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301" y="-514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D958F-5093-6D18-EC8B-6C536B0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752BB0E-45FC-ACFB-9561-3154BE8C4C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67F3127-D243-D3E1-DE43-357BF412D1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378C5B-CC09-B705-6365-19095AECD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61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21794-3D92-10E4-F7D9-1D8DBD738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A43E42D-A04F-956D-38E8-5E2E86546A19}"/>
              </a:ext>
            </a:extLst>
          </p:cNvPr>
          <p:cNvSpPr/>
          <p:nvPr/>
        </p:nvSpPr>
        <p:spPr>
          <a:xfrm>
            <a:off x="0" y="1224682"/>
            <a:ext cx="10693400" cy="14465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</a:t>
            </a:r>
          </a:p>
          <a:p>
            <a:pPr algn="ctr" eaLnBrk="1" hangingPunct="1">
              <a:defRPr/>
            </a:pP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de N</a:t>
            </a:r>
            <a:r>
              <a:rPr lang="fr-FR" sz="4400" b="1" baseline="-2500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2</a:t>
            </a: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O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A8C3DE5-AAEC-24A0-C35E-9748BF3A6A66}"/>
              </a:ext>
            </a:extLst>
          </p:cNvPr>
          <p:cNvGrpSpPr/>
          <p:nvPr/>
        </p:nvGrpSpPr>
        <p:grpSpPr>
          <a:xfrm>
            <a:off x="274638" y="3783891"/>
            <a:ext cx="10185401" cy="6945724"/>
            <a:chOff x="274638" y="3783891"/>
            <a:chExt cx="10185401" cy="6945724"/>
          </a:xfrm>
        </p:grpSpPr>
        <p:sp>
          <p:nvSpPr>
            <p:cNvPr id="3077" name="Text Box 9">
              <a:extLst>
                <a:ext uri="{FF2B5EF4-FFF2-40B4-BE49-F238E27FC236}">
                  <a16:creationId xmlns:a16="http://schemas.microsoft.com/office/drawing/2014/main" id="{92E11555-2172-1D13-46E1-6CB8EC1442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3816846"/>
              <a:ext cx="7752573" cy="2664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Prévenir le personnel aux alentours.</a:t>
              </a:r>
            </a:p>
            <a:p>
              <a:pPr eaLnBrk="1"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Prévenir les personnels adéquats pour la gestion de l’intervention :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i="1" dirty="0">
                  <a:highlight>
                    <a:srgbClr val="FFFF00"/>
                  </a:highlight>
                </a:rPr>
                <a:t>Nom et coordonnées des personnes ou des services à contacter (AP, directeur, service de sécurité, service technique…)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endParaRPr lang="fr-FR" altLang="fr-FR" sz="1800" b="1" dirty="0"/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Fermer la bouteille de gaz si elle est à l’extérieur du local.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en-GB" altLang="fr-FR" sz="1800" b="1" dirty="0"/>
                <a:t>- V</a:t>
              </a:r>
              <a:r>
                <a:rPr lang="fr-FR" altLang="fr-FR" sz="1800" b="1" dirty="0" err="1"/>
                <a:t>érifier</a:t>
              </a:r>
              <a:r>
                <a:rPr lang="fr-FR" altLang="fr-FR" sz="1800" b="1" dirty="0"/>
                <a:t> la concentration en protoxyde d’azote sur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la centrale/le détecteur</a:t>
              </a:r>
              <a:r>
                <a:rPr lang="fr-FR" altLang="fr-FR" sz="1800" b="1" i="1" dirty="0"/>
                <a:t> </a:t>
              </a:r>
              <a:r>
                <a:rPr lang="fr-FR" altLang="fr-FR" sz="1800" b="1" dirty="0"/>
                <a:t>sans s’exposer au danger.</a:t>
              </a:r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6187B390-E1E8-ACDD-936E-DF966AE51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9" y="3783891"/>
              <a:ext cx="10185400" cy="694572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sp>
          <p:nvSpPr>
            <p:cNvPr id="23" name="Text Box 9">
              <a:extLst>
                <a:ext uri="{FF2B5EF4-FFF2-40B4-BE49-F238E27FC236}">
                  <a16:creationId xmlns:a16="http://schemas.microsoft.com/office/drawing/2014/main" id="{2BF493B3-5BF6-CA6C-D206-660124AE5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9115322"/>
              <a:ext cx="10018693" cy="1470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	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Si la concentration en protoxyde d’azote est supérieure à 100 ppm </a:t>
              </a:r>
              <a:r>
                <a:rPr lang="fr-FR" altLang="fr-FR" sz="1800" b="1" dirty="0"/>
                <a:t>: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Ne pas pénétrer dans le local / Sortir immédiatement du local.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i="1" dirty="0"/>
                <a:t>- Actionner la ventilation forcée depuis l’extérieur du local.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mettre si disponible)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Faire évacuer le bâtiment et appeler les pompiers (18).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AE3D8739-166A-C058-14B6-C8AEB10CEB94}"/>
              </a:ext>
            </a:extLst>
          </p:cNvPr>
          <p:cNvGrpSpPr/>
          <p:nvPr/>
        </p:nvGrpSpPr>
        <p:grpSpPr>
          <a:xfrm>
            <a:off x="285323" y="10837009"/>
            <a:ext cx="10317961" cy="2766068"/>
            <a:chOff x="271465" y="3786777"/>
            <a:chExt cx="10317961" cy="2766068"/>
          </a:xfrm>
        </p:grpSpPr>
        <p:sp>
          <p:nvSpPr>
            <p:cNvPr id="3090" name="Rectangle 55">
              <a:extLst>
                <a:ext uri="{FF2B5EF4-FFF2-40B4-BE49-F238E27FC236}">
                  <a16:creationId xmlns:a16="http://schemas.microsoft.com/office/drawing/2014/main" id="{41E31A33-690C-884A-ED69-1613FE30F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8" y="3816845"/>
              <a:ext cx="10180637" cy="273600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E82BC9B9-42CA-7EB9-8DFF-B098ED9AAF0C}"/>
                </a:ext>
              </a:extLst>
            </p:cNvPr>
            <p:cNvSpPr txBox="1"/>
            <p:nvPr/>
          </p:nvSpPr>
          <p:spPr>
            <a:xfrm>
              <a:off x="3526254" y="5838079"/>
              <a:ext cx="3487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/>
                <a:t>Comburant</a:t>
              </a:r>
            </a:p>
          </p:txBody>
        </p:sp>
        <p:pic>
          <p:nvPicPr>
            <p:cNvPr id="18" name="Picture 2" descr="SGH03.png">
              <a:extLst>
                <a:ext uri="{FF2B5EF4-FFF2-40B4-BE49-F238E27FC236}">
                  <a16:creationId xmlns:a16="http://schemas.microsoft.com/office/drawing/2014/main" id="{FE5F8E07-643D-A904-1E05-4CFF56F6F1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8906" y="4471470"/>
              <a:ext cx="1260000" cy="12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" descr="SGH07.png">
              <a:extLst>
                <a:ext uri="{FF2B5EF4-FFF2-40B4-BE49-F238E27FC236}">
                  <a16:creationId xmlns:a16="http://schemas.microsoft.com/office/drawing/2014/main" id="{56F557D4-9B96-BA63-7CDA-CD4D9F0E04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8050" y="4476519"/>
              <a:ext cx="1260000" cy="126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C9065AF0-3A51-9753-FBC0-B262FDACE88C}"/>
                </a:ext>
              </a:extLst>
            </p:cNvPr>
            <p:cNvGrpSpPr/>
            <p:nvPr/>
          </p:nvGrpSpPr>
          <p:grpSpPr>
            <a:xfrm>
              <a:off x="334776" y="4478866"/>
              <a:ext cx="3053850" cy="1759323"/>
              <a:chOff x="334776" y="4392910"/>
              <a:chExt cx="3053850" cy="1759323"/>
            </a:xfrm>
          </p:grpSpPr>
          <p:pic>
            <p:nvPicPr>
              <p:cNvPr id="21" name="Picture 2" descr="SGH04.png">
                <a:extLst>
                  <a:ext uri="{FF2B5EF4-FFF2-40B4-BE49-F238E27FC236}">
                    <a16:creationId xmlns:a16="http://schemas.microsoft.com/office/drawing/2014/main" id="{11840EA6-CBEE-3EC1-0963-5C195EBF80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17846" y="4392910"/>
                <a:ext cx="1260000" cy="126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2" name="ZoneTexte 21">
                <a:extLst>
                  <a:ext uri="{FF2B5EF4-FFF2-40B4-BE49-F238E27FC236}">
                    <a16:creationId xmlns:a16="http://schemas.microsoft.com/office/drawing/2014/main" id="{06F781E4-38EB-66D8-84EB-7F54F04FA778}"/>
                  </a:ext>
                </a:extLst>
              </p:cNvPr>
              <p:cNvSpPr txBox="1"/>
              <p:nvPr/>
            </p:nvSpPr>
            <p:spPr>
              <a:xfrm>
                <a:off x="334776" y="5752123"/>
                <a:ext cx="30538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fr-FR" sz="2000" b="1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Gaz sous pression</a:t>
                </a:r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B7C31AFA-DA9E-0B24-331F-FFD0D03F287F}"/>
                </a:ext>
              </a:extLst>
            </p:cNvPr>
            <p:cNvSpPr txBox="1"/>
            <p:nvPr/>
          </p:nvSpPr>
          <p:spPr>
            <a:xfrm>
              <a:off x="7101682" y="5838079"/>
              <a:ext cx="3487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/>
                <a:t>Effets narcotiques</a:t>
              </a:r>
            </a:p>
          </p:txBody>
        </p:sp>
        <p:sp>
          <p:nvSpPr>
            <p:cNvPr id="26" name="Text Box 16">
              <a:extLst>
                <a:ext uri="{FF2B5EF4-FFF2-40B4-BE49-F238E27FC236}">
                  <a16:creationId xmlns:a16="http://schemas.microsoft.com/office/drawing/2014/main" id="{5D64F198-86E8-64EB-DD19-FC1A6461C0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5" y="3786777"/>
              <a:ext cx="1018381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>
                <a:lnSpc>
                  <a:spcPct val="124000"/>
                </a:lnSpc>
                <a:spcBef>
                  <a:spcPts val="850"/>
                </a:spcBef>
                <a:buClr>
                  <a:srgbClr val="000000"/>
                </a:buClr>
                <a:buSzPct val="45000"/>
                <a:buFontTx/>
                <a:buNone/>
              </a:pPr>
              <a:r>
                <a:rPr lang="en-GB" altLang="fr-FR" sz="2400" b="1" u="sng" dirty="0">
                  <a:solidFill>
                    <a:srgbClr val="000000"/>
                  </a:solidFill>
                </a:rPr>
                <a:t>RISQUES</a:t>
              </a:r>
              <a:endParaRPr lang="en-GB" altLang="fr-FR" sz="24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4" name="ZoneTexte 1">
            <a:extLst>
              <a:ext uri="{FF2B5EF4-FFF2-40B4-BE49-F238E27FC236}">
                <a16:creationId xmlns:a16="http://schemas.microsoft.com/office/drawing/2014/main" id="{4F3C057B-96AE-4E95-EBD0-A87870605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2686C17F-E28A-678B-F80B-8EF22D86D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E77D900-4922-D0CD-916E-B3CF4608D789}"/>
              </a:ext>
            </a:extLst>
          </p:cNvPr>
          <p:cNvSpPr txBox="1"/>
          <p:nvPr/>
        </p:nvSpPr>
        <p:spPr>
          <a:xfrm>
            <a:off x="8069981" y="3937098"/>
            <a:ext cx="2317279" cy="9233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en alarme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426B88-6F4A-B764-4EE2-5EA66C2D1750}"/>
              </a:ext>
            </a:extLst>
          </p:cNvPr>
          <p:cNvSpPr txBox="1"/>
          <p:nvPr/>
        </p:nvSpPr>
        <p:spPr>
          <a:xfrm>
            <a:off x="7578949" y="5269780"/>
            <a:ext cx="2808312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 d’oxygène/de la centrale d’alarme gaz sur lequel on peut lire la concentration en N</a:t>
            </a:r>
            <a:r>
              <a:rPr lang="fr-FR" sz="1800" i="1" baseline="-25000" dirty="0"/>
              <a:t>2</a:t>
            </a:r>
            <a:r>
              <a:rPr lang="fr-FR" sz="1800" i="1" dirty="0"/>
              <a:t>O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B9CA6D-E7FD-4E0E-857F-5A1057D1D23F}"/>
              </a:ext>
            </a:extLst>
          </p:cNvPr>
          <p:cNvSpPr txBox="1"/>
          <p:nvPr/>
        </p:nvSpPr>
        <p:spPr>
          <a:xfrm>
            <a:off x="340171" y="6794249"/>
            <a:ext cx="9953624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>
                <a:solidFill>
                  <a:srgbClr val="FF0000"/>
                </a:solidFill>
              </a:rPr>
              <a:t>	Si la concentration en protoxyde d’azote se situe entre 25 et 100 ppm </a:t>
            </a:r>
            <a:r>
              <a:rPr lang="fr-FR" altLang="fr-FR" sz="1800" b="1" dirty="0"/>
              <a:t>: 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Stopper la fuite si possible, mettre en fonctionnement tout </a:t>
            </a:r>
            <a:r>
              <a:rPr lang="fr-FR" altLang="fr-FR" sz="1800" b="1" i="1" dirty="0"/>
              <a:t>système de ventilation </a:t>
            </a:r>
            <a:r>
              <a:rPr lang="fr-FR" altLang="fr-FR" sz="1800" b="1" i="1" dirty="0">
                <a:highlight>
                  <a:srgbClr val="FFFF00"/>
                </a:highlight>
              </a:rPr>
              <a:t>(à préciser) </a:t>
            </a:r>
            <a:r>
              <a:rPr lang="fr-FR" altLang="fr-FR" sz="1800" b="1" dirty="0"/>
              <a:t>et </a:t>
            </a:r>
            <a:r>
              <a:rPr lang="fr-FR" altLang="fr-FR" sz="1800" b="1" i="1" dirty="0"/>
              <a:t>ouvrir les fenêtres </a:t>
            </a:r>
            <a:r>
              <a:rPr lang="fr-FR" altLang="fr-FR" sz="1800" b="1" i="1" dirty="0">
                <a:highlight>
                  <a:srgbClr val="FFFF00"/>
                </a:highlight>
              </a:rPr>
              <a:t>(à supprimer pour les animaleries, NSB2/3, locaux à radioactivité…)</a:t>
            </a:r>
            <a:r>
              <a:rPr lang="fr-FR" altLang="fr-FR" sz="1800" b="1" i="1" dirty="0"/>
              <a:t>. 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Quitter la zone et fermer la porte.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sz="1800" b="1" dirty="0"/>
              <a:t>- Interdire l’accès tant que le gaz est détecté.</a:t>
            </a: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82010A49-6D36-6E6B-AD36-F522228CC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67" y="13991613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0EFED0E-04B6-0FE9-654C-308EFFE38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29" name="ZoneTexte 39">
            <a:extLst>
              <a:ext uri="{FF2B5EF4-FFF2-40B4-BE49-F238E27FC236}">
                <a16:creationId xmlns:a16="http://schemas.microsoft.com/office/drawing/2014/main" id="{3CA65A0A-6589-D883-5000-06FD95E19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983404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B6E4B03-935F-F6E0-1A7E-11A14664F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D0DAB7F-9E35-060E-D4A9-9EBE4BCB7424}"/>
              </a:ext>
            </a:extLst>
          </p:cNvPr>
          <p:cNvSpPr txBox="1"/>
          <p:nvPr/>
        </p:nvSpPr>
        <p:spPr>
          <a:xfrm>
            <a:off x="0" y="11042722"/>
            <a:ext cx="196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à mettre si présence de O</a:t>
            </a:r>
            <a:r>
              <a:rPr lang="fr-FR" sz="1400" i="1" baseline="-25000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2</a:t>
            </a:r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en bouteille dans la salle</a:t>
            </a:r>
          </a:p>
        </p:txBody>
      </p:sp>
    </p:spTree>
    <p:extLst>
      <p:ext uri="{BB962C8B-B14F-4D97-AF65-F5344CB8AC3E}">
        <p14:creationId xmlns:p14="http://schemas.microsoft.com/office/powerpoint/2010/main" val="145501929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302</Words>
  <Application>Microsoft Office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116</cp:revision>
  <cp:lastPrinted>2024-02-21T10:23:05Z</cp:lastPrinted>
  <dcterms:created xsi:type="dcterms:W3CDTF">2009-10-23T09:29:32Z</dcterms:created>
  <dcterms:modified xsi:type="dcterms:W3CDTF">2025-12-30T16:20:25Z</dcterms:modified>
</cp:coreProperties>
</file>