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01" y="-312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BC8F2AC-EDD9-4D55-98DF-303FC2161A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2CF28-E55E-4402-A701-D1C7C96CF09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DDBDE00-8B51-41E6-90EC-3E7032C02D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DB624FC-352D-4EFC-8171-F2AE3E803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346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>
            <a:extLst>
              <a:ext uri="{FF2B5EF4-FFF2-40B4-BE49-F238E27FC236}">
                <a16:creationId xmlns:a16="http://schemas.microsoft.com/office/drawing/2014/main" id="{222957DC-99C4-4CC3-83C2-BD865ABB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</a:tabLst>
              <a:defRPr/>
            </a:pPr>
            <a:r>
              <a:rPr kumimoji="0" lang="en-GB" alt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Poste de travail, installation </a:t>
            </a:r>
            <a:r>
              <a:rPr kumimoji="0" lang="en-GB" altLang="fr-F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</a:t>
            </a:r>
            <a:r>
              <a:rPr kumimoji="0" lang="en-GB" alt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n° de salle</a:t>
            </a:r>
          </a:p>
        </p:txBody>
      </p:sp>
      <p:sp>
        <p:nvSpPr>
          <p:cNvPr id="3077" name="Text Box 9">
            <a:extLst>
              <a:ext uri="{FF2B5EF4-FFF2-40B4-BE49-F238E27FC236}">
                <a16:creationId xmlns:a16="http://schemas.microsoft.com/office/drawing/2014/main" id="{DEB8A8A2-FE31-430B-85DF-40C8DF5C2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3888854"/>
            <a:ext cx="7789959" cy="2760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en-GB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Évacuer la zone, fermer la porte et interdire l’accès tant que le gaz est détecté. Ne pas intervenir sans avoir été formé :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port du masque à cartouche et des EPI adaptés obligatoire !</a:t>
            </a:r>
            <a:endParaRPr kumimoji="0" lang="fr-FR" altLang="fr-F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Prévenir les personnels adéquats pour la gestion de l’intervention :</a:t>
            </a:r>
          </a:p>
          <a:p>
            <a:pPr marL="176213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coordonnées des personnes ou des services à contacter </a:t>
            </a: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(AP, directeur, service de sécurité, service technique…) </a:t>
            </a:r>
          </a:p>
          <a:p>
            <a:pPr marL="176213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endParaRPr kumimoji="0" lang="fr-FR" altLang="fr-FR" sz="1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Fermer la bouteille de gaz si elle est à l’extérieur du local.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Vérifier la concentration en gaz sur la centrale si elle est à l’extérieur du local.</a:t>
            </a:r>
          </a:p>
        </p:txBody>
      </p:sp>
      <p:sp>
        <p:nvSpPr>
          <p:cNvPr id="3083" name="Rectangle 6">
            <a:extLst>
              <a:ext uri="{FF2B5EF4-FFF2-40B4-BE49-F238E27FC236}">
                <a16:creationId xmlns:a16="http://schemas.microsoft.com/office/drawing/2014/main" id="{ACDE2B43-2CA8-4FCE-85CA-64A3C7607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13" y="3722936"/>
            <a:ext cx="10182225" cy="7272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877888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7888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78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78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7888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77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24FA09F-9C70-4FD0-810D-76AB40AF8457}"/>
              </a:ext>
            </a:extLst>
          </p:cNvPr>
          <p:cNvSpPr txBox="1"/>
          <p:nvPr/>
        </p:nvSpPr>
        <p:spPr>
          <a:xfrm>
            <a:off x="8030385" y="3843187"/>
            <a:ext cx="2317279" cy="17851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signal d’alarme / du détecteur de gaz en alarme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7DDE534-9A90-4A4A-BDA1-6D2BB70DD2E3}"/>
              </a:ext>
            </a:extLst>
          </p:cNvPr>
          <p:cNvSpPr txBox="1"/>
          <p:nvPr/>
        </p:nvSpPr>
        <p:spPr>
          <a:xfrm>
            <a:off x="8008103" y="5761062"/>
            <a:ext cx="2317279" cy="175432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détecteur de gaz / de la centrale d’alarme gaz sur lequel on peut lire la concentration en gaz</a:t>
            </a:r>
          </a:p>
        </p:txBody>
      </p:sp>
      <p:sp>
        <p:nvSpPr>
          <p:cNvPr id="34" name="Text Box 9">
            <a:extLst>
              <a:ext uri="{FF2B5EF4-FFF2-40B4-BE49-F238E27FC236}">
                <a16:creationId xmlns:a16="http://schemas.microsoft.com/office/drawing/2014/main" id="{6A40B86B-D2FE-4384-848D-9999E9FEE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7047401"/>
            <a:ext cx="9960257" cy="1377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>
                <a:tab pos="628650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Consignes pour les personnes formées et équipées des EPI requis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>
                <a:tab pos="628650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(port du masque à cartouche et des EPI adaptés)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28650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endParaRPr kumimoji="0" lang="fr-FR" altLang="fr-FR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28650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 1</a:t>
            </a:r>
            <a:r>
              <a:rPr kumimoji="0" lang="fr-FR" altLang="fr-FR" sz="1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er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seuil d’alarme (concentration en gaz entre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xx et xx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ppm)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Fermer toute vanne de gaz et le robinet de la bouteille de gaz.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Mettre en fonctionnement tout système de ventilation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préciser)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et ouvrir les fenêtres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supprimer pour les animaleries, NSB2/3, locaux à radioactivité…)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endParaRPr kumimoji="0" lang="fr-FR" altLang="fr-FR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Au 2</a:t>
            </a:r>
            <a:r>
              <a:rPr kumimoji="0" lang="fr-FR" altLang="fr-FR" sz="1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seuil d’alarme (concentration en gaz supérieure à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xx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ppm)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Faire évacuer le bâtiment et appeler les pompiers (18).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Si possible depuis l’extérieur, couper l’alimentation en gaz.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mettre si elle n’est pas asservie à la détection de gaz)</a:t>
            </a:r>
          </a:p>
          <a:p>
            <a:pPr marL="0" marR="0" lvl="0" indent="0" algn="l" defTabSz="4318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Actionner la ventilation forcée depuis l’extérieur du local.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à mettre si disponible)</a:t>
            </a:r>
          </a:p>
        </p:txBody>
      </p:sp>
      <p:sp>
        <p:nvSpPr>
          <p:cNvPr id="3086" name="Text Box 16">
            <a:extLst>
              <a:ext uri="{FF2B5EF4-FFF2-40B4-BE49-F238E27FC236}">
                <a16:creationId xmlns:a16="http://schemas.microsoft.com/office/drawing/2014/main" id="{1DED560D-D260-4AE8-9D62-8333380D7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27" y="11048045"/>
            <a:ext cx="9657779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124000"/>
              </a:lnSpc>
              <a:spcBef>
                <a:spcPts val="85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/>
            </a:pPr>
            <a:r>
              <a:rPr kumimoji="0" lang="en-GB" altLang="fr-FR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RISQUES</a:t>
            </a:r>
            <a:endParaRPr kumimoji="0" lang="en-GB" altLang="fr-FR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90" name="Rectangle 55">
            <a:extLst>
              <a:ext uri="{FF2B5EF4-FFF2-40B4-BE49-F238E27FC236}">
                <a16:creationId xmlns:a16="http://schemas.microsoft.com/office/drawing/2014/main" id="{6644595A-C64A-4B95-8E2A-8F153B66E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41" y="11077893"/>
            <a:ext cx="10180637" cy="2569569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877888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7888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78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78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7888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77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86BD1D8C-1245-8847-6543-241F8DDF7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516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 des tutelles et de la structure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D638880-B20A-C25A-7AFC-28BA6BC8C4B1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toxique/corrosif »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A2845224-3C76-0CD6-93C5-9771084024B8}"/>
              </a:ext>
            </a:extLst>
          </p:cNvPr>
          <p:cNvGrpSpPr/>
          <p:nvPr/>
        </p:nvGrpSpPr>
        <p:grpSpPr>
          <a:xfrm>
            <a:off x="619635" y="11636394"/>
            <a:ext cx="2472155" cy="1685508"/>
            <a:chOff x="622808" y="4392910"/>
            <a:chExt cx="2472155" cy="1685508"/>
          </a:xfrm>
        </p:grpSpPr>
        <p:pic>
          <p:nvPicPr>
            <p:cNvPr id="22" name="Picture 2" descr="SGH04.png">
              <a:extLst>
                <a:ext uri="{FF2B5EF4-FFF2-40B4-BE49-F238E27FC236}">
                  <a16:creationId xmlns:a16="http://schemas.microsoft.com/office/drawing/2014/main" id="{2BF44A99-1999-2039-A0FA-358A4FF8B7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7846" y="4392910"/>
              <a:ext cx="1260000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7337465D-73CC-A687-3D81-B3FAC495D450}"/>
                </a:ext>
              </a:extLst>
            </p:cNvPr>
            <p:cNvSpPr txBox="1"/>
            <p:nvPr/>
          </p:nvSpPr>
          <p:spPr>
            <a:xfrm>
              <a:off x="622808" y="5678308"/>
              <a:ext cx="24721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Gaz sous pression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B2C42A00-0D5D-B9DD-0371-0E40A4FDEFF8}"/>
              </a:ext>
            </a:extLst>
          </p:cNvPr>
          <p:cNvSpPr txBox="1"/>
          <p:nvPr/>
        </p:nvSpPr>
        <p:spPr>
          <a:xfrm>
            <a:off x="-734105" y="11426530"/>
            <a:ext cx="2154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à mettre si présence de la bouteille dans la salle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7061335-8597-F437-29B5-96ED5C3A51B6}"/>
              </a:ext>
            </a:extLst>
          </p:cNvPr>
          <p:cNvSpPr txBox="1"/>
          <p:nvPr/>
        </p:nvSpPr>
        <p:spPr>
          <a:xfrm>
            <a:off x="9608550" y="11233670"/>
            <a:ext cx="17867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Mettre les pictogrammes présents en rubrique 2 de la FDS du gaz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4F9CF21-6F23-CEC6-63BD-FDBE81FEA864}"/>
              </a:ext>
            </a:extLst>
          </p:cNvPr>
          <p:cNvSpPr txBox="1"/>
          <p:nvPr/>
        </p:nvSpPr>
        <p:spPr>
          <a:xfrm>
            <a:off x="9888106" y="12950238"/>
            <a:ext cx="2933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Selon ce qui est indiqué en rubrique 2 de la FDS du gaz </a:t>
            </a:r>
          </a:p>
        </p:txBody>
      </p:sp>
      <p:pic>
        <p:nvPicPr>
          <p:cNvPr id="28" name="Picture 2" descr="SGH06.png">
            <a:extLst>
              <a:ext uri="{FF2B5EF4-FFF2-40B4-BE49-F238E27FC236}">
                <a16:creationId xmlns:a16="http://schemas.microsoft.com/office/drawing/2014/main" id="{DD59B7A5-81D3-8B48-19BF-DA31928EC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832" y="11630961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SGH05.png">
            <a:extLst>
              <a:ext uri="{FF2B5EF4-FFF2-40B4-BE49-F238E27FC236}">
                <a16:creationId xmlns:a16="http://schemas.microsoft.com/office/drawing/2014/main" id="{FD9E8D53-450F-A812-3E15-43CD5800F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221" y="11650274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SGH07.png">
            <a:extLst>
              <a:ext uri="{FF2B5EF4-FFF2-40B4-BE49-F238E27FC236}">
                <a16:creationId xmlns:a16="http://schemas.microsoft.com/office/drawing/2014/main" id="{3982BD10-C4C3-CCEB-E55F-420C76D0C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610" y="11650274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SGH08.png">
            <a:extLst>
              <a:ext uri="{FF2B5EF4-FFF2-40B4-BE49-F238E27FC236}">
                <a16:creationId xmlns:a16="http://schemas.microsoft.com/office/drawing/2014/main" id="{AED2E150-514B-3546-D622-40369F27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999" y="11630961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872AF717-2618-EC7F-90F6-E7AEFA65AD4A}"/>
              </a:ext>
            </a:extLst>
          </p:cNvPr>
          <p:cNvSpPr txBox="1"/>
          <p:nvPr/>
        </p:nvSpPr>
        <p:spPr>
          <a:xfrm>
            <a:off x="3091790" y="12931793"/>
            <a:ext cx="6932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Gaz toxique, corrosif, cancérogène, mutagène, toxique pour la reproduction, effets narcotiques… 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51E4B003-010D-FE2D-B614-69E83268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136" y="13753950"/>
            <a:ext cx="234000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73100" indent="-2159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46200" indent="-431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19300" indent="-6477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692400" indent="-863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 mise à jour le 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Date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ZoneTexte 4">
            <a:extLst>
              <a:ext uri="{FF2B5EF4-FFF2-40B4-BE49-F238E27FC236}">
                <a16:creationId xmlns:a16="http://schemas.microsoft.com/office/drawing/2014/main" id="{199C9003-140E-07F4-148A-B36C50A07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8888" y="13753950"/>
            <a:ext cx="2340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73100" indent="-2159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46200" indent="-431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19300" indent="-6477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692400" indent="-863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L’assistant(e) de prévention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9" name="ZoneTexte 39">
            <a:extLst>
              <a:ext uri="{FF2B5EF4-FFF2-40B4-BE49-F238E27FC236}">
                <a16:creationId xmlns:a16="http://schemas.microsoft.com/office/drawing/2014/main" id="{A0CD8743-3644-2E93-1928-169F3DB68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3265" y="13753950"/>
            <a:ext cx="2340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73100" indent="-2159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46200" indent="-431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19300" indent="-6477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692400" indent="-863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directeur / la directrice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835C7F8-DD09-3762-8137-F0106D63B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512" y="13753950"/>
            <a:ext cx="2340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73100" indent="-2159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46200" indent="-431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19300" indent="-6477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692400" indent="-863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référent / la référente gaz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392499-6E6F-5A53-368F-C414C1246A8F}"/>
              </a:ext>
            </a:extLst>
          </p:cNvPr>
          <p:cNvSpPr/>
          <p:nvPr/>
        </p:nvSpPr>
        <p:spPr>
          <a:xfrm>
            <a:off x="0" y="1326763"/>
            <a:ext cx="10693400" cy="9541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CONDUITE À TENIR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 cas d’alarme de détection de </a:t>
            </a:r>
            <a:r>
              <a:rPr kumimoji="0" lang="fr-FR" sz="2800" b="1" i="1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gaz toxique ou corrosif</a:t>
            </a:r>
          </a:p>
        </p:txBody>
      </p:sp>
    </p:spTree>
    <p:extLst>
      <p:ext uri="{BB962C8B-B14F-4D97-AF65-F5344CB8AC3E}">
        <p14:creationId xmlns:p14="http://schemas.microsoft.com/office/powerpoint/2010/main" val="86922020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415</Words>
  <Application>Microsoft Office PowerPoint</Application>
  <PresentationFormat>Personnalisé</PresentationFormat>
  <Paragraphs>40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129</cp:revision>
  <cp:lastPrinted>2024-02-21T10:23:05Z</cp:lastPrinted>
  <dcterms:created xsi:type="dcterms:W3CDTF">2009-10-23T09:29:32Z</dcterms:created>
  <dcterms:modified xsi:type="dcterms:W3CDTF">2025-12-30T14:57:33Z</dcterms:modified>
</cp:coreProperties>
</file>