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01" y="-442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26574-F9DF-A530-AD37-2C2BFB8D1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A1C087E-80A1-06D3-B08A-DF89EC659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2CF28-E55E-4402-A701-D1C7C96CF09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5C478C3-0164-0048-E560-966DA0F29E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596392A-20D3-2578-69C6-F9B9A60A1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04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D298B-3562-7664-7CEC-6682C3B8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54443B-1CB5-13FA-0AFB-ABB3D635234A}"/>
              </a:ext>
            </a:extLst>
          </p:cNvPr>
          <p:cNvSpPr/>
          <p:nvPr/>
        </p:nvSpPr>
        <p:spPr>
          <a:xfrm>
            <a:off x="0" y="1326763"/>
            <a:ext cx="10693400" cy="9541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CONDUITE À TENIR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 cas d’alarme de détection de </a:t>
            </a:r>
            <a:r>
              <a:rPr kumimoji="0" lang="fr-FR" sz="2800" b="1" i="1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gaz toxique ou corrosif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35DF604-3652-B016-BE7A-B2FEFD84F75D}"/>
              </a:ext>
            </a:extLst>
          </p:cNvPr>
          <p:cNvSpPr txBox="1"/>
          <p:nvPr/>
        </p:nvSpPr>
        <p:spPr>
          <a:xfrm>
            <a:off x="8030385" y="4176886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signal d’alarme/du détecteur de gaz en alarme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F3851DD7-6CA8-68E7-3DC2-36360C5E4ED1}"/>
              </a:ext>
            </a:extLst>
          </p:cNvPr>
          <p:cNvSpPr txBox="1"/>
          <p:nvPr/>
        </p:nvSpPr>
        <p:spPr>
          <a:xfrm>
            <a:off x="8008103" y="6133876"/>
            <a:ext cx="231727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détecteur de gaz/de la centrale d’alarme gaz</a:t>
            </a:r>
            <a:r>
              <a:rPr lang="fr-FR" sz="1800" i="1" dirty="0">
                <a:solidFill>
                  <a:srgbClr val="000000"/>
                </a:solidFill>
              </a:rPr>
              <a:t> sur lequel on peut lire la concentration en gaz</a:t>
            </a: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E37515B1-01E8-1BAA-E6FD-7FE713A72078}"/>
              </a:ext>
            </a:extLst>
          </p:cNvPr>
          <p:cNvGrpSpPr/>
          <p:nvPr/>
        </p:nvGrpSpPr>
        <p:grpSpPr>
          <a:xfrm>
            <a:off x="271095" y="3687760"/>
            <a:ext cx="10188944" cy="9994182"/>
            <a:chOff x="271095" y="6481949"/>
            <a:chExt cx="10188944" cy="9994182"/>
          </a:xfrm>
        </p:grpSpPr>
        <p:sp>
          <p:nvSpPr>
            <p:cNvPr id="36" name="Text Box 9">
              <a:extLst>
                <a:ext uri="{FF2B5EF4-FFF2-40B4-BE49-F238E27FC236}">
                  <a16:creationId xmlns:a16="http://schemas.microsoft.com/office/drawing/2014/main" id="{7557C9BC-FD13-6257-38ED-531513B56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6971075"/>
              <a:ext cx="7752573" cy="3240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Évacuer la zone, fermer la porte et interdire l’accès tant que le gaz est détecté. Ne pas intervenir sans avoir été formé :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port du masque à cartouche et des EPI adaptés obligatoire !</a:t>
              </a: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les personnels adéquats pour la gestion de l’intervention :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Nom et coordonnées des personnes ou des services à contacter (AP, directeur, service de sécurité, service technique…)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Fermer la bouteille de gaz si elle est à l’extérieur du local.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Vérifier la concentration en gaz sur la centrale si elle est à l’extérieur du local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9" name="Rectangle 6">
              <a:extLst>
                <a:ext uri="{FF2B5EF4-FFF2-40B4-BE49-F238E27FC236}">
                  <a16:creationId xmlns:a16="http://schemas.microsoft.com/office/drawing/2014/main" id="{231930BB-55BE-D1BD-C2FC-7D4BEB400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465" y="6481949"/>
              <a:ext cx="10188574" cy="999418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8778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9">
              <a:extLst>
                <a:ext uri="{FF2B5EF4-FFF2-40B4-BE49-F238E27FC236}">
                  <a16:creationId xmlns:a16="http://schemas.microsoft.com/office/drawing/2014/main" id="{04837AC7-FA95-F3BD-0DA0-2079B5CFB1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13441990"/>
              <a:ext cx="10150470" cy="1377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Au 2</a:t>
              </a:r>
              <a:r>
                <a:rPr kumimoji="0" lang="fr-FR" altLang="fr-FR" sz="1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nd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seuil d’alarme (concentration en gaz supérieure à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ppm)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Faire évacuer le bâtiment et appeler les pompiers (18).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Si possible depuis l’extérieur, couper l’alimentation en gaz.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mettre si elle n’est pas asservie à la détection de gaz)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Actionner la ventilation forcée depuis l’extérieur du local.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mettre si disponible)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9">
              <a:extLst>
                <a:ext uri="{FF2B5EF4-FFF2-40B4-BE49-F238E27FC236}">
                  <a16:creationId xmlns:a16="http://schemas.microsoft.com/office/drawing/2014/main" id="{8334FF83-B00E-2771-4016-6761154B6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095" y="10417654"/>
              <a:ext cx="9960257" cy="28181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Consignes pour les personnes formées et équipées des EPI requis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(port du masque à cartouche et des EPI adaptés)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Au 1</a:t>
              </a:r>
              <a:r>
                <a:rPr kumimoji="0" lang="fr-FR" altLang="fr-FR" sz="1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er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seuil d’alarme (concentration en gaz entre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ppm)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Fermer toute vanne de gaz et le robinet de la bouteille de gaz.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Mettre en fonctionnement tout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système de ventilation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préciser)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ouvrir les fenêtres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supprimer pour les animaleries, NSB2/3, locaux à radioactivité…)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ZoneTexte 1">
            <a:extLst>
              <a:ext uri="{FF2B5EF4-FFF2-40B4-BE49-F238E27FC236}">
                <a16:creationId xmlns:a16="http://schemas.microsoft.com/office/drawing/2014/main" id="{00FF7099-2E02-350A-1AC9-D2D1916BE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716" y="14041982"/>
            <a:ext cx="177484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 mise à jour le 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100" dirty="0">
                <a:solidFill>
                  <a:srgbClr val="000000"/>
                </a:solidFill>
                <a:highlight>
                  <a:srgbClr val="FFFF00"/>
                </a:highlight>
              </a:rPr>
              <a:t>Date</a:t>
            </a:r>
            <a:endParaRPr kumimoji="0" lang="fr-FR" altLang="fr-FR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0280687-AF1C-45BC-27B2-23D8BC697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404198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L’assistant(e) de prévention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12" name="ZoneTexte 39">
            <a:extLst>
              <a:ext uri="{FF2B5EF4-FFF2-40B4-BE49-F238E27FC236}">
                <a16:creationId xmlns:a16="http://schemas.microsoft.com/office/drawing/2014/main" id="{B3C091C0-4CE1-38AC-C5AE-A494F0011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4041982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directeur / la directrice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5E48681-8A44-3CE7-9EBD-30EE1C859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404198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référent / la référente gaz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2" name="Text Box 7">
            <a:extLst>
              <a:ext uri="{FF2B5EF4-FFF2-40B4-BE49-F238E27FC236}">
                <a16:creationId xmlns:a16="http://schemas.microsoft.com/office/drawing/2014/main" id="{073015F8-9C10-6CF7-AC0B-BA0FE4672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3768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</a:tabLst>
              <a:defRPr/>
            </a:pP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Poste de travail, installation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numéro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27E11C1-7C4E-AB5C-557F-6F064EE77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 des tutelles et de la structure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BA75B22-89BB-7EE2-BBA0-D714A1E37813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toxique/corrosif »</a:t>
            </a:r>
          </a:p>
        </p:txBody>
      </p:sp>
    </p:spTree>
    <p:extLst>
      <p:ext uri="{BB962C8B-B14F-4D97-AF65-F5344CB8AC3E}">
        <p14:creationId xmlns:p14="http://schemas.microsoft.com/office/powerpoint/2010/main" val="358288084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357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125</cp:revision>
  <cp:lastPrinted>2024-02-21T10:23:05Z</cp:lastPrinted>
  <dcterms:created xsi:type="dcterms:W3CDTF">2009-10-23T09:29:32Z</dcterms:created>
  <dcterms:modified xsi:type="dcterms:W3CDTF">2025-12-30T15:01:12Z</dcterms:modified>
</cp:coreProperties>
</file>