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0693400" cy="15122525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73100" indent="-2159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346200" indent="-4318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2019300" indent="-6477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692400" indent="-8636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>
          <p15:clr>
            <a:srgbClr val="A4A3A4"/>
          </p15:clr>
        </p15:guide>
        <p15:guide id="2" pos="350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TZ-HILDENBRAND Nathalie" initials="MN" lastIdx="6" clrIdx="0"/>
  <p:cmAuthor id="2" name="CATTANI Andréa" initials="C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58" y="-4200"/>
      </p:cViewPr>
      <p:guideLst>
        <p:guide orient="horz" pos="4764"/>
        <p:guide pos="35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2F39232-669A-495B-96CF-3D8ACFBBC7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A6FFCC3-2815-41B3-A6DE-EF22413029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79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1FC7802-BAD8-4A44-9428-21A337F1720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2800" y="744538"/>
            <a:ext cx="26336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A29C074-51E0-4B90-BDAC-59032A821C3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8775" cy="4468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FA60C6D-B040-4AA6-93AA-D2EBA8146A6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79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9BE67E6-A883-4D7F-958B-4A0C0DFCCD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79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AA1957-6D9B-4714-B55E-4A7636A2076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731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346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0193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692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365678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038813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711949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385084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45B18-6943-2858-DEC2-E6E7A74ED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A3422BB0-7242-6BCC-6891-6D0FE6DA85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7713" indent="-287338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0938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1313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3275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04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76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48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20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12CF28-E55E-4402-A701-D1C7C96CF092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74008251-F166-FB26-2F4C-6AE6562458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161D6CC2-AE63-61E0-E733-9B061A57D6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905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534" y="4697764"/>
            <a:ext cx="9090333" cy="324104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067" y="8568424"/>
            <a:ext cx="7487266" cy="3866013"/>
          </a:xfrm>
        </p:spPr>
        <p:txBody>
          <a:bodyPr/>
          <a:lstStyle>
            <a:lvl1pPr marL="0" indent="0" algn="ctr">
              <a:buNone/>
              <a:defRPr/>
            </a:lvl1pPr>
            <a:lvl2pPr marL="673136" indent="0" algn="ctr">
              <a:buNone/>
              <a:defRPr/>
            </a:lvl2pPr>
            <a:lvl3pPr marL="1346271" indent="0" algn="ctr">
              <a:buNone/>
              <a:defRPr/>
            </a:lvl3pPr>
            <a:lvl4pPr marL="2019407" indent="0" algn="ctr">
              <a:buNone/>
              <a:defRPr/>
            </a:lvl4pPr>
            <a:lvl5pPr marL="2692542" indent="0" algn="ctr">
              <a:buNone/>
              <a:defRPr/>
            </a:lvl5pPr>
            <a:lvl6pPr marL="3365678" indent="0" algn="ctr">
              <a:buNone/>
              <a:defRPr/>
            </a:lvl6pPr>
            <a:lvl7pPr marL="4038813" indent="0" algn="ctr">
              <a:buNone/>
              <a:defRPr/>
            </a:lvl7pPr>
            <a:lvl8pPr marL="4711949" indent="0" algn="ctr">
              <a:buNone/>
              <a:defRPr/>
            </a:lvl8pPr>
            <a:lvl9pPr marL="5385084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888A0C-DD47-49B3-B07C-7CF1B318C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D6E49C-8771-4950-B009-4C8E2DADE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BCB558-EF8D-4D42-8FFB-6A096C96D2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BCC1E-BD1D-40F4-87A2-27CD95F04A0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8816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FDC853-F5B3-4FF5-B653-E2DFFB92A8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DB0F9C-5DF6-4530-8432-432D2DE098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60B03F-4E4F-48FF-B223-470A045C9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01A66-FB7C-4B8C-944E-080E8C8FCDA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8736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53658" y="606389"/>
            <a:ext cx="2404601" cy="129014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5143" y="606389"/>
            <a:ext cx="6992201" cy="129014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DDDC9E-C665-45D5-996D-35CF2562F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8AA6D0-845E-4642-875C-D5F34F0A2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70BF89-750A-47E9-A781-34E7503471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3AB9E-CC26-4AD5-BD0B-DA57D922D2A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714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D42F47-2CD4-4B01-BE6B-8F8A04B4F0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536C13-7B8E-4F27-88C3-751B5AC0C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7E64E3-610F-4CE3-B699-625D8666C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86794-1806-4654-A4AB-F1F87B41966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5943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3968" y="9718471"/>
            <a:ext cx="9090333" cy="3001736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3968" y="6410055"/>
            <a:ext cx="9090333" cy="3308415"/>
          </a:xfrm>
        </p:spPr>
        <p:txBody>
          <a:bodyPr anchor="b"/>
          <a:lstStyle>
            <a:lvl1pPr marL="0" indent="0">
              <a:buNone/>
              <a:defRPr sz="2900"/>
            </a:lvl1pPr>
            <a:lvl2pPr marL="673136" indent="0">
              <a:buNone/>
              <a:defRPr sz="2700"/>
            </a:lvl2pPr>
            <a:lvl3pPr marL="1346271" indent="0">
              <a:buNone/>
              <a:defRPr sz="2400"/>
            </a:lvl3pPr>
            <a:lvl4pPr marL="2019407" indent="0">
              <a:buNone/>
              <a:defRPr sz="2100"/>
            </a:lvl4pPr>
            <a:lvl5pPr marL="2692542" indent="0">
              <a:buNone/>
              <a:defRPr sz="2100"/>
            </a:lvl5pPr>
            <a:lvl6pPr marL="3365678" indent="0">
              <a:buNone/>
              <a:defRPr sz="2100"/>
            </a:lvl6pPr>
            <a:lvl7pPr marL="4038813" indent="0">
              <a:buNone/>
              <a:defRPr sz="2100"/>
            </a:lvl7pPr>
            <a:lvl8pPr marL="4711949" indent="0">
              <a:buNone/>
              <a:defRPr sz="2100"/>
            </a:lvl8pPr>
            <a:lvl9pPr marL="5385084" indent="0">
              <a:buNone/>
              <a:defRPr sz="2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7BFE7-108C-4889-85D3-CB81CEA330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B37918-F2F7-44C9-A01D-7BD7B8C7E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66158C-BEDA-4BA8-9675-948F97A298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756D6-BC61-4B29-9418-F0AE311761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0716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5143" y="3529132"/>
            <a:ext cx="4698400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59857" y="3529132"/>
            <a:ext cx="4698402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E9418-C8A8-45C1-8BEB-4F40D1FD5C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74B803-61A2-489D-8E80-0CD0720A1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A70D3A-F637-40D7-950B-9E744CEBBB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A72E8-DEF8-451D-AF89-7D32B2FAE8C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69008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5142" y="3385086"/>
            <a:ext cx="4724333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5142" y="4795344"/>
            <a:ext cx="4724333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1568" y="3385086"/>
            <a:ext cx="4726691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1568" y="4795344"/>
            <a:ext cx="4726691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BD1810E-2F7B-4ED0-A241-EC7D11BD1E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C648D65-1A9F-4381-AFE7-8F2ADA1C0B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1477B99-BA8D-4E40-A0CD-3C9490CF70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DFB2F-BCC8-457B-84A9-69FACB35C3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0586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5ED5DBA-15EE-493E-84C6-700B3511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59656D6-79F7-4108-9F61-225A3F0DE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44204F7-AE7B-40FB-8558-69F5A0CF70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581D7-894E-444B-9E4D-C2384E26DE1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0009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8728755-6415-4055-AD13-E29D10C89F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9F09F8F-D946-4F7B-8663-82A9522857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2D9F029-EC08-4EC6-9DD6-886D8A0B16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C3944-F709-4D39-8219-94B77FF8793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704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142" y="601742"/>
            <a:ext cx="3517318" cy="2562627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9762" y="601742"/>
            <a:ext cx="5978497" cy="1290607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5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5142" y="3164369"/>
            <a:ext cx="3517318" cy="10343444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6C6659-9F97-414A-98AC-F3F067C0ED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632A1E-A104-4729-AA87-A5AEAB0437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EF6FB9-EBC3-4616-A47F-27BC80F998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47125-F90F-4FD6-9FA1-E9206C6AF6A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583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776" y="10585071"/>
            <a:ext cx="6416983" cy="1249949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776" y="1352175"/>
            <a:ext cx="6416983" cy="9072586"/>
          </a:xfrm>
        </p:spPr>
        <p:txBody>
          <a:bodyPr/>
          <a:lstStyle>
            <a:lvl1pPr marL="0" indent="0">
              <a:buNone/>
              <a:defRPr sz="4700"/>
            </a:lvl1pPr>
            <a:lvl2pPr marL="673136" indent="0">
              <a:buNone/>
              <a:defRPr sz="4100"/>
            </a:lvl2pPr>
            <a:lvl3pPr marL="1346271" indent="0">
              <a:buNone/>
              <a:defRPr sz="3500"/>
            </a:lvl3pPr>
            <a:lvl4pPr marL="2019407" indent="0">
              <a:buNone/>
              <a:defRPr sz="2900"/>
            </a:lvl4pPr>
            <a:lvl5pPr marL="2692542" indent="0">
              <a:buNone/>
              <a:defRPr sz="2900"/>
            </a:lvl5pPr>
            <a:lvl6pPr marL="3365678" indent="0">
              <a:buNone/>
              <a:defRPr sz="2900"/>
            </a:lvl6pPr>
            <a:lvl7pPr marL="4038813" indent="0">
              <a:buNone/>
              <a:defRPr sz="2900"/>
            </a:lvl7pPr>
            <a:lvl8pPr marL="4711949" indent="0">
              <a:buNone/>
              <a:defRPr sz="2900"/>
            </a:lvl8pPr>
            <a:lvl9pPr marL="5385084" indent="0">
              <a:buNone/>
              <a:defRPr sz="29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776" y="11835019"/>
            <a:ext cx="6416983" cy="1775021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9C3D92-3F96-428E-BE9D-EDE52B3357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E87577-E268-494E-9118-C48797B768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07B0C6-7E20-41BF-A4B3-1A504CC650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7B96A-9896-4B22-AA0F-4C95E8B568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1326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63BDC4C-7287-4387-9E6E-81975E286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606425"/>
            <a:ext cx="9623425" cy="251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511BF9A-BDAE-4A13-B521-04461E55D3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3529013"/>
            <a:ext cx="9623425" cy="997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D57D60-9AEA-4D2A-8C74-1BB6EEA2F9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13769975"/>
            <a:ext cx="2497137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9B693A-FD61-4AB8-86E1-41DAA2AE5D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1250" y="13769975"/>
            <a:ext cx="33909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ctr"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F555793-09F4-4649-8297-F6647F516F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1275" y="13769975"/>
            <a:ext cx="2497138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r" defTabSz="1292225" eaLnBrk="1" hangingPunct="1">
              <a:defRPr sz="1900"/>
            </a:lvl1pPr>
          </a:lstStyle>
          <a:p>
            <a:pPr>
              <a:defRPr/>
            </a:pPr>
            <a:fld id="{DD3266CD-BD9C-46A2-AEA4-2FAFB2F2461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2pPr>
      <a:lvl3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3pPr>
      <a:lvl4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4pPr>
      <a:lvl5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5pPr>
      <a:lvl6pPr marL="673136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6pPr>
      <a:lvl7pPr marL="1346271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7pPr>
      <a:lvl8pPr marL="2019407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8pPr>
      <a:lvl9pPr marL="2692542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9pPr>
    </p:titleStyle>
    <p:bodyStyle>
      <a:lvl1pPr marL="482600" indent="-48260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50925" indent="-403225" algn="l" defTabSz="1292225" rtl="0" eaLnBrk="0" fontAlgn="base" hangingPunct="0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</a:defRPr>
      </a:lvl2pPr>
      <a:lvl3pPr marL="1616075" indent="-32385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62188" indent="-322263" algn="l" defTabSz="1292225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909888" indent="-323850" algn="l" defTabSz="1292225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83045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256181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929316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602452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3136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46271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19407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692542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5678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38813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11949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385084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C2056-3170-6693-7850-0B786A04F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1AC2B64-647F-1A0E-2DA2-B221899C2BF2}"/>
              </a:ext>
            </a:extLst>
          </p:cNvPr>
          <p:cNvSpPr/>
          <p:nvPr/>
        </p:nvSpPr>
        <p:spPr>
          <a:xfrm>
            <a:off x="0" y="1265208"/>
            <a:ext cx="10693400" cy="107721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 w="18000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CONDUITE À TENIR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 w="18000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En cas d’alarme de détection de </a:t>
            </a:r>
            <a:r>
              <a:rPr kumimoji="0" lang="fr-FR" sz="3200" b="1" i="1" u="none" strike="noStrike" kern="1200" cap="none" spc="0" normalizeH="0" baseline="0" noProof="0" dirty="0">
                <a:ln w="18000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gaz inflammable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D932A2C7-A09A-F7CE-C78D-35346119CC64}"/>
              </a:ext>
            </a:extLst>
          </p:cNvPr>
          <p:cNvSpPr txBox="1"/>
          <p:nvPr/>
        </p:nvSpPr>
        <p:spPr>
          <a:xfrm>
            <a:off x="8030385" y="4176886"/>
            <a:ext cx="2317279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Photo du signal d’alarme/du détecteur de gaz en alarme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855BE066-05E0-11D8-493E-98E793CDB71F}"/>
              </a:ext>
            </a:extLst>
          </p:cNvPr>
          <p:cNvSpPr txBox="1"/>
          <p:nvPr/>
        </p:nvSpPr>
        <p:spPr>
          <a:xfrm>
            <a:off x="8067140" y="5989860"/>
            <a:ext cx="2317279" cy="147732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Photo du détecteur de gaz/de la centrale d’alarme gaz sur lequel on peut lire la concentration en gaz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B1D6F40A-D528-9881-546B-EA0CEAFDC3B0}"/>
              </a:ext>
            </a:extLst>
          </p:cNvPr>
          <p:cNvGrpSpPr/>
          <p:nvPr/>
        </p:nvGrpSpPr>
        <p:grpSpPr>
          <a:xfrm>
            <a:off x="271465" y="3668291"/>
            <a:ext cx="10188574" cy="9725618"/>
            <a:chOff x="271465" y="3744838"/>
            <a:chExt cx="10188574" cy="7222702"/>
          </a:xfrm>
        </p:grpSpPr>
        <p:sp>
          <p:nvSpPr>
            <p:cNvPr id="36" name="Text Box 9">
              <a:extLst>
                <a:ext uri="{FF2B5EF4-FFF2-40B4-BE49-F238E27FC236}">
                  <a16:creationId xmlns:a16="http://schemas.microsoft.com/office/drawing/2014/main" id="{2883EAA2-5968-6F41-DDA4-66CC7D5361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638" y="4245658"/>
              <a:ext cx="7752573" cy="19624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en-GB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Prévenir le personnel aux alentours.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Ne pas intervenir sans avoir été formé.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Prévenir les personnels adéquats pour la gestion de l’intervention :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Nom et coordonnées des personnes ou des services à contacter (AP, directeur, service de sécurité, service technique…)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endPara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en-GB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</a:t>
              </a:r>
              <a:r>
                <a:rPr kumimoji="0" lang="en-GB" altLang="fr-FR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Vé</a:t>
              </a:r>
              <a:r>
                <a:rPr kumimoji="0" lang="fr-FR" altLang="fr-FR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rifier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la concentration en gaz sur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 centrale/le détecteur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</p:txBody>
        </p:sp>
        <p:sp>
          <p:nvSpPr>
            <p:cNvPr id="39" name="Rectangle 6">
              <a:extLst>
                <a:ext uri="{FF2B5EF4-FFF2-40B4-BE49-F238E27FC236}">
                  <a16:creationId xmlns:a16="http://schemas.microsoft.com/office/drawing/2014/main" id="{8761426B-ACA6-DBE3-6B10-5CA5784325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465" y="3744838"/>
              <a:ext cx="10188574" cy="7222702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877888">
                <a:spcBef>
                  <a:spcPct val="20000"/>
                </a:spcBef>
                <a:buChar char="•"/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77888">
                <a:spcBef>
                  <a:spcPct val="20000"/>
                </a:spcBef>
                <a:buChar char="–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77888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77888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77888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8778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altLang="fr-FR" sz="1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2" name="Text Box 9">
              <a:extLst>
                <a:ext uri="{FF2B5EF4-FFF2-40B4-BE49-F238E27FC236}">
                  <a16:creationId xmlns:a16="http://schemas.microsoft.com/office/drawing/2014/main" id="{8C8A333A-84A7-E25E-B051-37BF6E307A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465" y="8807300"/>
              <a:ext cx="10150470" cy="13779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28650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en-GB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Au 2</a:t>
              </a:r>
              <a:r>
                <a:rPr kumimoji="0" lang="fr-FR" altLang="fr-FR" sz="1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nd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seuil d’alarme (concentration en gaz supérieure à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xx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lang="fr-FR" altLang="fr-FR" sz="1800" b="1" dirty="0">
                  <a:solidFill>
                    <a:srgbClr val="FF0000"/>
                  </a:solidFill>
                </a:rPr>
                <a:t>%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) 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</a:t>
              </a:r>
              <a:r>
                <a:rPr kumimoji="0" lang="fr-FR" altLang="fr-FR" sz="1800" b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Couper l’électricité du local et l’alimentation en gaz.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(à mettre si elles ne sont pas asservies à la détection de gaz)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Actionner la ventilation forcée depuis l’extérieur du local.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(à mettre si disponible)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Faire évacuer le bâtiment et appeler les pompiers (18).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endPara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6" name="Text Box 9">
              <a:extLst>
                <a:ext uri="{FF2B5EF4-FFF2-40B4-BE49-F238E27FC236}">
                  <a16:creationId xmlns:a16="http://schemas.microsoft.com/office/drawing/2014/main" id="{454C1D5B-E4A9-A074-AAE4-37D4318692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465" y="6503044"/>
              <a:ext cx="9960257" cy="13779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28650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Au 1</a:t>
              </a:r>
              <a:r>
                <a:rPr kumimoji="0" lang="fr-FR" altLang="fr-FR" sz="1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er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seuil d’alarme (concentration en gaz entre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xx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et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xx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lang="fr-FR" altLang="fr-FR" sz="1800" b="1" dirty="0">
                  <a:solidFill>
                    <a:srgbClr val="FF0000"/>
                  </a:solidFill>
                </a:rPr>
                <a:t>%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) 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Fermer toute vanne de gaz et le robinet de la bouteille de gaz.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Mettre en fonctionnement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tout système de ventilation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(à préciser) 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et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ouvrir les fenêtres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(à supprimer pour les animaleries, NSB2/3, locaux à radioactivité…)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Quitter la zone et fermer la porte.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Interdire l’accès tant que le gaz est détecté.</a:t>
              </a:r>
            </a:p>
          </p:txBody>
        </p:sp>
      </p:grpSp>
      <p:sp>
        <p:nvSpPr>
          <p:cNvPr id="11" name="ZoneTexte 1">
            <a:extLst>
              <a:ext uri="{FF2B5EF4-FFF2-40B4-BE49-F238E27FC236}">
                <a16:creationId xmlns:a16="http://schemas.microsoft.com/office/drawing/2014/main" id="{2A08F569-625A-8ECF-132F-FBE5FD337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952" y="13681942"/>
            <a:ext cx="173637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Consigne mise à jour le :</a:t>
            </a:r>
            <a:endParaRPr lang="fr-FR" altLang="fr-FR" sz="1100" i="1" dirty="0">
              <a:solidFill>
                <a:srgbClr val="000000"/>
              </a:solidFill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Date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C9624A6-4562-20E5-0567-D993F3BD2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0446" y="13681942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L’assistant(e) de prévention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Nom et signature</a:t>
            </a:r>
          </a:p>
        </p:txBody>
      </p:sp>
      <p:sp>
        <p:nvSpPr>
          <p:cNvPr id="13" name="ZoneTexte 39">
            <a:extLst>
              <a:ext uri="{FF2B5EF4-FFF2-40B4-BE49-F238E27FC236}">
                <a16:creationId xmlns:a16="http://schemas.microsoft.com/office/drawing/2014/main" id="{B3AC184E-C327-3E7D-9D06-B0B42A874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2293" y="13681942"/>
            <a:ext cx="24669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Le directeur / la directrice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Nom et signature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D18EF58-8B6D-B56C-F32D-AFAC63D95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8599" y="13681942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Le référent / la référente gaz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Nom et signature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3023844-2FCB-2FC1-8C18-355DC0293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2484" y="360462"/>
            <a:ext cx="37039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Logo des tutelles et de la structure</a:t>
            </a: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3E7498AA-A928-B533-4B07-4CA803563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2592710"/>
            <a:ext cx="9963150" cy="1152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 anchor="ctr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431800" rtl="0" eaLnBrk="1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695325" algn="l"/>
                <a:tab pos="1390650" algn="l"/>
                <a:tab pos="2085975" algn="l"/>
                <a:tab pos="2781300" algn="l"/>
              </a:tabLst>
              <a:defRPr/>
            </a:pPr>
            <a:r>
              <a:rPr kumimoji="0" lang="en-GB" alt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Poste de travail, installation </a:t>
            </a:r>
            <a:r>
              <a:rPr kumimoji="0" lang="en-GB" altLang="fr-FR" sz="36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ou</a:t>
            </a:r>
            <a:r>
              <a:rPr kumimoji="0" lang="en-GB" alt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n° de salle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09CCD22-BF61-A0AB-AB87-B5FE2E6DA20F}"/>
              </a:ext>
            </a:extLst>
          </p:cNvPr>
          <p:cNvSpPr txBox="1"/>
          <p:nvPr/>
        </p:nvSpPr>
        <p:spPr>
          <a:xfrm>
            <a:off x="9888106" y="2360317"/>
            <a:ext cx="2947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Indiquer le gaz à la place de « gaz inflammable »</a:t>
            </a:r>
          </a:p>
        </p:txBody>
      </p:sp>
    </p:spTree>
    <p:extLst>
      <p:ext uri="{BB962C8B-B14F-4D97-AF65-F5344CB8AC3E}">
        <p14:creationId xmlns:p14="http://schemas.microsoft.com/office/powerpoint/2010/main" val="4175554819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1827</TotalTime>
  <Words>313</Words>
  <Application>Microsoft Office PowerPoint</Application>
  <PresentationFormat>Personnalisé</PresentationFormat>
  <Paragraphs>31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Modèle par défaut</vt:lpstr>
      <vt:lpstr>Présentation PowerPoint</vt:lpstr>
    </vt:vector>
  </TitlesOfParts>
  <Company>ULP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Chheng</dc:creator>
  <cp:lastModifiedBy>Aline GEOFFROY</cp:lastModifiedBy>
  <cp:revision>121</cp:revision>
  <cp:lastPrinted>2024-02-21T10:23:05Z</cp:lastPrinted>
  <dcterms:created xsi:type="dcterms:W3CDTF">2009-10-23T09:29:32Z</dcterms:created>
  <dcterms:modified xsi:type="dcterms:W3CDTF">2025-12-30T15:11:04Z</dcterms:modified>
</cp:coreProperties>
</file>