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0693400" cy="15122525"/>
  <p:notesSz cx="6799263" cy="9929813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673100" indent="-2159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346200" indent="-4318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2019300" indent="-6477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692400" indent="-8636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4">
          <p15:clr>
            <a:srgbClr val="A4A3A4"/>
          </p15:clr>
        </p15:guide>
        <p15:guide id="2" pos="3503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TZ-HILDENBRAND Nathalie" initials="MN" lastIdx="6" clrIdx="0"/>
  <p:cmAuthor id="2" name="CATTANI Andréa" initials="CA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3180" y="84"/>
      </p:cViewPr>
      <p:guideLst>
        <p:guide orient="horz" pos="4764"/>
        <p:guide pos="350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2F39232-669A-495B-96CF-3D8ACFBBC72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798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A6FFCC3-2815-41B3-A6DE-EF224130292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798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1FC7802-BAD8-4A44-9428-21A337F1720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2800" y="744538"/>
            <a:ext cx="263366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BA29C074-51E0-4B90-BDAC-59032A821C3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16463"/>
            <a:ext cx="5438775" cy="4468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/>
              <a:t>Cliquez pour modifier les styles du texte du masque</a:t>
            </a:r>
          </a:p>
          <a:p>
            <a:pPr lvl="1"/>
            <a:r>
              <a:rPr lang="fr-FR" altLang="fr-FR" noProof="0"/>
              <a:t>Deuxième niveau</a:t>
            </a:r>
          </a:p>
          <a:p>
            <a:pPr lvl="2"/>
            <a:r>
              <a:rPr lang="fr-FR" altLang="fr-FR" noProof="0"/>
              <a:t>Troisième niveau</a:t>
            </a:r>
          </a:p>
          <a:p>
            <a:pPr lvl="3"/>
            <a:r>
              <a:rPr lang="fr-FR" altLang="fr-FR" noProof="0"/>
              <a:t>Quatrième niveau</a:t>
            </a:r>
          </a:p>
          <a:p>
            <a:pPr lvl="4"/>
            <a:r>
              <a:rPr lang="fr-FR" altLang="fr-FR" noProof="0"/>
              <a:t>Cinquième niveau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DFA60C6D-B040-4AA6-93AA-D2EBA8146A6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798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D9BE67E6-A883-4D7F-958B-4A0C0DFCCD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1338"/>
            <a:ext cx="294798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EAA1957-6D9B-4714-B55E-4A7636A2076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6731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3462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0193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6924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3365678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4038813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4711949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5385084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3AD749-2337-D54D-9075-A56B3FF11A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BC00FCAF-C780-80A7-B6DA-63E2751EFC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7713" indent="-287338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0938" indent="-228600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1313" indent="-228600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73275" indent="-228600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04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876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448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020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C12CF28-E55E-4402-A701-D1C7C96CF092}" type="slidenum">
              <a:rPr lang="fr-FR" altLang="fr-FR" smtClean="0"/>
              <a:pPr>
                <a:spcBef>
                  <a:spcPct val="0"/>
                </a:spcBef>
              </a:pPr>
              <a:t>1</a:t>
            </a:fld>
            <a:endParaRPr lang="fr-FR" altLang="fr-FR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A5209C43-BFD4-5741-9AE6-0BFEA8FDD9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AC954EB7-81A3-60AC-1F79-5CFD98C43E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889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01534" y="4697764"/>
            <a:ext cx="9090333" cy="324104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03067" y="8568424"/>
            <a:ext cx="7487266" cy="3866013"/>
          </a:xfrm>
        </p:spPr>
        <p:txBody>
          <a:bodyPr/>
          <a:lstStyle>
            <a:lvl1pPr marL="0" indent="0" algn="ctr">
              <a:buNone/>
              <a:defRPr/>
            </a:lvl1pPr>
            <a:lvl2pPr marL="673136" indent="0" algn="ctr">
              <a:buNone/>
              <a:defRPr/>
            </a:lvl2pPr>
            <a:lvl3pPr marL="1346271" indent="0" algn="ctr">
              <a:buNone/>
              <a:defRPr/>
            </a:lvl3pPr>
            <a:lvl4pPr marL="2019407" indent="0" algn="ctr">
              <a:buNone/>
              <a:defRPr/>
            </a:lvl4pPr>
            <a:lvl5pPr marL="2692542" indent="0" algn="ctr">
              <a:buNone/>
              <a:defRPr/>
            </a:lvl5pPr>
            <a:lvl6pPr marL="3365678" indent="0" algn="ctr">
              <a:buNone/>
              <a:defRPr/>
            </a:lvl6pPr>
            <a:lvl7pPr marL="4038813" indent="0" algn="ctr">
              <a:buNone/>
              <a:defRPr/>
            </a:lvl7pPr>
            <a:lvl8pPr marL="4711949" indent="0" algn="ctr">
              <a:buNone/>
              <a:defRPr/>
            </a:lvl8pPr>
            <a:lvl9pPr marL="5385084" indent="0" algn="ctr">
              <a:buNone/>
              <a:defRPr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6888A0C-DD47-49B3-B07C-7CF1B318C2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1D6E49C-8771-4950-B009-4C8E2DADEE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7BCB558-EF8D-4D42-8FFB-6A096C96D2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BCC1E-BD1D-40F4-87A2-27CD95F04A0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88163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CFDC853-F5B3-4FF5-B653-E2DFFB92A8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0DB0F9C-5DF6-4530-8432-432D2DE098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F60B03F-4E4F-48FF-B223-470A045C97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01A66-FB7C-4B8C-944E-080E8C8FCDA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87362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753658" y="606389"/>
            <a:ext cx="2404601" cy="129014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35143" y="606389"/>
            <a:ext cx="6992201" cy="129014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4DDDC9E-C665-45D5-996D-35CF2562FE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48AA6D0-845E-4642-875C-D5F34F0A2F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D70BF89-750A-47E9-A781-34E7503471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03AB9E-CC26-4AD5-BD0B-DA57D922D2A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7142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8D42F47-2CD4-4B01-BE6B-8F8A04B4F0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536C13-7B8E-4F27-88C3-751B5AC0CB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A7E64E3-610F-4CE3-B699-625D8666C2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B86794-1806-4654-A4AB-F1F87B41966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59439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3968" y="9718471"/>
            <a:ext cx="9090333" cy="3001736"/>
          </a:xfrm>
        </p:spPr>
        <p:txBody>
          <a:bodyPr anchor="t"/>
          <a:lstStyle>
            <a:lvl1pPr algn="l">
              <a:defRPr sz="59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43968" y="6410055"/>
            <a:ext cx="9090333" cy="3308415"/>
          </a:xfrm>
        </p:spPr>
        <p:txBody>
          <a:bodyPr anchor="b"/>
          <a:lstStyle>
            <a:lvl1pPr marL="0" indent="0">
              <a:buNone/>
              <a:defRPr sz="2900"/>
            </a:lvl1pPr>
            <a:lvl2pPr marL="673136" indent="0">
              <a:buNone/>
              <a:defRPr sz="2700"/>
            </a:lvl2pPr>
            <a:lvl3pPr marL="1346271" indent="0">
              <a:buNone/>
              <a:defRPr sz="2400"/>
            </a:lvl3pPr>
            <a:lvl4pPr marL="2019407" indent="0">
              <a:buNone/>
              <a:defRPr sz="2100"/>
            </a:lvl4pPr>
            <a:lvl5pPr marL="2692542" indent="0">
              <a:buNone/>
              <a:defRPr sz="2100"/>
            </a:lvl5pPr>
            <a:lvl6pPr marL="3365678" indent="0">
              <a:buNone/>
              <a:defRPr sz="2100"/>
            </a:lvl6pPr>
            <a:lvl7pPr marL="4038813" indent="0">
              <a:buNone/>
              <a:defRPr sz="2100"/>
            </a:lvl7pPr>
            <a:lvl8pPr marL="4711949" indent="0">
              <a:buNone/>
              <a:defRPr sz="2100"/>
            </a:lvl8pPr>
            <a:lvl9pPr marL="5385084" indent="0">
              <a:buNone/>
              <a:defRPr sz="21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37BFE7-108C-4889-85D3-CB81CEA330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DB37918-F2F7-44C9-A01D-7BD7B8C7E3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C66158C-BEDA-4BA8-9675-948F97A298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756D6-BC61-4B29-9418-F0AE3117612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07168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35143" y="3529132"/>
            <a:ext cx="4698400" cy="9978681"/>
          </a:xfrm>
        </p:spPr>
        <p:txBody>
          <a:bodyPr/>
          <a:lstStyle>
            <a:lvl1pPr>
              <a:defRPr sz="4100"/>
            </a:lvl1pPr>
            <a:lvl2pPr>
              <a:defRPr sz="3500"/>
            </a:lvl2pPr>
            <a:lvl3pPr>
              <a:defRPr sz="29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459857" y="3529132"/>
            <a:ext cx="4698402" cy="9978681"/>
          </a:xfrm>
        </p:spPr>
        <p:txBody>
          <a:bodyPr/>
          <a:lstStyle>
            <a:lvl1pPr>
              <a:defRPr sz="4100"/>
            </a:lvl1pPr>
            <a:lvl2pPr>
              <a:defRPr sz="3500"/>
            </a:lvl2pPr>
            <a:lvl3pPr>
              <a:defRPr sz="29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AE9418-C8A8-45C1-8BEB-4F40D1FD5C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74B803-61A2-489D-8E80-0CD0720A15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A70D3A-F637-40D7-950B-9E744CEBBB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A72E8-DEF8-451D-AF89-7D32B2FAE8C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69008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5142" y="3385086"/>
            <a:ext cx="4724333" cy="1410258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73136" indent="0">
              <a:buNone/>
              <a:defRPr sz="2900" b="1"/>
            </a:lvl2pPr>
            <a:lvl3pPr marL="1346271" indent="0">
              <a:buNone/>
              <a:defRPr sz="2700" b="1"/>
            </a:lvl3pPr>
            <a:lvl4pPr marL="2019407" indent="0">
              <a:buNone/>
              <a:defRPr sz="2400" b="1"/>
            </a:lvl4pPr>
            <a:lvl5pPr marL="2692542" indent="0">
              <a:buNone/>
              <a:defRPr sz="2400" b="1"/>
            </a:lvl5pPr>
            <a:lvl6pPr marL="3365678" indent="0">
              <a:buNone/>
              <a:defRPr sz="2400" b="1"/>
            </a:lvl6pPr>
            <a:lvl7pPr marL="4038813" indent="0">
              <a:buNone/>
              <a:defRPr sz="2400" b="1"/>
            </a:lvl7pPr>
            <a:lvl8pPr marL="4711949" indent="0">
              <a:buNone/>
              <a:defRPr sz="2400" b="1"/>
            </a:lvl8pPr>
            <a:lvl9pPr marL="5385084" indent="0">
              <a:buNone/>
              <a:defRPr sz="24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35142" y="4795344"/>
            <a:ext cx="4724333" cy="8712470"/>
          </a:xfrm>
        </p:spPr>
        <p:txBody>
          <a:bodyPr/>
          <a:lstStyle>
            <a:lvl1pPr>
              <a:defRPr sz="3500"/>
            </a:lvl1pPr>
            <a:lvl2pPr>
              <a:defRPr sz="29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431568" y="3385086"/>
            <a:ext cx="4726691" cy="1410258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73136" indent="0">
              <a:buNone/>
              <a:defRPr sz="2900" b="1"/>
            </a:lvl2pPr>
            <a:lvl3pPr marL="1346271" indent="0">
              <a:buNone/>
              <a:defRPr sz="2700" b="1"/>
            </a:lvl3pPr>
            <a:lvl4pPr marL="2019407" indent="0">
              <a:buNone/>
              <a:defRPr sz="2400" b="1"/>
            </a:lvl4pPr>
            <a:lvl5pPr marL="2692542" indent="0">
              <a:buNone/>
              <a:defRPr sz="2400" b="1"/>
            </a:lvl5pPr>
            <a:lvl6pPr marL="3365678" indent="0">
              <a:buNone/>
              <a:defRPr sz="2400" b="1"/>
            </a:lvl6pPr>
            <a:lvl7pPr marL="4038813" indent="0">
              <a:buNone/>
              <a:defRPr sz="2400" b="1"/>
            </a:lvl7pPr>
            <a:lvl8pPr marL="4711949" indent="0">
              <a:buNone/>
              <a:defRPr sz="2400" b="1"/>
            </a:lvl8pPr>
            <a:lvl9pPr marL="5385084" indent="0">
              <a:buNone/>
              <a:defRPr sz="24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431568" y="4795344"/>
            <a:ext cx="4726691" cy="8712470"/>
          </a:xfrm>
        </p:spPr>
        <p:txBody>
          <a:bodyPr/>
          <a:lstStyle>
            <a:lvl1pPr>
              <a:defRPr sz="3500"/>
            </a:lvl1pPr>
            <a:lvl2pPr>
              <a:defRPr sz="29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BD1810E-2F7B-4ED0-A241-EC7D11BD1E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C648D65-1A9F-4381-AFE7-8F2ADA1C0B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1477B99-BA8D-4E40-A0CD-3C9490CF70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4DFB2F-BCC8-457B-84A9-69FACB35C3C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05866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5ED5DBA-15EE-493E-84C6-700B3511CA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59656D6-79F7-4108-9F61-225A3F0DE6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44204F7-AE7B-40FB-8558-69F5A0CF70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581D7-894E-444B-9E4D-C2384E26DE1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30009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8728755-6415-4055-AD13-E29D10C89F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9F09F8F-D946-4F7B-8663-82A9522857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2D9F029-EC08-4EC6-9DD6-886D8A0B16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0C3944-F709-4D39-8219-94B77FF8793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97043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5142" y="601742"/>
            <a:ext cx="3517318" cy="2562627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179762" y="601742"/>
            <a:ext cx="5978497" cy="12906071"/>
          </a:xfrm>
        </p:spPr>
        <p:txBody>
          <a:bodyPr/>
          <a:lstStyle>
            <a:lvl1pPr>
              <a:defRPr sz="4700"/>
            </a:lvl1pPr>
            <a:lvl2pPr>
              <a:defRPr sz="4100"/>
            </a:lvl2pPr>
            <a:lvl3pPr>
              <a:defRPr sz="35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5142" y="3164369"/>
            <a:ext cx="3517318" cy="10343444"/>
          </a:xfrm>
        </p:spPr>
        <p:txBody>
          <a:bodyPr/>
          <a:lstStyle>
            <a:lvl1pPr marL="0" indent="0">
              <a:buNone/>
              <a:defRPr sz="2100"/>
            </a:lvl1pPr>
            <a:lvl2pPr marL="673136" indent="0">
              <a:buNone/>
              <a:defRPr sz="1800"/>
            </a:lvl2pPr>
            <a:lvl3pPr marL="1346271" indent="0">
              <a:buNone/>
              <a:defRPr sz="1500"/>
            </a:lvl3pPr>
            <a:lvl4pPr marL="2019407" indent="0">
              <a:buNone/>
              <a:defRPr sz="1300"/>
            </a:lvl4pPr>
            <a:lvl5pPr marL="2692542" indent="0">
              <a:buNone/>
              <a:defRPr sz="1300"/>
            </a:lvl5pPr>
            <a:lvl6pPr marL="3365678" indent="0">
              <a:buNone/>
              <a:defRPr sz="1300"/>
            </a:lvl6pPr>
            <a:lvl7pPr marL="4038813" indent="0">
              <a:buNone/>
              <a:defRPr sz="1300"/>
            </a:lvl7pPr>
            <a:lvl8pPr marL="4711949" indent="0">
              <a:buNone/>
              <a:defRPr sz="1300"/>
            </a:lvl8pPr>
            <a:lvl9pPr marL="5385084" indent="0">
              <a:buNone/>
              <a:defRPr sz="13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B6C6659-9F97-414A-98AC-F3F067C0ED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E632A1E-A104-4729-AA87-A5AEAB0437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3EF6FB9-EBC3-4616-A47F-27BC80F998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A47125-F90F-4FD6-9FA1-E9206C6AF6A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75831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95776" y="10585071"/>
            <a:ext cx="6416983" cy="1249949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095776" y="1352175"/>
            <a:ext cx="6416983" cy="9072586"/>
          </a:xfrm>
        </p:spPr>
        <p:txBody>
          <a:bodyPr/>
          <a:lstStyle>
            <a:lvl1pPr marL="0" indent="0">
              <a:buNone/>
              <a:defRPr sz="4700"/>
            </a:lvl1pPr>
            <a:lvl2pPr marL="673136" indent="0">
              <a:buNone/>
              <a:defRPr sz="4100"/>
            </a:lvl2pPr>
            <a:lvl3pPr marL="1346271" indent="0">
              <a:buNone/>
              <a:defRPr sz="3500"/>
            </a:lvl3pPr>
            <a:lvl4pPr marL="2019407" indent="0">
              <a:buNone/>
              <a:defRPr sz="2900"/>
            </a:lvl4pPr>
            <a:lvl5pPr marL="2692542" indent="0">
              <a:buNone/>
              <a:defRPr sz="2900"/>
            </a:lvl5pPr>
            <a:lvl6pPr marL="3365678" indent="0">
              <a:buNone/>
              <a:defRPr sz="2900"/>
            </a:lvl6pPr>
            <a:lvl7pPr marL="4038813" indent="0">
              <a:buNone/>
              <a:defRPr sz="2900"/>
            </a:lvl7pPr>
            <a:lvl8pPr marL="4711949" indent="0">
              <a:buNone/>
              <a:defRPr sz="2900"/>
            </a:lvl8pPr>
            <a:lvl9pPr marL="5385084" indent="0">
              <a:buNone/>
              <a:defRPr sz="29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95776" y="11835019"/>
            <a:ext cx="6416983" cy="1775021"/>
          </a:xfrm>
        </p:spPr>
        <p:txBody>
          <a:bodyPr/>
          <a:lstStyle>
            <a:lvl1pPr marL="0" indent="0">
              <a:buNone/>
              <a:defRPr sz="2100"/>
            </a:lvl1pPr>
            <a:lvl2pPr marL="673136" indent="0">
              <a:buNone/>
              <a:defRPr sz="1800"/>
            </a:lvl2pPr>
            <a:lvl3pPr marL="1346271" indent="0">
              <a:buNone/>
              <a:defRPr sz="1500"/>
            </a:lvl3pPr>
            <a:lvl4pPr marL="2019407" indent="0">
              <a:buNone/>
              <a:defRPr sz="1300"/>
            </a:lvl4pPr>
            <a:lvl5pPr marL="2692542" indent="0">
              <a:buNone/>
              <a:defRPr sz="1300"/>
            </a:lvl5pPr>
            <a:lvl6pPr marL="3365678" indent="0">
              <a:buNone/>
              <a:defRPr sz="1300"/>
            </a:lvl6pPr>
            <a:lvl7pPr marL="4038813" indent="0">
              <a:buNone/>
              <a:defRPr sz="1300"/>
            </a:lvl7pPr>
            <a:lvl8pPr marL="4711949" indent="0">
              <a:buNone/>
              <a:defRPr sz="1300"/>
            </a:lvl8pPr>
            <a:lvl9pPr marL="5385084" indent="0">
              <a:buNone/>
              <a:defRPr sz="13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9C3D92-3F96-428E-BE9D-EDE52B3357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E87577-E268-494E-9118-C48797B768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07B0C6-7E20-41BF-A4B3-1A504CC650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37B96A-9896-4B22-AA0F-4C95E8B5681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11326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63BDC4C-7287-4387-9E6E-81975E286E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4988" y="606425"/>
            <a:ext cx="9623425" cy="251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511BF9A-BDAE-4A13-B521-04461E55D3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34988" y="3529013"/>
            <a:ext cx="9623425" cy="997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AD57D60-9AEA-4D2A-8C74-1BB6EEA2F9C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4988" y="13769975"/>
            <a:ext cx="2497137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>
            <a:lvl1pPr defTabSz="1292515" eaLnBrk="1" hangingPunct="1">
              <a:defRPr sz="19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59B693A-FD61-4AB8-86E1-41DAA2AE5D6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1250" y="13769975"/>
            <a:ext cx="3390900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>
            <a:lvl1pPr algn="ctr" defTabSz="1292515" eaLnBrk="1" hangingPunct="1">
              <a:defRPr sz="19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F555793-09F4-4649-8297-F6647F516F0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61275" y="13769975"/>
            <a:ext cx="2497138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>
            <a:lvl1pPr algn="r" defTabSz="1292225" eaLnBrk="1" hangingPunct="1">
              <a:defRPr sz="1900"/>
            </a:lvl1pPr>
          </a:lstStyle>
          <a:p>
            <a:pPr>
              <a:defRPr/>
            </a:pPr>
            <a:fld id="{DD3266CD-BD9C-46A2-AEA4-2FAFB2F2461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2pPr>
      <a:lvl3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3pPr>
      <a:lvl4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4pPr>
      <a:lvl5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5pPr>
      <a:lvl6pPr marL="673136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6pPr>
      <a:lvl7pPr marL="1346271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7pPr>
      <a:lvl8pPr marL="2019407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8pPr>
      <a:lvl9pPr marL="2692542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9pPr>
    </p:titleStyle>
    <p:bodyStyle>
      <a:lvl1pPr marL="482600" indent="-482600" algn="l" defTabSz="1292225" rtl="0" eaLnBrk="0" fontAlgn="base" hangingPunct="0">
        <a:spcBef>
          <a:spcPct val="20000"/>
        </a:spcBef>
        <a:spcAft>
          <a:spcPct val="0"/>
        </a:spcAft>
        <a:buChar char="•"/>
        <a:defRPr sz="4600">
          <a:solidFill>
            <a:schemeClr val="tx1"/>
          </a:solidFill>
          <a:latin typeface="+mn-lt"/>
          <a:ea typeface="+mn-ea"/>
          <a:cs typeface="+mn-cs"/>
        </a:defRPr>
      </a:lvl1pPr>
      <a:lvl2pPr marL="1050925" indent="-403225" algn="l" defTabSz="1292225" rtl="0" eaLnBrk="0" fontAlgn="base" hangingPunct="0">
        <a:spcBef>
          <a:spcPct val="20000"/>
        </a:spcBef>
        <a:spcAft>
          <a:spcPct val="0"/>
        </a:spcAft>
        <a:buChar char="–"/>
        <a:defRPr sz="4000">
          <a:solidFill>
            <a:schemeClr val="tx1"/>
          </a:solidFill>
          <a:latin typeface="+mn-lt"/>
        </a:defRPr>
      </a:lvl2pPr>
      <a:lvl3pPr marL="1616075" indent="-323850" algn="l" defTabSz="1292225" rtl="0" eaLnBrk="0" fontAlgn="base" hangingPunct="0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</a:defRPr>
      </a:lvl3pPr>
      <a:lvl4pPr marL="2262188" indent="-322263" algn="l" defTabSz="1292225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4pPr>
      <a:lvl5pPr marL="2909888" indent="-323850" algn="l" defTabSz="1292225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5pPr>
      <a:lvl6pPr marL="3583045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4256181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4929316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5602452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73136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46271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19407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692542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5678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038813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11949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385084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3EB389-AC11-7339-BCB6-B80F637C16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D5D088F-F6D7-CAA8-EFEE-041AF66D115F}"/>
              </a:ext>
            </a:extLst>
          </p:cNvPr>
          <p:cNvSpPr/>
          <p:nvPr/>
        </p:nvSpPr>
        <p:spPr>
          <a:xfrm>
            <a:off x="0" y="1152550"/>
            <a:ext cx="10693400" cy="144655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square" anchor="ctr">
            <a:spAutoFit/>
          </a:bodyPr>
          <a:lstStyle/>
          <a:p>
            <a:pPr algn="ctr" eaLnBrk="1" hangingPunct="1">
              <a:defRPr/>
            </a:pPr>
            <a:r>
              <a:rPr lang="fr-FR" sz="4400" b="1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chemeClr val="bg1"/>
                </a:solidFill>
                <a:latin typeface="Arial" charset="0"/>
              </a:rPr>
              <a:t>CONDUITE À TENIR</a:t>
            </a:r>
          </a:p>
          <a:p>
            <a:pPr algn="ctr" eaLnBrk="1" hangingPunct="1">
              <a:defRPr/>
            </a:pPr>
            <a:r>
              <a:rPr lang="fr-FR" sz="4400" b="1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chemeClr val="bg1"/>
                </a:solidFill>
                <a:latin typeface="Arial" charset="0"/>
              </a:rPr>
              <a:t>En cas d’alarme de détection d’O</a:t>
            </a:r>
            <a:r>
              <a:rPr lang="fr-FR" sz="4400" b="1" baseline="-25000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chemeClr val="bg1"/>
                </a:solidFill>
                <a:latin typeface="Arial" charset="0"/>
              </a:rPr>
              <a:t>2</a:t>
            </a:r>
            <a:endParaRPr lang="fr-FR" sz="4400" b="1" dirty="0">
              <a:ln w="18000">
                <a:solidFill>
                  <a:sysClr val="windowText" lastClr="000000"/>
                </a:solidFill>
                <a:prstDash val="solid"/>
                <a:miter lim="800000"/>
              </a:ln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A925D6C-4857-A956-5DCA-EF096896541E}"/>
              </a:ext>
            </a:extLst>
          </p:cNvPr>
          <p:cNvSpPr txBox="1"/>
          <p:nvPr/>
        </p:nvSpPr>
        <p:spPr>
          <a:xfrm>
            <a:off x="8030385" y="3865091"/>
            <a:ext cx="2317279" cy="120032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800" i="1" dirty="0"/>
              <a:t>Photo du signal d’alarme/du détecteur d’oxygène en alarme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D80C0EC5-1188-3D86-4A16-E5A79A96D1DD}"/>
              </a:ext>
            </a:extLst>
          </p:cNvPr>
          <p:cNvSpPr txBox="1"/>
          <p:nvPr/>
        </p:nvSpPr>
        <p:spPr>
          <a:xfrm>
            <a:off x="7756607" y="5329014"/>
            <a:ext cx="2630653" cy="120032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800" i="1" dirty="0"/>
              <a:t>Photo du détecteur/de la centrale d’alarme gaz sur lequel on peut lire la concentration en gaz</a:t>
            </a:r>
          </a:p>
        </p:txBody>
      </p:sp>
      <p:grpSp>
        <p:nvGrpSpPr>
          <p:cNvPr id="10" name="Groupe 9">
            <a:extLst>
              <a:ext uri="{FF2B5EF4-FFF2-40B4-BE49-F238E27FC236}">
                <a16:creationId xmlns:a16="http://schemas.microsoft.com/office/drawing/2014/main" id="{F3C8FA23-92E6-BC66-C184-51CD7193E951}"/>
              </a:ext>
            </a:extLst>
          </p:cNvPr>
          <p:cNvGrpSpPr/>
          <p:nvPr/>
        </p:nvGrpSpPr>
        <p:grpSpPr>
          <a:xfrm>
            <a:off x="255213" y="3744715"/>
            <a:ext cx="10201774" cy="7285203"/>
            <a:chOff x="258265" y="6265117"/>
            <a:chExt cx="10201774" cy="7285203"/>
          </a:xfrm>
        </p:grpSpPr>
        <p:sp>
          <p:nvSpPr>
            <p:cNvPr id="3077" name="Text Box 9">
              <a:extLst>
                <a:ext uri="{FF2B5EF4-FFF2-40B4-BE49-F238E27FC236}">
                  <a16:creationId xmlns:a16="http://schemas.microsoft.com/office/drawing/2014/main" id="{DB82AE9E-50DE-6A90-DDD7-13DEBEBC47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4638" y="6265117"/>
              <a:ext cx="7755747" cy="27364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273" tIns="63637" rIns="127273" bIns="63637"/>
            <a:lstStyle>
              <a:lvl1pPr defTabSz="431800">
                <a:spcBef>
                  <a:spcPct val="20000"/>
                </a:spcBef>
                <a:buChar char="•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4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14338" indent="-206375" defTabSz="431800">
                <a:spcBef>
                  <a:spcPct val="20000"/>
                </a:spcBef>
                <a:buChar char="–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622300" indent="-207963" defTabSz="431800">
                <a:spcBef>
                  <a:spcPct val="20000"/>
                </a:spcBef>
                <a:buChar char="•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3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830263" indent="-207963" defTabSz="431800">
                <a:spcBef>
                  <a:spcPct val="20000"/>
                </a:spcBef>
                <a:buChar char="–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036638" indent="-206375" defTabSz="431800">
                <a:spcBef>
                  <a:spcPct val="20000"/>
                </a:spcBef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14938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19510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24082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28654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None/>
                <a:defRPr/>
              </a:pPr>
              <a:r>
                <a:rPr lang="fr-FR" altLang="fr-FR" sz="1800" b="1" dirty="0"/>
                <a:t>- Prévenir le personnel aux alentours.</a:t>
              </a:r>
            </a:p>
            <a:p>
              <a:pPr eaLnBrk="1"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defRPr/>
              </a:pPr>
              <a:r>
                <a:rPr lang="fr-FR" altLang="fr-FR" sz="1800" b="1" dirty="0"/>
                <a:t>- Prévenir les personnels adéquats pour la gestion de l’intervention :</a:t>
              </a:r>
            </a:p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None/>
                <a:defRPr/>
              </a:pPr>
              <a:r>
                <a:rPr lang="fr-FR" altLang="fr-FR" sz="1800" i="1" dirty="0">
                  <a:highlight>
                    <a:srgbClr val="FFFF00"/>
                  </a:highlight>
                </a:rPr>
                <a:t>Nom et coordonnées des personnes ou des services à contacter (AP, directeur, service de sécurité, service technique…) </a:t>
              </a:r>
            </a:p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None/>
                <a:defRPr/>
              </a:pPr>
              <a:endParaRPr lang="fr-FR" altLang="fr-FR" sz="1800" b="1" dirty="0">
                <a:highlight>
                  <a:srgbClr val="FFFF00"/>
                </a:highlight>
              </a:endParaRPr>
            </a:p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None/>
                <a:defRPr/>
              </a:pPr>
              <a:r>
                <a:rPr lang="fr-FR" altLang="fr-FR" sz="1800" b="1" dirty="0"/>
                <a:t>- Fermer la bouteille de gaz si elle est à l’extérieur du local.</a:t>
              </a:r>
            </a:p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None/>
                <a:defRPr/>
              </a:pPr>
              <a:r>
                <a:rPr lang="en-GB" altLang="fr-FR" sz="1800" b="1" dirty="0"/>
                <a:t>- V</a:t>
              </a:r>
              <a:r>
                <a:rPr lang="fr-FR" altLang="fr-FR" sz="1800" b="1" dirty="0" err="1"/>
                <a:t>érifier</a:t>
              </a:r>
              <a:r>
                <a:rPr lang="fr-FR" altLang="fr-FR" sz="1800" b="1" dirty="0"/>
                <a:t> la concentration en oxygène sur </a:t>
              </a:r>
              <a:r>
                <a:rPr lang="fr-FR" altLang="fr-FR" sz="1800" b="1" i="1" dirty="0">
                  <a:highlight>
                    <a:srgbClr val="FFFF00"/>
                  </a:highlight>
                </a:rPr>
                <a:t>la centrale/le détecteur </a:t>
              </a:r>
              <a:r>
                <a:rPr lang="fr-FR" altLang="fr-FR" sz="1800" b="1" dirty="0"/>
                <a:t>sans s’exposer au danger.</a:t>
              </a:r>
            </a:p>
          </p:txBody>
        </p:sp>
        <p:sp>
          <p:nvSpPr>
            <p:cNvPr id="3083" name="Rectangle 6">
              <a:extLst>
                <a:ext uri="{FF2B5EF4-FFF2-40B4-BE49-F238E27FC236}">
                  <a16:creationId xmlns:a16="http://schemas.microsoft.com/office/drawing/2014/main" id="{B5CD07C4-0D16-6B2B-0554-197A2ABDC0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639" y="6265117"/>
              <a:ext cx="10185400" cy="7108695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defTabSz="877888">
                <a:spcBef>
                  <a:spcPct val="20000"/>
                </a:spcBef>
                <a:buChar char="•"/>
                <a:defRPr sz="4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77888">
                <a:spcBef>
                  <a:spcPct val="20000"/>
                </a:spcBef>
                <a:buChar char="–"/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77888">
                <a:spcBef>
                  <a:spcPct val="20000"/>
                </a:spcBef>
                <a:buChar char="•"/>
                <a:defRPr sz="3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77888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77888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1700"/>
            </a:p>
          </p:txBody>
        </p:sp>
        <p:sp>
          <p:nvSpPr>
            <p:cNvPr id="23" name="Text Box 9">
              <a:extLst>
                <a:ext uri="{FF2B5EF4-FFF2-40B4-BE49-F238E27FC236}">
                  <a16:creationId xmlns:a16="http://schemas.microsoft.com/office/drawing/2014/main" id="{03D321AB-7692-6E35-9A0D-273173BE51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8265" y="11737725"/>
              <a:ext cx="10018693" cy="18125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273" tIns="63637" rIns="127273" bIns="63637"/>
            <a:lstStyle>
              <a:lvl1pPr defTabSz="431800">
                <a:spcBef>
                  <a:spcPct val="20000"/>
                </a:spcBef>
                <a:buChar char="•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4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14338" indent="-206375" defTabSz="431800">
                <a:spcBef>
                  <a:spcPct val="20000"/>
                </a:spcBef>
                <a:buChar char="–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622300" indent="-207963" defTabSz="431800">
                <a:spcBef>
                  <a:spcPct val="20000"/>
                </a:spcBef>
                <a:buChar char="•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3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830263" indent="-207963" defTabSz="431800">
                <a:spcBef>
                  <a:spcPct val="20000"/>
                </a:spcBef>
                <a:buChar char="–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036638" indent="-206375" defTabSz="431800">
                <a:spcBef>
                  <a:spcPct val="20000"/>
                </a:spcBef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14938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19510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24082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28654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defRPr/>
              </a:pPr>
              <a:r>
                <a:rPr lang="fr-FR" altLang="fr-FR" sz="1800" b="1" dirty="0"/>
                <a:t>	</a:t>
              </a:r>
              <a:r>
                <a:rPr lang="fr-FR" altLang="fr-FR" sz="1800" b="1" dirty="0">
                  <a:solidFill>
                    <a:srgbClr val="FF0000"/>
                  </a:solidFill>
                </a:rPr>
                <a:t>Si la concentration en oxygène est supérieure à 23%</a:t>
              </a:r>
              <a:r>
                <a:rPr lang="fr-FR" altLang="fr-FR" sz="1800" b="1" dirty="0"/>
                <a:t> : </a:t>
              </a:r>
            </a:p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defRPr/>
              </a:pPr>
              <a:r>
                <a:rPr lang="fr-FR" altLang="fr-FR" sz="1800" b="1" dirty="0"/>
                <a:t>- Ne pas pénétrer dans le local ou sortir immédiatement du local.</a:t>
              </a:r>
            </a:p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defRPr/>
              </a:pPr>
              <a:r>
                <a:rPr lang="fr-FR" altLang="fr-FR" sz="1800" b="1" i="1" dirty="0"/>
                <a:t>- Actionner la ventilation forcée depuis l’extérieur du local. </a:t>
              </a:r>
              <a:r>
                <a:rPr lang="fr-FR" altLang="fr-FR" sz="1800" b="1" i="1" dirty="0">
                  <a:highlight>
                    <a:srgbClr val="FFFF00"/>
                  </a:highlight>
                </a:rPr>
                <a:t>(à mettre si disponible)</a:t>
              </a:r>
            </a:p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defRPr/>
              </a:pPr>
              <a:r>
                <a:rPr lang="fr-FR" altLang="fr-FR" sz="1800" b="1" dirty="0"/>
                <a:t>- Faire évacuer le bâtiment et appeler les pompiers (18).</a:t>
              </a:r>
            </a:p>
            <a:p>
              <a:pPr eaLnBrk="1"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defRPr/>
              </a:pPr>
              <a:endParaRPr lang="fr-FR" altLang="fr-FR" sz="1800" b="1" dirty="0"/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06F83FE4-39CC-DC33-F3B3-BB588E3CC3A4}"/>
              </a:ext>
            </a:extLst>
          </p:cNvPr>
          <p:cNvGrpSpPr/>
          <p:nvPr/>
        </p:nvGrpSpPr>
        <p:grpSpPr>
          <a:xfrm>
            <a:off x="274638" y="11081960"/>
            <a:ext cx="10184630" cy="2888015"/>
            <a:chOff x="274638" y="3696031"/>
            <a:chExt cx="10184630" cy="2888015"/>
          </a:xfrm>
        </p:grpSpPr>
        <p:sp>
          <p:nvSpPr>
            <p:cNvPr id="3090" name="Rectangle 55">
              <a:extLst>
                <a:ext uri="{FF2B5EF4-FFF2-40B4-BE49-F238E27FC236}">
                  <a16:creationId xmlns:a16="http://schemas.microsoft.com/office/drawing/2014/main" id="{99AEF1EC-E56E-37EE-597E-D5C216FC48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638" y="3696031"/>
              <a:ext cx="10180637" cy="2888015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defTabSz="877888">
                <a:spcBef>
                  <a:spcPct val="20000"/>
                </a:spcBef>
                <a:buChar char="•"/>
                <a:defRPr sz="4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77888">
                <a:spcBef>
                  <a:spcPct val="20000"/>
                </a:spcBef>
                <a:buChar char="–"/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77888">
                <a:spcBef>
                  <a:spcPct val="20000"/>
                </a:spcBef>
                <a:buChar char="•"/>
                <a:defRPr sz="3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77888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77888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1700"/>
            </a:p>
          </p:txBody>
        </p:sp>
        <p:sp>
          <p:nvSpPr>
            <p:cNvPr id="27" name="ZoneTexte 26">
              <a:extLst>
                <a:ext uri="{FF2B5EF4-FFF2-40B4-BE49-F238E27FC236}">
                  <a16:creationId xmlns:a16="http://schemas.microsoft.com/office/drawing/2014/main" id="{ADF2AA9F-A532-079E-5E25-B931228806D9}"/>
                </a:ext>
              </a:extLst>
            </p:cNvPr>
            <p:cNvSpPr txBox="1"/>
            <p:nvPr/>
          </p:nvSpPr>
          <p:spPr>
            <a:xfrm>
              <a:off x="4122564" y="5680279"/>
              <a:ext cx="239567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800" b="1" dirty="0"/>
                <a:t>C</a:t>
              </a:r>
              <a:r>
                <a:rPr lang="fr-FR" sz="2000" b="1" dirty="0"/>
                <a:t>omburant</a:t>
              </a:r>
              <a:endParaRPr lang="fr-FR" sz="1800" b="1" dirty="0"/>
            </a:p>
          </p:txBody>
        </p:sp>
        <p:pic>
          <p:nvPicPr>
            <p:cNvPr id="18" name="Picture 2" descr="SGH03.png">
              <a:extLst>
                <a:ext uri="{FF2B5EF4-FFF2-40B4-BE49-F238E27FC236}">
                  <a16:creationId xmlns:a16="http://schemas.microsoft.com/office/drawing/2014/main" id="{C1A91340-044B-1D39-4C66-8019057DC46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80054" y="4381740"/>
              <a:ext cx="1314718" cy="13147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Image 19">
              <a:extLst>
                <a:ext uri="{FF2B5EF4-FFF2-40B4-BE49-F238E27FC236}">
                  <a16:creationId xmlns:a16="http://schemas.microsoft.com/office/drawing/2014/main" id="{51CB02A8-68BB-47EA-1B44-174BA522316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11728" y="4423285"/>
              <a:ext cx="1314719" cy="1152648"/>
            </a:xfrm>
            <a:prstGeom prst="rect">
              <a:avLst/>
            </a:prstGeom>
          </p:spPr>
        </p:pic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E44EA798-300D-4F3F-37F8-53E7332120EB}"/>
                </a:ext>
              </a:extLst>
            </p:cNvPr>
            <p:cNvSpPr txBox="1"/>
            <p:nvPr/>
          </p:nvSpPr>
          <p:spPr>
            <a:xfrm>
              <a:off x="7756607" y="5646743"/>
              <a:ext cx="270266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000" b="1" dirty="0"/>
                <a:t>Hyperoxie</a:t>
              </a:r>
              <a:endParaRPr lang="fr-FR" sz="1600" b="1" dirty="0"/>
            </a:p>
          </p:txBody>
        </p:sp>
      </p:grpSp>
      <p:sp>
        <p:nvSpPr>
          <p:cNvPr id="4" name="ZoneTexte 1">
            <a:extLst>
              <a:ext uri="{FF2B5EF4-FFF2-40B4-BE49-F238E27FC236}">
                <a16:creationId xmlns:a16="http://schemas.microsoft.com/office/drawing/2014/main" id="{9BC8C392-0F2E-7279-D9E0-6F1B44E611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2484" y="360462"/>
            <a:ext cx="37039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r-FR" altLang="fr-FR" sz="1800" i="1" dirty="0"/>
              <a:t>Logo des tutelles et de la structure</a:t>
            </a:r>
          </a:p>
        </p:txBody>
      </p:sp>
      <p:sp>
        <p:nvSpPr>
          <p:cNvPr id="5" name="Text Box 7">
            <a:extLst>
              <a:ext uri="{FF2B5EF4-FFF2-40B4-BE49-F238E27FC236}">
                <a16:creationId xmlns:a16="http://schemas.microsoft.com/office/drawing/2014/main" id="{FFA0E1F9-B6C6-7FBC-E077-EC61C5CA96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25" y="2592710"/>
            <a:ext cx="9963150" cy="1152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7273" tIns="63637" rIns="127273" bIns="63637" anchor="ctr"/>
          <a:lstStyle>
            <a:lvl1pPr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</a:tabLst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14338" indent="-206375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</a:tabLs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22300" indent="-207963"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</a:tabLs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830263" indent="-207963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036638" indent="-206375" defTabSz="431800">
              <a:spcBef>
                <a:spcPct val="20000"/>
              </a:spcBef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4938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9510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4082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8654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>
              <a:lnSpc>
                <a:spcPct val="90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r>
              <a:rPr lang="en-GB" altLang="fr-FR" sz="3600" b="1" i="1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Poste de travail, installation </a:t>
            </a:r>
            <a:r>
              <a:rPr lang="en-GB" altLang="fr-FR" sz="3600" b="1" i="1" dirty="0" err="1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ou</a:t>
            </a:r>
            <a:r>
              <a:rPr lang="en-GB" altLang="fr-FR" sz="3600" b="1" i="1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fr-FR" sz="3600" b="1" i="1" dirty="0" err="1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numéro</a:t>
            </a:r>
            <a:r>
              <a:rPr lang="en-GB" altLang="fr-FR" sz="3600" b="1" i="1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de salle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0E1BC13-26FF-90D8-D6FA-E42E11074DE2}"/>
              </a:ext>
            </a:extLst>
          </p:cNvPr>
          <p:cNvSpPr txBox="1"/>
          <p:nvPr/>
        </p:nvSpPr>
        <p:spPr>
          <a:xfrm>
            <a:off x="306139" y="6709693"/>
            <a:ext cx="10167222" cy="20005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/>
            </a:pPr>
            <a:r>
              <a:rPr lang="fr-FR" altLang="fr-FR" sz="1900" b="1" dirty="0"/>
              <a:t>	</a:t>
            </a:r>
            <a:r>
              <a:rPr lang="fr-FR" altLang="fr-FR" sz="1800" b="1" dirty="0">
                <a:solidFill>
                  <a:srgbClr val="FF0000"/>
                </a:solidFill>
              </a:rPr>
              <a:t>Si la concentration en oxygène se situe entre 21 et 23%</a:t>
            </a:r>
            <a:r>
              <a:rPr lang="fr-FR" altLang="fr-FR" sz="1800" b="1" dirty="0"/>
              <a:t> : </a:t>
            </a:r>
          </a:p>
          <a:p>
            <a:pPr algn="just"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/>
            </a:pPr>
            <a:r>
              <a:rPr lang="fr-FR" altLang="fr-FR" sz="1800" b="1" dirty="0"/>
              <a:t>- Stopper la fuite si possible, mettre en fonctionnement </a:t>
            </a:r>
            <a:r>
              <a:rPr lang="fr-FR" altLang="fr-FR" sz="1800" b="1" i="1" dirty="0"/>
              <a:t>tout système de ventilation </a:t>
            </a:r>
            <a:r>
              <a:rPr lang="fr-FR" altLang="fr-FR" sz="1800" b="1" i="1" dirty="0">
                <a:highlight>
                  <a:srgbClr val="FFFF00"/>
                </a:highlight>
              </a:rPr>
              <a:t>(à préciser) </a:t>
            </a:r>
            <a:r>
              <a:rPr lang="fr-FR" altLang="fr-FR" sz="1800" b="1" dirty="0"/>
              <a:t>et </a:t>
            </a:r>
            <a:r>
              <a:rPr lang="fr-FR" altLang="fr-FR" sz="1800" b="1" i="1" dirty="0"/>
              <a:t>ouvrir les fenêtres </a:t>
            </a:r>
            <a:r>
              <a:rPr lang="fr-FR" altLang="fr-FR" sz="1800" b="1" i="1" dirty="0">
                <a:highlight>
                  <a:srgbClr val="FFFF00"/>
                </a:highlight>
              </a:rPr>
              <a:t>(à supprimer pour les animaleries, NSB2/3, locaux à radioactivité…)</a:t>
            </a:r>
            <a:r>
              <a:rPr lang="fr-FR" altLang="fr-FR" sz="1800" b="1" dirty="0"/>
              <a:t>. </a:t>
            </a:r>
          </a:p>
          <a:p>
            <a:pPr algn="just"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/>
            </a:pPr>
            <a:r>
              <a:rPr lang="fr-FR" altLang="fr-FR" sz="1800" b="1" dirty="0"/>
              <a:t>- Quitter la zone et fermer la porte.</a:t>
            </a:r>
          </a:p>
          <a:p>
            <a:pPr algn="just"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None/>
              <a:defRPr/>
            </a:pPr>
            <a:r>
              <a:rPr lang="fr-FR" altLang="fr-FR" sz="1800" b="1" dirty="0"/>
              <a:t>- Interdire l’accès tant que la concentration d’oxygène ne revient pas entre 19 et 21,5%.</a:t>
            </a:r>
          </a:p>
        </p:txBody>
      </p:sp>
      <p:sp>
        <p:nvSpPr>
          <p:cNvPr id="15" name="ZoneTexte 1">
            <a:extLst>
              <a:ext uri="{FF2B5EF4-FFF2-40B4-BE49-F238E27FC236}">
                <a16:creationId xmlns:a16="http://schemas.microsoft.com/office/drawing/2014/main" id="{42E93634-356D-977B-6613-9805DF1EA7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531" y="14122199"/>
            <a:ext cx="177484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fr-FR" altLang="fr-FR" sz="1100" i="1" dirty="0"/>
              <a:t>Consigne mise à jour le : </a:t>
            </a:r>
          </a:p>
          <a:p>
            <a:pPr algn="ctr" eaLnBrk="1" hangingPunct="1"/>
            <a:r>
              <a:rPr lang="fr-FR" altLang="fr-FR" sz="1100" i="1" dirty="0">
                <a:highlight>
                  <a:srgbClr val="FFFF00"/>
                </a:highlight>
              </a:rPr>
              <a:t>Date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B289BC28-0199-5FB9-73C9-F5D3567276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0446" y="14122199"/>
            <a:ext cx="246538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fr-FR" altLang="fr-FR" sz="1100" dirty="0"/>
              <a:t>L’assistant(e) de prévention</a:t>
            </a:r>
          </a:p>
          <a:p>
            <a:pPr algn="ctr" eaLnBrk="1" hangingPunct="1"/>
            <a:r>
              <a:rPr lang="fr-FR" altLang="fr-FR" sz="1100" i="1" dirty="0">
                <a:highlight>
                  <a:srgbClr val="FFFF00"/>
                </a:highlight>
              </a:rPr>
              <a:t>Nom et signature</a:t>
            </a:r>
          </a:p>
        </p:txBody>
      </p:sp>
      <p:sp>
        <p:nvSpPr>
          <p:cNvPr id="17" name="ZoneTexte 39">
            <a:extLst>
              <a:ext uri="{FF2B5EF4-FFF2-40B4-BE49-F238E27FC236}">
                <a16:creationId xmlns:a16="http://schemas.microsoft.com/office/drawing/2014/main" id="{32FD101E-5E0B-218D-0651-054C183523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2293" y="14113990"/>
            <a:ext cx="246697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fr-FR" altLang="fr-FR" sz="1100" dirty="0"/>
              <a:t>Le directeur / la directrice</a:t>
            </a:r>
          </a:p>
          <a:p>
            <a:pPr algn="ctr" eaLnBrk="1" hangingPunct="1"/>
            <a:r>
              <a:rPr lang="fr-FR" altLang="fr-FR" sz="1100" i="1" dirty="0">
                <a:highlight>
                  <a:srgbClr val="FFFF00"/>
                </a:highlight>
              </a:rPr>
              <a:t>Nom et signature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E1E4695A-0EC3-54DC-67C3-AE41B32BFD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8599" y="14122199"/>
            <a:ext cx="246538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fr-FR" altLang="fr-FR" sz="1100" dirty="0"/>
              <a:t>Le référent / la référente gaz</a:t>
            </a:r>
          </a:p>
          <a:p>
            <a:pPr algn="ctr" eaLnBrk="1" hangingPunct="1"/>
            <a:r>
              <a:rPr lang="fr-FR" altLang="fr-FR" sz="1100" i="1" dirty="0">
                <a:highlight>
                  <a:srgbClr val="FFFF00"/>
                </a:highlight>
              </a:rPr>
              <a:t>Nom et signature</a:t>
            </a:r>
          </a:p>
        </p:txBody>
      </p:sp>
      <p:sp>
        <p:nvSpPr>
          <p:cNvPr id="22" name="Text Box 16">
            <a:extLst>
              <a:ext uri="{FF2B5EF4-FFF2-40B4-BE49-F238E27FC236}">
                <a16:creationId xmlns:a16="http://schemas.microsoft.com/office/drawing/2014/main" id="{9C2D04C9-D0BF-2F18-A048-3238233E73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132" y="11017646"/>
            <a:ext cx="10228941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7273" tIns="63637" rIns="127273" bIns="63637"/>
          <a:lstStyle>
            <a:lvl1pPr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</a:tabLst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14338" indent="-206375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</a:tabLs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22300" indent="-207963"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</a:tabLs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830263" indent="-207963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036638" indent="-206375" defTabSz="431800">
              <a:spcBef>
                <a:spcPct val="20000"/>
              </a:spcBef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4938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9510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4082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8654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>
              <a:lnSpc>
                <a:spcPct val="124000"/>
              </a:lnSpc>
              <a:spcBef>
                <a:spcPts val="850"/>
              </a:spcBef>
              <a:buClr>
                <a:srgbClr val="000000"/>
              </a:buClr>
              <a:buSzPct val="45000"/>
              <a:buFontTx/>
              <a:buNone/>
            </a:pPr>
            <a:r>
              <a:rPr lang="en-GB" altLang="fr-FR" sz="2400" b="1" u="sng" dirty="0">
                <a:solidFill>
                  <a:srgbClr val="000000"/>
                </a:solidFill>
              </a:rPr>
              <a:t>RISQUES</a:t>
            </a:r>
            <a:endParaRPr lang="en-GB" altLang="fr-FR" sz="2400" b="1" dirty="0">
              <a:solidFill>
                <a:srgbClr val="000000"/>
              </a:solidFill>
            </a:endParaRPr>
          </a:p>
        </p:txBody>
      </p:sp>
      <p:pic>
        <p:nvPicPr>
          <p:cNvPr id="6" name="Picture 2" descr="SGH04.png">
            <a:extLst>
              <a:ext uri="{FF2B5EF4-FFF2-40B4-BE49-F238E27FC236}">
                <a16:creationId xmlns:a16="http://schemas.microsoft.com/office/drawing/2014/main" id="{0843A315-EACF-A32A-CAC2-2D7577EFC9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5559" y="11795028"/>
            <a:ext cx="1260000" cy="12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5D1EF4E3-E8EF-F51B-6A06-F046B99343B5}"/>
              </a:ext>
            </a:extLst>
          </p:cNvPr>
          <p:cNvSpPr txBox="1"/>
          <p:nvPr/>
        </p:nvSpPr>
        <p:spPr>
          <a:xfrm>
            <a:off x="276626" y="13038848"/>
            <a:ext cx="3197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fr-FR" sz="2000" b="1" dirty="0">
                <a:solidFill>
                  <a:prstClr val="black"/>
                </a:solidFill>
                <a:cs typeface="Arial" panose="020B0604020202020204" pitchFamily="34" charset="0"/>
              </a:rPr>
              <a:t>Gaz sous pression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B431E730-DF5A-79EB-9EE0-71652DD34425}"/>
              </a:ext>
            </a:extLst>
          </p:cNvPr>
          <p:cNvSpPr txBox="1"/>
          <p:nvPr/>
        </p:nvSpPr>
        <p:spPr>
          <a:xfrm>
            <a:off x="1833137" y="11354971"/>
            <a:ext cx="196232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fr-FR" sz="1400" i="1" dirty="0">
                <a:solidFill>
                  <a:prstClr val="black"/>
                </a:solidFill>
                <a:highlight>
                  <a:srgbClr val="FFFF00"/>
                </a:highlight>
                <a:cs typeface="Arial" panose="020B0604020202020204" pitchFamily="34" charset="0"/>
              </a:rPr>
              <a:t>à mettre si présence de O</a:t>
            </a:r>
            <a:r>
              <a:rPr lang="fr-FR" sz="1400" i="1" baseline="-25000" dirty="0">
                <a:solidFill>
                  <a:prstClr val="black"/>
                </a:solidFill>
                <a:highlight>
                  <a:srgbClr val="FFFF00"/>
                </a:highlight>
                <a:cs typeface="Arial" panose="020B0604020202020204" pitchFamily="34" charset="0"/>
              </a:rPr>
              <a:t>2</a:t>
            </a:r>
            <a:r>
              <a:rPr lang="fr-FR" sz="1400" i="1" dirty="0">
                <a:solidFill>
                  <a:prstClr val="black"/>
                </a:solidFill>
                <a:highlight>
                  <a:srgbClr val="FFFF00"/>
                </a:highlight>
                <a:cs typeface="Arial" panose="020B0604020202020204" pitchFamily="34" charset="0"/>
              </a:rPr>
              <a:t> en bouteille dans la salle</a:t>
            </a:r>
          </a:p>
        </p:txBody>
      </p:sp>
    </p:spTree>
    <p:extLst>
      <p:ext uri="{BB962C8B-B14F-4D97-AF65-F5344CB8AC3E}">
        <p14:creationId xmlns:p14="http://schemas.microsoft.com/office/powerpoint/2010/main" val="923434592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78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78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1802</TotalTime>
  <Words>303</Words>
  <Application>Microsoft Office PowerPoint</Application>
  <PresentationFormat>Personnalisé</PresentationFormat>
  <Paragraphs>34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Modèle par défaut</vt:lpstr>
      <vt:lpstr>Présentation PowerPoint</vt:lpstr>
    </vt:vector>
  </TitlesOfParts>
  <Company>ULP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Chheng</dc:creator>
  <cp:lastModifiedBy>Aline GEOFFROY</cp:lastModifiedBy>
  <cp:revision>117</cp:revision>
  <cp:lastPrinted>2024-02-21T10:23:05Z</cp:lastPrinted>
  <dcterms:created xsi:type="dcterms:W3CDTF">2009-10-23T09:29:32Z</dcterms:created>
  <dcterms:modified xsi:type="dcterms:W3CDTF">2025-12-30T16:11:36Z</dcterms:modified>
</cp:coreProperties>
</file>