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7386" y="102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3C9FC-896E-B63B-7BC3-91FF71C50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4638E8F-A67A-2C62-0690-AD56BD3BAB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D551B62-D8CC-EBC1-B833-7A50E93C77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BCC152C-8AC6-CA3F-FC1E-3C563AAB6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192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17494-FC89-D0E7-57BE-3892A65EB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DEE7F-3C4C-EF22-3B5B-F9E8AA0962C1}"/>
              </a:ext>
            </a:extLst>
          </p:cNvPr>
          <p:cNvSpPr/>
          <p:nvPr/>
        </p:nvSpPr>
        <p:spPr>
          <a:xfrm>
            <a:off x="0" y="1306438"/>
            <a:ext cx="10693400" cy="113877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36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 </a:t>
            </a:r>
          </a:p>
          <a:p>
            <a:pPr algn="ctr" eaLnBrk="1" hangingPunct="1">
              <a:defRPr/>
            </a:pPr>
            <a:r>
              <a:rPr lang="fr-FR" sz="32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de fuite de </a:t>
            </a:r>
            <a:r>
              <a:rPr lang="fr-FR" sz="3200" b="1" i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gaz inerte</a:t>
            </a:r>
            <a:r>
              <a:rPr lang="fr-FR" sz="32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AFFD12F-160C-A347-BA10-E5851C06D2CE}"/>
              </a:ext>
            </a:extLst>
          </p:cNvPr>
          <p:cNvGrpSpPr/>
          <p:nvPr/>
        </p:nvGrpSpPr>
        <p:grpSpPr>
          <a:xfrm>
            <a:off x="274638" y="3816846"/>
            <a:ext cx="10185401" cy="6741434"/>
            <a:chOff x="274638" y="3960862"/>
            <a:chExt cx="10185401" cy="6741434"/>
          </a:xfrm>
        </p:grpSpPr>
        <p:sp>
          <p:nvSpPr>
            <p:cNvPr id="3077" name="Text Box 9">
              <a:extLst>
                <a:ext uri="{FF2B5EF4-FFF2-40B4-BE49-F238E27FC236}">
                  <a16:creationId xmlns:a16="http://schemas.microsoft.com/office/drawing/2014/main" id="{C7895A42-7EF6-95C1-4357-B5F719A39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4032879"/>
              <a:ext cx="7752573" cy="23574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Prévenir le personnel aux alentours.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Prévenir les personnels adéquats pour la gestion de l’intervention :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i="1" dirty="0">
                  <a:highlight>
                    <a:srgbClr val="FFFF00"/>
                  </a:highlight>
                </a:rPr>
                <a:t>Nom et coordonnées des personnes ou des services à contacter (AP, directeur, service de sécurité, service technique…)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endParaRPr lang="fr-FR" altLang="fr-FR" sz="1800" b="1" dirty="0"/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en-GB" altLang="fr-FR" sz="1800" b="1" dirty="0"/>
                <a:t>- V</a:t>
              </a:r>
              <a:r>
                <a:rPr lang="fr-FR" altLang="fr-FR" sz="1800" b="1" dirty="0" err="1"/>
                <a:t>érifier</a:t>
              </a:r>
              <a:r>
                <a:rPr lang="fr-FR" altLang="fr-FR" sz="1800" b="1" dirty="0"/>
                <a:t> la concentration en oxygène sur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la centrale/le détecteur </a:t>
              </a:r>
              <a:r>
                <a:rPr lang="fr-FR" altLang="fr-FR" sz="1800" b="1" dirty="0"/>
                <a:t>sans s’exposer au danger.</a:t>
              </a:r>
              <a:r>
                <a:rPr lang="en-GB" altLang="fr-FR" sz="1800" b="1" dirty="0"/>
                <a:t> </a:t>
              </a:r>
              <a:r>
                <a:rPr lang="fr-FR" altLang="fr-FR" sz="1800" b="1" dirty="0"/>
                <a:t>	</a:t>
              </a:r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B1E62486-63E6-2F97-FAE8-3047EACFE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9" y="3960862"/>
              <a:ext cx="10185400" cy="674143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B024EB54-C90E-7C10-B786-30D129B9AC4C}"/>
              </a:ext>
            </a:extLst>
          </p:cNvPr>
          <p:cNvSpPr txBox="1"/>
          <p:nvPr/>
        </p:nvSpPr>
        <p:spPr>
          <a:xfrm>
            <a:off x="8069981" y="3937098"/>
            <a:ext cx="2317279" cy="9233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en alarme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65DDBFC-C1FE-C529-280A-6237DF422B9E}"/>
              </a:ext>
            </a:extLst>
          </p:cNvPr>
          <p:cNvSpPr txBox="1"/>
          <p:nvPr/>
        </p:nvSpPr>
        <p:spPr>
          <a:xfrm>
            <a:off x="7698567" y="5269780"/>
            <a:ext cx="2688694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 d’oxygène/de la centrale d’alarme gaz sur lequel on peut lire la concentration en gaz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9170114-F3C4-2E7A-82B0-BA2F8034FC3F}"/>
              </a:ext>
            </a:extLst>
          </p:cNvPr>
          <p:cNvGrpSpPr/>
          <p:nvPr/>
        </p:nvGrpSpPr>
        <p:grpSpPr>
          <a:xfrm>
            <a:off x="274638" y="11034389"/>
            <a:ext cx="10180637" cy="2575545"/>
            <a:chOff x="274638" y="3546579"/>
            <a:chExt cx="10180637" cy="2575545"/>
          </a:xfrm>
        </p:grpSpPr>
        <p:sp>
          <p:nvSpPr>
            <p:cNvPr id="3090" name="Rectangle 55">
              <a:extLst>
                <a:ext uri="{FF2B5EF4-FFF2-40B4-BE49-F238E27FC236}">
                  <a16:creationId xmlns:a16="http://schemas.microsoft.com/office/drawing/2014/main" id="{26145DFF-C699-526E-596B-7217445D0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8" y="3546579"/>
              <a:ext cx="10180637" cy="257554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2D76C38D-F5E2-7417-BF01-FA7C08BD630C}"/>
                </a:ext>
              </a:extLst>
            </p:cNvPr>
            <p:cNvGrpSpPr/>
            <p:nvPr/>
          </p:nvGrpSpPr>
          <p:grpSpPr>
            <a:xfrm>
              <a:off x="7698566" y="4142705"/>
              <a:ext cx="1680582" cy="1956192"/>
              <a:chOff x="11657278" y="4459040"/>
              <a:chExt cx="1680582" cy="1956192"/>
            </a:xfrm>
          </p:grpSpPr>
          <p:pic>
            <p:nvPicPr>
              <p:cNvPr id="20" name="Image 29" descr="Image 29">
                <a:extLst>
                  <a:ext uri="{FF2B5EF4-FFF2-40B4-BE49-F238E27FC236}">
                    <a16:creationId xmlns:a16="http://schemas.microsoft.com/office/drawing/2014/main" id="{8FE061CF-8466-CEF6-E1A9-2AC6233171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29100" y="4459040"/>
                <a:ext cx="1377256" cy="1260000"/>
              </a:xfrm>
              <a:prstGeom prst="rect">
                <a:avLst/>
              </a:prstGeom>
              <a:ln w="12700">
                <a:miter lim="400000"/>
              </a:ln>
            </p:spPr>
          </p:pic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44118248-CA70-DFD3-AE53-4B91C11DCB32}"/>
                  </a:ext>
                </a:extLst>
              </p:cNvPr>
              <p:cNvSpPr txBox="1"/>
              <p:nvPr/>
            </p:nvSpPr>
            <p:spPr>
              <a:xfrm>
                <a:off x="11657278" y="5707346"/>
                <a:ext cx="168058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fr-FR" sz="2000" b="1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Asphyxie</a:t>
                </a:r>
              </a:p>
              <a:p>
                <a:pPr algn="ctr" defTabSz="457200"/>
                <a:r>
                  <a:rPr lang="fr-FR" sz="2000" b="1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Anoxie </a:t>
                </a:r>
              </a:p>
            </p:txBody>
          </p:sp>
        </p:grpSp>
      </p:grpSp>
      <p:sp>
        <p:nvSpPr>
          <p:cNvPr id="5" name="ZoneTexte 1">
            <a:extLst>
              <a:ext uri="{FF2B5EF4-FFF2-40B4-BE49-F238E27FC236}">
                <a16:creationId xmlns:a16="http://schemas.microsoft.com/office/drawing/2014/main" id="{1C8892A8-AB8B-18C8-A7EF-FB7B95941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409FE2B3-C882-A837-21AD-55C5DE790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0DE4A17-DEE0-7918-AF1E-A44E91E4AB12}"/>
              </a:ext>
            </a:extLst>
          </p:cNvPr>
          <p:cNvSpPr txBox="1"/>
          <p:nvPr/>
        </p:nvSpPr>
        <p:spPr>
          <a:xfrm>
            <a:off x="378147" y="6553150"/>
            <a:ext cx="10040613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>
                <a:solidFill>
                  <a:srgbClr val="FF0000"/>
                </a:solidFill>
              </a:rPr>
              <a:t>	Si la concentration en oxygène se situe entre 17 et 19%</a:t>
            </a:r>
            <a:r>
              <a:rPr lang="fr-FR" altLang="fr-FR" sz="1800" b="1" dirty="0"/>
              <a:t> : 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Stopper la fuite si possible, mettre en fonctionnement </a:t>
            </a:r>
            <a:r>
              <a:rPr lang="fr-FR" altLang="fr-FR" sz="1800" b="1" i="1" dirty="0"/>
              <a:t>tout système de ventilation </a:t>
            </a:r>
            <a:r>
              <a:rPr lang="fr-FR" altLang="fr-FR" sz="1800" b="1" i="1" dirty="0">
                <a:highlight>
                  <a:srgbClr val="FFFF00"/>
                </a:highlight>
              </a:rPr>
              <a:t>(à préciser) </a:t>
            </a:r>
            <a:r>
              <a:rPr lang="fr-FR" altLang="fr-FR" sz="1800" b="1" dirty="0"/>
              <a:t>et </a:t>
            </a:r>
            <a:r>
              <a:rPr lang="fr-FR" altLang="fr-FR" sz="1800" b="1" i="1" dirty="0"/>
              <a:t>ouvrir les fenêtres </a:t>
            </a:r>
            <a:r>
              <a:rPr lang="fr-FR" altLang="fr-FR" sz="1800" b="1" i="1" dirty="0">
                <a:highlight>
                  <a:srgbClr val="FFFF00"/>
                </a:highlight>
              </a:rPr>
              <a:t>(à supprimer pour les animaleries, NSB2/3, locaux à radioactivité…). 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Quitter la zone et fermer la porte.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Interdire l’accès tant que la concentration d’oxygène ne revient pas entre 19 et 21,5%.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2EA3AFD-2EDE-B494-40ED-184A7DD76F48}"/>
              </a:ext>
            </a:extLst>
          </p:cNvPr>
          <p:cNvSpPr txBox="1"/>
          <p:nvPr/>
        </p:nvSpPr>
        <p:spPr>
          <a:xfrm>
            <a:off x="378147" y="9057680"/>
            <a:ext cx="9236719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>
                <a:solidFill>
                  <a:srgbClr val="FF0000"/>
                </a:solidFill>
              </a:rPr>
              <a:t>	Si la concentration en oxygène est inférieure à 17%</a:t>
            </a:r>
            <a:r>
              <a:rPr lang="fr-FR" altLang="fr-FR" sz="1800" b="1" dirty="0"/>
              <a:t> : 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Ne pas pénétrer dans le local ou sortir immédiatement du local.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i="1" dirty="0"/>
              <a:t>- Actionner la ventilation forcée depuis l’extérieur du local. (</a:t>
            </a:r>
            <a:r>
              <a:rPr lang="fr-FR" altLang="fr-FR" sz="1800" b="1" i="1" dirty="0">
                <a:highlight>
                  <a:srgbClr val="FFFF00"/>
                </a:highlight>
              </a:rPr>
              <a:t>à mettre si disponible)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Faire évacuer le bâtiment et appeler les pompiers (18).</a:t>
            </a: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325A4252-D47A-BEA0-A996-87BAA81B1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327" y="11033197"/>
            <a:ext cx="10228941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124000"/>
              </a:lnSpc>
              <a:spcBef>
                <a:spcPts val="850"/>
              </a:spcBef>
              <a:buClr>
                <a:srgbClr val="000000"/>
              </a:buClr>
              <a:buSzPct val="45000"/>
              <a:buFontTx/>
              <a:buNone/>
            </a:pPr>
            <a:r>
              <a:rPr lang="en-GB" altLang="fr-FR" sz="2400" b="1" u="sng" dirty="0">
                <a:solidFill>
                  <a:srgbClr val="000000"/>
                </a:solidFill>
              </a:rPr>
              <a:t>RISQUES</a:t>
            </a:r>
            <a:endParaRPr lang="en-GB" altLang="fr-FR" sz="2400" b="1" dirty="0">
              <a:solidFill>
                <a:srgbClr val="000000"/>
              </a:solidFill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DDB0D68C-1815-8259-BA77-C378C03ED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31" y="13991613"/>
            <a:ext cx="177484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 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8C253CB-AB5D-29A8-C5B8-C75C0C7AF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24" name="ZoneTexte 39">
            <a:extLst>
              <a:ext uri="{FF2B5EF4-FFF2-40B4-BE49-F238E27FC236}">
                <a16:creationId xmlns:a16="http://schemas.microsoft.com/office/drawing/2014/main" id="{13796FFD-8230-05BE-34EC-5614A7E8A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983404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B8150BD-5513-7D43-9D4C-3E6BA79A1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pic>
        <p:nvPicPr>
          <p:cNvPr id="26" name="Picture 2" descr="SGH04.png">
            <a:extLst>
              <a:ext uri="{FF2B5EF4-FFF2-40B4-BE49-F238E27FC236}">
                <a16:creationId xmlns:a16="http://schemas.microsoft.com/office/drawing/2014/main" id="{F82EA537-927E-4C38-B7C9-9F5B53E15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153" y="11526649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D086B854-A472-54FD-BF62-E4341E5EE9AD}"/>
              </a:ext>
            </a:extLst>
          </p:cNvPr>
          <p:cNvSpPr txBox="1"/>
          <p:nvPr/>
        </p:nvSpPr>
        <p:spPr>
          <a:xfrm>
            <a:off x="1026220" y="12890515"/>
            <a:ext cx="31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2000" b="1" dirty="0">
                <a:solidFill>
                  <a:prstClr val="black"/>
                </a:solidFill>
                <a:cs typeface="Arial" panose="020B0604020202020204" pitchFamily="34" charset="0"/>
              </a:rPr>
              <a:t>Gaz sous pression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53A230C-973D-6C24-05CF-AB08E9EC17D1}"/>
              </a:ext>
            </a:extLst>
          </p:cNvPr>
          <p:cNvSpPr txBox="1"/>
          <p:nvPr/>
        </p:nvSpPr>
        <p:spPr>
          <a:xfrm>
            <a:off x="365125" y="11292816"/>
            <a:ext cx="196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à mettre si présence de O</a:t>
            </a:r>
            <a:r>
              <a:rPr lang="fr-FR" sz="1400" i="1" baseline="-25000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2</a:t>
            </a:r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en bouteille dans la salle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5C5FABE-78ED-3F8C-FCF8-46DDD460F8C7}"/>
              </a:ext>
            </a:extLst>
          </p:cNvPr>
          <p:cNvSpPr txBox="1"/>
          <p:nvPr/>
        </p:nvSpPr>
        <p:spPr>
          <a:xfrm>
            <a:off x="9888106" y="2360317"/>
            <a:ext cx="294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Indiquer le gaz à la place de « gaz i</a:t>
            </a:r>
            <a:r>
              <a:rPr lang="fr-FR" sz="1600" i="1" dirty="0" err="1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nerte</a:t>
            </a: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»</a:t>
            </a:r>
          </a:p>
        </p:txBody>
      </p:sp>
    </p:spTree>
    <p:extLst>
      <p:ext uri="{BB962C8B-B14F-4D97-AF65-F5344CB8AC3E}">
        <p14:creationId xmlns:p14="http://schemas.microsoft.com/office/powerpoint/2010/main" val="107327280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305</Words>
  <Application>Microsoft Office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114</cp:revision>
  <cp:lastPrinted>2024-02-21T10:23:05Z</cp:lastPrinted>
  <dcterms:created xsi:type="dcterms:W3CDTF">2009-10-23T09:29:32Z</dcterms:created>
  <dcterms:modified xsi:type="dcterms:W3CDTF">2026-03-10T14:42:18Z</dcterms:modified>
</cp:coreProperties>
</file>