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2621" y="58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B181D-AC91-6C8A-92E4-D065C9998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17BE373-5D4D-2E54-DC5E-C48D6C4F91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12CF28-E55E-4402-A701-D1C7C96CF09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0A0A53A-C7D2-F53E-4E40-02C822313E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5BBF19E-9E69-F1D3-B88B-1142949F4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47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AD11F-BA4E-4DA4-296E-075914BA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>
            <a:extLst>
              <a:ext uri="{FF2B5EF4-FFF2-40B4-BE49-F238E27FC236}">
                <a16:creationId xmlns:a16="http://schemas.microsoft.com/office/drawing/2014/main" id="{1DA2FAC7-109C-9AF2-0F53-F32191152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Poste de travail, installation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numéro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3077" name="Text Box 9">
            <a:extLst>
              <a:ext uri="{FF2B5EF4-FFF2-40B4-BE49-F238E27FC236}">
                <a16:creationId xmlns:a16="http://schemas.microsoft.com/office/drawing/2014/main" id="{321E8EE6-531A-ADA7-2EB0-77F299F3E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3864641"/>
            <a:ext cx="7755747" cy="2760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en-GB" altLang="fr-FR" sz="1800" b="1" dirty="0"/>
              <a:t>- </a:t>
            </a:r>
            <a:r>
              <a:rPr lang="fr-FR" altLang="fr-FR" sz="1800" b="1" dirty="0"/>
              <a:t>Prévenir le personnel aux alentours.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b="1" dirty="0"/>
              <a:t>- Fermer la bouteille de gaz si elle est à l’extérieur du local.</a:t>
            </a:r>
          </a:p>
          <a:p>
            <a:pPr eaLnBrk="1"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Prévenir les personnels adéquats pour la gestion de l’intervention :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i="1" dirty="0">
                <a:highlight>
                  <a:srgbClr val="FFFF00"/>
                </a:highlight>
              </a:rPr>
              <a:t>Nom et coordonnées des personnes ou des services à contacter (AP, directeur, service de sécurité, service technique…)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endParaRPr lang="fr-FR" altLang="fr-FR" sz="1800" b="1" dirty="0"/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en-GB" altLang="fr-FR" sz="1800" b="1" dirty="0"/>
              <a:t>- V</a:t>
            </a:r>
            <a:r>
              <a:rPr lang="fr-FR" altLang="fr-FR" sz="1800" b="1" dirty="0" err="1"/>
              <a:t>érifier</a:t>
            </a:r>
            <a:r>
              <a:rPr lang="fr-FR" altLang="fr-FR" sz="1800" b="1" dirty="0"/>
              <a:t> la concentration en CO</a:t>
            </a:r>
            <a:r>
              <a:rPr lang="fr-FR" altLang="fr-FR" sz="1800" b="1" baseline="-25000" dirty="0"/>
              <a:t>2</a:t>
            </a:r>
            <a:r>
              <a:rPr lang="fr-FR" altLang="fr-FR" sz="1800" b="1" dirty="0"/>
              <a:t> sur </a:t>
            </a:r>
            <a:r>
              <a:rPr lang="fr-FR" altLang="fr-FR" sz="1800" b="1" i="1" dirty="0">
                <a:highlight>
                  <a:srgbClr val="FFFF00"/>
                </a:highlight>
              </a:rPr>
              <a:t>la centrale/le détecteur </a:t>
            </a:r>
            <a:r>
              <a:rPr lang="fr-FR" altLang="fr-FR" sz="1800" b="1" dirty="0"/>
              <a:t>sans s’exposer au danger.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1243E3-3C1A-3E17-2991-04E27CEC16EE}"/>
              </a:ext>
            </a:extLst>
          </p:cNvPr>
          <p:cNvSpPr/>
          <p:nvPr/>
        </p:nvSpPr>
        <p:spPr>
          <a:xfrm>
            <a:off x="0" y="1214105"/>
            <a:ext cx="10693400" cy="13234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fr-FR" sz="40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CONDUITE À TENIR</a:t>
            </a:r>
          </a:p>
          <a:p>
            <a:pPr algn="ctr" eaLnBrk="1" hangingPunct="1">
              <a:defRPr/>
            </a:pPr>
            <a:r>
              <a:rPr lang="fr-FR" sz="40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En cas d’alarme de détection de CO</a:t>
            </a:r>
            <a:r>
              <a:rPr lang="fr-FR" sz="4000" b="1" baseline="-25000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2</a:t>
            </a:r>
            <a:endParaRPr lang="fr-FR" sz="4000" b="1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3" name="Rectangle 6">
            <a:extLst>
              <a:ext uri="{FF2B5EF4-FFF2-40B4-BE49-F238E27FC236}">
                <a16:creationId xmlns:a16="http://schemas.microsoft.com/office/drawing/2014/main" id="{8C6CA972-4C34-B886-11E8-612D14B28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813" y="3722936"/>
            <a:ext cx="10182225" cy="7354956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877888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7888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78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78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7888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700"/>
          </a:p>
        </p:txBody>
      </p:sp>
      <p:sp>
        <p:nvSpPr>
          <p:cNvPr id="38" name="ZoneTexte 1">
            <a:extLst>
              <a:ext uri="{FF2B5EF4-FFF2-40B4-BE49-F238E27FC236}">
                <a16:creationId xmlns:a16="http://schemas.microsoft.com/office/drawing/2014/main" id="{2E56295B-C291-BAAC-1B83-F189D69D2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800" i="1" dirty="0"/>
              <a:t>Logo des tutelles et de la structure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40625D6-D833-740F-A932-2B865215C240}"/>
              </a:ext>
            </a:extLst>
          </p:cNvPr>
          <p:cNvSpPr txBox="1"/>
          <p:nvPr/>
        </p:nvSpPr>
        <p:spPr>
          <a:xfrm>
            <a:off x="8030385" y="4129109"/>
            <a:ext cx="2317279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signal d’alarme/du détecteur de gaz en alarme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6D74791-0D93-EFDC-CFE5-46468D4E9B5E}"/>
              </a:ext>
            </a:extLst>
          </p:cNvPr>
          <p:cNvSpPr txBox="1"/>
          <p:nvPr/>
        </p:nvSpPr>
        <p:spPr>
          <a:xfrm>
            <a:off x="8008103" y="5654133"/>
            <a:ext cx="2317279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détecteur de gaz/de la centrale d’alarme gaz sur lequel on peut lire la concentration en gaz</a:t>
            </a:r>
          </a:p>
        </p:txBody>
      </p:sp>
      <p:sp>
        <p:nvSpPr>
          <p:cNvPr id="34" name="Text Box 9">
            <a:extLst>
              <a:ext uri="{FF2B5EF4-FFF2-40B4-BE49-F238E27FC236}">
                <a16:creationId xmlns:a16="http://schemas.microsoft.com/office/drawing/2014/main" id="{D4BE596D-C44B-44FD-6607-B6BEAB8B4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6903385"/>
            <a:ext cx="9960257" cy="195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en-GB" altLang="fr-FR" sz="1800" b="1" dirty="0"/>
              <a:t> </a:t>
            </a:r>
            <a:r>
              <a:rPr lang="fr-FR" altLang="fr-FR" sz="1800" b="1" dirty="0"/>
              <a:t>	</a:t>
            </a:r>
            <a:r>
              <a:rPr lang="fr-FR" altLang="fr-FR" sz="1800" b="1" dirty="0">
                <a:solidFill>
                  <a:srgbClr val="FF0000"/>
                </a:solidFill>
              </a:rPr>
              <a:t>Si la concentration en CO</a:t>
            </a:r>
            <a:r>
              <a:rPr lang="fr-FR" altLang="fr-FR" sz="1800" b="1" baseline="-25000" dirty="0">
                <a:solidFill>
                  <a:srgbClr val="FF0000"/>
                </a:solidFill>
              </a:rPr>
              <a:t>2</a:t>
            </a:r>
            <a:r>
              <a:rPr lang="fr-FR" altLang="fr-FR" sz="1800" b="1" dirty="0">
                <a:solidFill>
                  <a:srgbClr val="FF0000"/>
                </a:solidFill>
              </a:rPr>
              <a:t> est inférieure à </a:t>
            </a:r>
            <a:r>
              <a:rPr lang="fr-FR" altLang="fr-FR" sz="1800" b="1" i="1" dirty="0">
                <a:solidFill>
                  <a:srgbClr val="FF0000"/>
                </a:solidFill>
              </a:rPr>
              <a:t>1-2%</a:t>
            </a:r>
            <a:r>
              <a:rPr lang="fr-FR" altLang="fr-FR" sz="1800" b="1" i="1" dirty="0"/>
              <a:t> </a:t>
            </a:r>
            <a:r>
              <a:rPr lang="fr-FR" altLang="fr-FR" sz="1800" b="1" dirty="0"/>
              <a:t>: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Stopper la fuite si possible, mettre en fonctionnement </a:t>
            </a:r>
            <a:r>
              <a:rPr lang="fr-FR" altLang="fr-FR" sz="1800" b="1" i="1" dirty="0"/>
              <a:t>tout système de ventilation </a:t>
            </a:r>
            <a:r>
              <a:rPr lang="fr-FR" altLang="fr-FR" sz="1800" b="1" i="1" dirty="0">
                <a:highlight>
                  <a:srgbClr val="FFFF00"/>
                </a:highlight>
              </a:rPr>
              <a:t>(à préciser) </a:t>
            </a:r>
            <a:r>
              <a:rPr lang="fr-FR" altLang="fr-FR" sz="1800" b="1" dirty="0"/>
              <a:t>et </a:t>
            </a:r>
            <a:r>
              <a:rPr lang="fr-FR" altLang="fr-FR" sz="1800" b="1" i="1" dirty="0"/>
              <a:t>ouvrir les fenêtres. </a:t>
            </a:r>
            <a:r>
              <a:rPr lang="fr-FR" altLang="fr-FR" sz="1800" b="1" i="1" dirty="0">
                <a:highlight>
                  <a:srgbClr val="FFFF00"/>
                </a:highlight>
              </a:rPr>
              <a:t>(à supprimer pour les animaleries, laboratoires NSB2/3, locaux à radioactivité, etc.)</a:t>
            </a:r>
            <a:endParaRPr lang="fr-FR" altLang="fr-FR" sz="1800" b="1" dirty="0">
              <a:highlight>
                <a:srgbClr val="FFFF00"/>
              </a:highlight>
            </a:endParaRP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Quitter la zone et fermer la porte.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Interdire l’accès tant que la concentration de CO</a:t>
            </a:r>
            <a:r>
              <a:rPr lang="fr-FR" altLang="fr-FR" sz="1800" b="1" baseline="-25000" dirty="0"/>
              <a:t>2</a:t>
            </a:r>
            <a:r>
              <a:rPr lang="fr-FR" altLang="fr-FR" sz="1800" b="1" dirty="0"/>
              <a:t> est supérieure ou égale à 0,5%.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endParaRPr lang="fr-FR" altLang="fr-FR" sz="1800" b="1" dirty="0"/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endParaRPr lang="fr-FR" altLang="fr-FR" sz="1800" b="1" dirty="0"/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b="1" dirty="0"/>
              <a:t>	</a:t>
            </a:r>
            <a:r>
              <a:rPr lang="fr-FR" altLang="fr-FR" sz="1800" b="1" dirty="0">
                <a:solidFill>
                  <a:srgbClr val="FF0000"/>
                </a:solidFill>
              </a:rPr>
              <a:t>Si la concentration en CO</a:t>
            </a:r>
            <a:r>
              <a:rPr lang="fr-FR" altLang="fr-FR" sz="1800" b="1" baseline="-25000" dirty="0">
                <a:solidFill>
                  <a:srgbClr val="FF0000"/>
                </a:solidFill>
              </a:rPr>
              <a:t>2</a:t>
            </a:r>
            <a:r>
              <a:rPr lang="fr-FR" altLang="fr-FR" sz="1800" b="1" dirty="0">
                <a:solidFill>
                  <a:srgbClr val="FF0000"/>
                </a:solidFill>
              </a:rPr>
              <a:t> est supérieure à 2%</a:t>
            </a:r>
            <a:r>
              <a:rPr lang="fr-FR" altLang="fr-FR" sz="1800" b="1" dirty="0"/>
              <a:t> :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Ne pas pénétrer dans le local ou sortir immédiatement du local.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</a:t>
            </a:r>
            <a:r>
              <a:rPr lang="fr-FR" altLang="fr-FR" sz="1800" b="1" i="1" dirty="0"/>
              <a:t>Actionner la ventilation forcée depuis l’extérieur du local. </a:t>
            </a:r>
            <a:r>
              <a:rPr lang="fr-FR" altLang="fr-FR" sz="1800" b="1" i="1" dirty="0">
                <a:highlight>
                  <a:srgbClr val="FFFF00"/>
                </a:highlight>
              </a:rPr>
              <a:t>(à mettre si disponible)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Faire évacuer le bâtiment et appeler les pompiers (18).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endParaRPr lang="fr-FR" altLang="fr-FR" sz="1800" b="1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A9A3FAA4-12C4-F588-F823-0A1A76AB7B17}"/>
              </a:ext>
            </a:extLst>
          </p:cNvPr>
          <p:cNvGrpSpPr/>
          <p:nvPr/>
        </p:nvGrpSpPr>
        <p:grpSpPr>
          <a:xfrm>
            <a:off x="230327" y="11233670"/>
            <a:ext cx="10229851" cy="2599417"/>
            <a:chOff x="225424" y="3786777"/>
            <a:chExt cx="10229851" cy="2599417"/>
          </a:xfrm>
        </p:grpSpPr>
        <p:sp>
          <p:nvSpPr>
            <p:cNvPr id="3086" name="Text Box 16">
              <a:extLst>
                <a:ext uri="{FF2B5EF4-FFF2-40B4-BE49-F238E27FC236}">
                  <a16:creationId xmlns:a16="http://schemas.microsoft.com/office/drawing/2014/main" id="{0E1C75F8-2B52-2465-73B1-2F0C670A83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424" y="3786777"/>
              <a:ext cx="10228941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>
                <a:lnSpc>
                  <a:spcPct val="124000"/>
                </a:lnSpc>
                <a:spcBef>
                  <a:spcPts val="850"/>
                </a:spcBef>
                <a:buClr>
                  <a:srgbClr val="000000"/>
                </a:buClr>
                <a:buSzPct val="45000"/>
                <a:buFontTx/>
                <a:buNone/>
              </a:pPr>
              <a:r>
                <a:rPr lang="en-GB" altLang="fr-FR" sz="2400" b="1" u="sng" dirty="0">
                  <a:solidFill>
                    <a:srgbClr val="000000"/>
                  </a:solidFill>
                </a:rPr>
                <a:t>RISQUES</a:t>
              </a:r>
              <a:endParaRPr lang="en-GB" altLang="fr-FR" sz="2400" b="1" dirty="0">
                <a:solidFill>
                  <a:srgbClr val="000000"/>
                </a:solidFill>
              </a:endParaRPr>
            </a:p>
          </p:txBody>
        </p:sp>
        <p:sp>
          <p:nvSpPr>
            <p:cNvPr id="3090" name="Rectangle 55">
              <a:extLst>
                <a:ext uri="{FF2B5EF4-FFF2-40B4-BE49-F238E27FC236}">
                  <a16:creationId xmlns:a16="http://schemas.microsoft.com/office/drawing/2014/main" id="{DA45E5D0-7096-1C3E-0D06-262C0EF7E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8" y="3816625"/>
              <a:ext cx="10180637" cy="2569569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grpSp>
          <p:nvGrpSpPr>
            <p:cNvPr id="5" name="Groupe 4">
              <a:extLst>
                <a:ext uri="{FF2B5EF4-FFF2-40B4-BE49-F238E27FC236}">
                  <a16:creationId xmlns:a16="http://schemas.microsoft.com/office/drawing/2014/main" id="{35500B5D-2F6F-CBF6-279E-B04E05991754}"/>
                </a:ext>
              </a:extLst>
            </p:cNvPr>
            <p:cNvGrpSpPr/>
            <p:nvPr/>
          </p:nvGrpSpPr>
          <p:grpSpPr>
            <a:xfrm>
              <a:off x="622808" y="4372564"/>
              <a:ext cx="2472155" cy="1705854"/>
              <a:chOff x="622808" y="4444572"/>
              <a:chExt cx="2472155" cy="1705854"/>
            </a:xfrm>
          </p:grpSpPr>
          <p:pic>
            <p:nvPicPr>
              <p:cNvPr id="18" name="Picture 2" descr="SGH04.png">
                <a:extLst>
                  <a:ext uri="{FF2B5EF4-FFF2-40B4-BE49-F238E27FC236}">
                    <a16:creationId xmlns:a16="http://schemas.microsoft.com/office/drawing/2014/main" id="{C96C3A43-56D2-939E-69DF-53C8444CE9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28885" y="4444572"/>
                <a:ext cx="1260000" cy="126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C12F5E14-2F04-B5CA-9774-839B76F89103}"/>
                  </a:ext>
                </a:extLst>
              </p:cNvPr>
              <p:cNvSpPr txBox="1"/>
              <p:nvPr/>
            </p:nvSpPr>
            <p:spPr>
              <a:xfrm>
                <a:off x="622808" y="5750316"/>
                <a:ext cx="247215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fr-FR" sz="2000" b="1" i="1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Gaz sous pression</a:t>
                </a:r>
              </a:p>
            </p:txBody>
          </p:sp>
        </p:grp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D75F1FC3-05D9-D600-C3F0-D55A75740128}"/>
                </a:ext>
              </a:extLst>
            </p:cNvPr>
            <p:cNvGrpSpPr/>
            <p:nvPr/>
          </p:nvGrpSpPr>
          <p:grpSpPr>
            <a:xfrm>
              <a:off x="4525311" y="4350226"/>
              <a:ext cx="1680582" cy="2017245"/>
              <a:chOff x="4691997" y="4421213"/>
              <a:chExt cx="1680582" cy="2017245"/>
            </a:xfrm>
          </p:grpSpPr>
          <p:pic>
            <p:nvPicPr>
              <p:cNvPr id="31" name="Image 29" descr="Image 29">
                <a:extLst>
                  <a:ext uri="{FF2B5EF4-FFF2-40B4-BE49-F238E27FC236}">
                    <a16:creationId xmlns:a16="http://schemas.microsoft.com/office/drawing/2014/main" id="{BA52FB23-ACC9-36EA-C481-00D6AB269C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43660" y="4421213"/>
                <a:ext cx="1377256" cy="1260000"/>
              </a:xfrm>
              <a:prstGeom prst="rect">
                <a:avLst/>
              </a:prstGeom>
              <a:ln w="12700">
                <a:miter lim="400000"/>
              </a:ln>
            </p:spPr>
          </p:pic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B5E5AFD4-4533-506F-F989-C86F8332ED97}"/>
                  </a:ext>
                </a:extLst>
              </p:cNvPr>
              <p:cNvSpPr txBox="1"/>
              <p:nvPr/>
            </p:nvSpPr>
            <p:spPr>
              <a:xfrm>
                <a:off x="4691997" y="5730572"/>
                <a:ext cx="168058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fr-FR" sz="2000" b="1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Asphyxie</a:t>
                </a:r>
              </a:p>
              <a:p>
                <a:pPr algn="ctr" defTabSz="457200"/>
                <a:r>
                  <a:rPr lang="fr-FR" sz="2000" b="1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Anoxie </a:t>
                </a:r>
              </a:p>
            </p:txBody>
          </p:sp>
        </p:grp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308DB25A-2CF8-376D-CFB2-CAA1AA70BC35}"/>
                </a:ext>
              </a:extLst>
            </p:cNvPr>
            <p:cNvSpPr txBox="1"/>
            <p:nvPr/>
          </p:nvSpPr>
          <p:spPr>
            <a:xfrm>
              <a:off x="7306477" y="4400300"/>
              <a:ext cx="2931864" cy="173893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 defTabSz="457200">
                <a:spcAft>
                  <a:spcPts val="600"/>
                </a:spcAft>
              </a:pPr>
              <a:r>
                <a:rPr lang="fr-FR" sz="2000" b="1" dirty="0">
                  <a:solidFill>
                    <a:prstClr val="black"/>
                  </a:solidFill>
                  <a:cs typeface="Arial" panose="020B0604020202020204" pitchFamily="34" charset="0"/>
                </a:rPr>
                <a:t>CO</a:t>
              </a:r>
              <a:r>
                <a:rPr lang="fr-FR" sz="2000" b="1" baseline="-25000" dirty="0">
                  <a:solidFill>
                    <a:prstClr val="black"/>
                  </a:solidFill>
                  <a:cs typeface="Arial" panose="020B0604020202020204" pitchFamily="34" charset="0"/>
                </a:rPr>
                <a:t>2</a:t>
              </a:r>
              <a:r>
                <a:rPr lang="fr-FR" sz="2000" b="1" dirty="0">
                  <a:solidFill>
                    <a:prstClr val="black"/>
                  </a:solidFill>
                  <a:cs typeface="Arial" panose="020B0604020202020204" pitchFamily="34" charset="0"/>
                </a:rPr>
                <a:t> toxique à fortes concentrations </a:t>
              </a:r>
            </a:p>
            <a:p>
              <a:pPr algn="ctr" defTabSz="457200"/>
              <a:r>
                <a:rPr lang="fr-FR" sz="1600" dirty="0">
                  <a:solidFill>
                    <a:prstClr val="black"/>
                  </a:solidFill>
                  <a:cs typeface="Arial" panose="020B0604020202020204" pitchFamily="34" charset="0"/>
                </a:rPr>
                <a:t>non lié à l’asphyxie causée par un manque d’O</a:t>
              </a:r>
              <a:r>
                <a:rPr lang="fr-FR" sz="1600" baseline="-25000" dirty="0">
                  <a:solidFill>
                    <a:prstClr val="black"/>
                  </a:solidFill>
                  <a:cs typeface="Arial" panose="020B0604020202020204" pitchFamily="34" charset="0"/>
                </a:rPr>
                <a:t>2</a:t>
              </a:r>
              <a:r>
                <a:rPr lang="fr-FR" sz="1600" dirty="0">
                  <a:solidFill>
                    <a:prstClr val="black"/>
                  </a:solidFill>
                  <a:cs typeface="Arial" panose="020B0604020202020204" pitchFamily="34" charset="0"/>
                </a:rPr>
                <a:t> </a:t>
              </a:r>
            </a:p>
            <a:p>
              <a:pPr algn="ctr" defTabSz="457200">
                <a:spcBef>
                  <a:spcPts val="1200"/>
                </a:spcBef>
              </a:pPr>
              <a:r>
                <a:rPr lang="fr-FR" sz="2000" b="1" dirty="0">
                  <a:solidFill>
                    <a:prstClr val="black"/>
                  </a:solidFill>
                  <a:cs typeface="Arial" panose="020B0604020202020204" pitchFamily="34" charset="0"/>
                </a:rPr>
                <a:t>VLEP 5000 ppm (0,5%)</a:t>
              </a:r>
            </a:p>
          </p:txBody>
        </p:sp>
      </p:grpSp>
      <p:sp>
        <p:nvSpPr>
          <p:cNvPr id="7" name="ZoneTexte 1">
            <a:extLst>
              <a:ext uri="{FF2B5EF4-FFF2-40B4-BE49-F238E27FC236}">
                <a16:creationId xmlns:a16="http://schemas.microsoft.com/office/drawing/2014/main" id="{0E6FBFCF-836F-421C-1257-91BE147FA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67" y="13991613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sz="1100" i="1" dirty="0"/>
              <a:t>Consigne mise à jour le :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Date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F39E4E3-77EF-9644-792B-4E1FAF3E0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L’assistant(e) de prévention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9" name="ZoneTexte 39">
            <a:extLst>
              <a:ext uri="{FF2B5EF4-FFF2-40B4-BE49-F238E27FC236}">
                <a16:creationId xmlns:a16="http://schemas.microsoft.com/office/drawing/2014/main" id="{2229FBEA-158D-9FF6-C85D-5D52409C3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983404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directeur / la directrice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00DF24-E0CD-3965-76B3-B3BF329D6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référent / la référente gaz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1AA76F9-8E3B-9F9C-2F46-346F653D8CB2}"/>
              </a:ext>
            </a:extLst>
          </p:cNvPr>
          <p:cNvSpPr txBox="1"/>
          <p:nvPr/>
        </p:nvSpPr>
        <p:spPr>
          <a:xfrm>
            <a:off x="1833137" y="11354971"/>
            <a:ext cx="1962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à mettre si présence de CO</a:t>
            </a:r>
            <a:r>
              <a:rPr lang="fr-FR" sz="1400" i="1" baseline="-25000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2</a:t>
            </a:r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en bouteille dans la salle</a:t>
            </a:r>
          </a:p>
        </p:txBody>
      </p:sp>
    </p:spTree>
    <p:extLst>
      <p:ext uri="{BB962C8B-B14F-4D97-AF65-F5344CB8AC3E}">
        <p14:creationId xmlns:p14="http://schemas.microsoft.com/office/powerpoint/2010/main" val="332977914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</TotalTime>
  <Words>330</Words>
  <Application>Microsoft Office PowerPoint</Application>
  <PresentationFormat>Personnalisé</PresentationFormat>
  <Paragraphs>39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118</cp:revision>
  <cp:lastPrinted>2024-02-21T10:23:05Z</cp:lastPrinted>
  <dcterms:created xsi:type="dcterms:W3CDTF">2009-10-23T09:29:32Z</dcterms:created>
  <dcterms:modified xsi:type="dcterms:W3CDTF">2025-12-30T16:17:57Z</dcterms:modified>
</cp:coreProperties>
</file>