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016D-8875-AF4E-8134-5DBC1867257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10A2F-1B1E-9D41-B57F-78083B6C5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744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016D-8875-AF4E-8134-5DBC1867257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10A2F-1B1E-9D41-B57F-78083B6C5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854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016D-8875-AF4E-8134-5DBC1867257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10A2F-1B1E-9D41-B57F-78083B6C5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9734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016D-8875-AF4E-8134-5DBC1867257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10A2F-1B1E-9D41-B57F-78083B6C5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3053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016D-8875-AF4E-8134-5DBC1867257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10A2F-1B1E-9D41-B57F-78083B6C5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2727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016D-8875-AF4E-8134-5DBC1867257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10A2F-1B1E-9D41-B57F-78083B6C5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386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016D-8875-AF4E-8134-5DBC1867257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10A2F-1B1E-9D41-B57F-78083B6C5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7470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016D-8875-AF4E-8134-5DBC1867257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10A2F-1B1E-9D41-B57F-78083B6C5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8843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016D-8875-AF4E-8134-5DBC1867257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10A2F-1B1E-9D41-B57F-78083B6C5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2940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016D-8875-AF4E-8134-5DBC1867257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10A2F-1B1E-9D41-B57F-78083B6C5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589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9016D-8875-AF4E-8134-5DBC1867257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10A2F-1B1E-9D41-B57F-78083B6C5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365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9016D-8875-AF4E-8134-5DBC18672577}" type="datetimeFigureOut">
              <a:rPr lang="fr-FR" smtClean="0"/>
              <a:t>25/09/2024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10A2F-1B1E-9D41-B57F-78083B6C58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6277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mailto:cathia.soulie-ext@aphp.f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92354" y="943164"/>
            <a:ext cx="8803331" cy="3559495"/>
          </a:xfrm>
        </p:spPr>
        <p:txBody>
          <a:bodyPr>
            <a:noAutofit/>
          </a:bodyPr>
          <a:lstStyle/>
          <a:p>
            <a:br>
              <a:rPr lang="fr-FR" sz="1800" b="1" dirty="0">
                <a:solidFill>
                  <a:srgbClr val="7030A0"/>
                </a:solidFill>
                <a:latin typeface="Bookman Old Style" panose="02050604050505020204" pitchFamily="18" charset="0"/>
              </a:rPr>
            </a:br>
            <a:br>
              <a:rPr lang="fr-FR" sz="1800" b="1" dirty="0">
                <a:solidFill>
                  <a:srgbClr val="7030A0"/>
                </a:solidFill>
                <a:latin typeface="Bookman Old Style" panose="02050604050505020204" pitchFamily="18" charset="0"/>
              </a:rPr>
            </a:br>
            <a:r>
              <a:rPr lang="fr-FR" sz="1800" b="1" dirty="0">
                <a:latin typeface="Bookman Old Style" panose="02050604050505020204" pitchFamily="18" charset="0"/>
              </a:rPr>
              <a:t>des places cinéma subventionnées (20 max/an)</a:t>
            </a:r>
            <a:br>
              <a:rPr lang="fr-FR" sz="1800" b="1" dirty="0">
                <a:latin typeface="Bookman Old Style" panose="02050604050505020204" pitchFamily="18" charset="0"/>
              </a:rPr>
            </a:br>
            <a:br>
              <a:rPr lang="fr-FR" sz="1800" b="1" dirty="0">
                <a:solidFill>
                  <a:srgbClr val="7030A0"/>
                </a:solidFill>
                <a:latin typeface="Bookman Old Style" panose="02050604050505020204" pitchFamily="18" charset="0"/>
              </a:rPr>
            </a:br>
            <a:br>
              <a:rPr lang="fr-FR" sz="1800" b="1" dirty="0">
                <a:solidFill>
                  <a:srgbClr val="7030A0"/>
                </a:solidFill>
                <a:latin typeface="Bookman Old Style" panose="02050604050505020204" pitchFamily="18" charset="0"/>
              </a:rPr>
            </a:br>
            <a:r>
              <a:rPr lang="fr-FR" sz="1800" b="1" dirty="0">
                <a:solidFill>
                  <a:srgbClr val="00B0F0"/>
                </a:solidFill>
                <a:latin typeface="Bookman Old Style" panose="02050604050505020204" pitchFamily="18" charset="0"/>
              </a:rPr>
              <a:t>UGC Tarif 7 euros; subventionné: 4,55 euros</a:t>
            </a:r>
            <a:br>
              <a:rPr lang="fr-FR" sz="1800" b="1" dirty="0">
                <a:solidFill>
                  <a:srgbClr val="00B0F0"/>
                </a:solidFill>
                <a:latin typeface="Bookman Old Style" panose="02050604050505020204" pitchFamily="18" charset="0"/>
              </a:rPr>
            </a:br>
            <a:br>
              <a:rPr lang="fr-FR" sz="1800" b="1" dirty="0">
                <a:solidFill>
                  <a:srgbClr val="00B0F0"/>
                </a:solidFill>
                <a:latin typeface="Bookman Old Style" panose="02050604050505020204" pitchFamily="18" charset="0"/>
              </a:rPr>
            </a:br>
            <a:r>
              <a:rPr lang="fr-FR" sz="1800" b="1" dirty="0">
                <a:solidFill>
                  <a:schemeClr val="accent2"/>
                </a:solidFill>
                <a:latin typeface="Bookman Old Style" panose="02050604050505020204" pitchFamily="18" charset="0"/>
              </a:rPr>
              <a:t>MK2 Tarif 7,60 euros; subventionné: 4,94 euros</a:t>
            </a:r>
            <a:br>
              <a:rPr lang="fr-FR" sz="1800" b="1" dirty="0">
                <a:solidFill>
                  <a:schemeClr val="accent2"/>
                </a:solidFill>
                <a:latin typeface="Bookman Old Style" panose="02050604050505020204" pitchFamily="18" charset="0"/>
              </a:rPr>
            </a:br>
            <a:r>
              <a:rPr lang="fr-FR" sz="1000" b="1" dirty="0">
                <a:solidFill>
                  <a:schemeClr val="accent2"/>
                </a:solidFill>
                <a:latin typeface="Bookman Old Style" panose="02050604050505020204" pitchFamily="18" charset="0"/>
              </a:rPr>
              <a:t>(la commande ne pourra être passée que par multiple de 30)</a:t>
            </a:r>
            <a:br>
              <a:rPr lang="fr-FR" sz="1800" b="1" dirty="0">
                <a:solidFill>
                  <a:srgbClr val="7030A0"/>
                </a:solidFill>
                <a:latin typeface="Bookman Old Style" panose="02050604050505020204" pitchFamily="18" charset="0"/>
              </a:rPr>
            </a:br>
            <a:br>
              <a:rPr lang="fr-FR" sz="1800" b="1" dirty="0">
                <a:solidFill>
                  <a:srgbClr val="7030A0"/>
                </a:solidFill>
                <a:latin typeface="Bookman Old Style" panose="02050604050505020204" pitchFamily="18" charset="0"/>
              </a:rPr>
            </a:br>
            <a:br>
              <a:rPr lang="fr-FR" sz="1800" b="1" dirty="0">
                <a:solidFill>
                  <a:srgbClr val="7030A0"/>
                </a:solidFill>
                <a:latin typeface="Bookman Old Style" panose="02050604050505020204" pitchFamily="18" charset="0"/>
              </a:rPr>
            </a:br>
            <a:r>
              <a:rPr lang="fr-FR" sz="1800" b="1" dirty="0">
                <a:latin typeface="Bookman Old Style" panose="02050604050505020204" pitchFamily="18" charset="0"/>
              </a:rPr>
              <a:t>Commandes avant le </a:t>
            </a:r>
            <a:r>
              <a:rPr lang="fr-FR" sz="1800" b="1" u="sng" dirty="0">
                <a:latin typeface="Bookman Old Style" panose="02050604050505020204" pitchFamily="18" charset="0"/>
              </a:rPr>
              <a:t>mardi 08 octobre 2024.</a:t>
            </a:r>
            <a:br>
              <a:rPr lang="fr-FR" sz="1800" b="1" dirty="0">
                <a:latin typeface="Bookman Old Style" panose="02050604050505020204" pitchFamily="18" charset="0"/>
              </a:rPr>
            </a:br>
            <a:br>
              <a:rPr lang="fr-FR" sz="1800" b="1" dirty="0">
                <a:latin typeface="Bookman Old Style" panose="02050604050505020204" pitchFamily="18" charset="0"/>
              </a:rPr>
            </a:br>
            <a:r>
              <a:rPr lang="fr-FR" sz="1800" b="1" dirty="0">
                <a:latin typeface="Bookman Old Style" panose="02050604050505020204" pitchFamily="18" charset="0"/>
              </a:rPr>
              <a:t>Le tarif subventionné est réservé aux personnels Inserm/CNRS</a:t>
            </a:r>
            <a:br>
              <a:rPr lang="fr-FR" sz="1800" b="1" dirty="0">
                <a:latin typeface="Bookman Old Style" panose="02050604050505020204" pitchFamily="18" charset="0"/>
              </a:rPr>
            </a:br>
            <a:r>
              <a:rPr lang="fr-FR" sz="1800" b="1" dirty="0">
                <a:latin typeface="Bookman Old Style" panose="02050604050505020204" pitchFamily="18" charset="0"/>
              </a:rPr>
              <a:t>(statutaires, vacataires, CDD ou retraités de l'Inserm).</a:t>
            </a:r>
            <a:br>
              <a:rPr lang="fr-FR" sz="1600" dirty="0">
                <a:solidFill>
                  <a:srgbClr val="7030A0"/>
                </a:solidFill>
                <a:latin typeface="Bookman Old Style" panose="02050604050505020204" pitchFamily="18" charset="0"/>
              </a:rPr>
            </a:br>
            <a:br>
              <a:rPr lang="fr-FR" sz="1600" dirty="0">
                <a:solidFill>
                  <a:srgbClr val="7030A0"/>
                </a:solidFill>
                <a:latin typeface="Bookman Old Style" panose="02050604050505020204" pitchFamily="18" charset="0"/>
              </a:rPr>
            </a:br>
            <a:endParaRPr lang="fr-FR" sz="1600" dirty="0">
              <a:solidFill>
                <a:srgbClr val="7030A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92354" y="5325065"/>
            <a:ext cx="8546841" cy="962841"/>
          </a:xfrm>
        </p:spPr>
        <p:txBody>
          <a:bodyPr>
            <a:norm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Contact : Cathia Soulié	</a:t>
            </a:r>
            <a:r>
              <a:rPr lang="fr-FR" sz="2000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cathia.soulie-ext@aphp.fr</a:t>
            </a:r>
            <a:endParaRPr lang="fr-FR" sz="2000" dirty="0">
              <a:solidFill>
                <a:schemeClr val="tx1"/>
              </a:solidFill>
            </a:endParaRPr>
          </a:p>
          <a:p>
            <a:r>
              <a:rPr lang="fr-FR" sz="2000" dirty="0">
                <a:solidFill>
                  <a:schemeClr val="tx1"/>
                </a:solidFill>
              </a:rPr>
              <a:t>Laboratoire de virologie, Bâtiment CERVI 5</a:t>
            </a:r>
            <a:r>
              <a:rPr lang="fr-FR" sz="2000" baseline="30000" dirty="0">
                <a:solidFill>
                  <a:schemeClr val="tx1"/>
                </a:solidFill>
              </a:rPr>
              <a:t>ème</a:t>
            </a:r>
            <a:r>
              <a:rPr lang="fr-FR" sz="2000" dirty="0">
                <a:solidFill>
                  <a:schemeClr val="tx1"/>
                </a:solidFill>
              </a:rPr>
              <a:t> étage, Hôpital Pitié Salpêtrière</a:t>
            </a:r>
          </a:p>
        </p:txBody>
      </p:sp>
      <p:sp>
        <p:nvSpPr>
          <p:cNvPr id="20" name="ZoneTexte 3">
            <a:extLst>
              <a:ext uri="{FF2B5EF4-FFF2-40B4-BE49-F238E27FC236}">
                <a16:creationId xmlns:a16="http://schemas.microsoft.com/office/drawing/2014/main" id="{5475164E-03AB-422F-8FAD-6B7867E0626B}"/>
              </a:ext>
            </a:extLst>
          </p:cNvPr>
          <p:cNvSpPr txBox="1"/>
          <p:nvPr/>
        </p:nvSpPr>
        <p:spPr>
          <a:xfrm>
            <a:off x="35864" y="6139544"/>
            <a:ext cx="907227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300" i="1" dirty="0"/>
              <a:t>Pour procéder à l’achat, merci de fournir les informations suivantes par mail: votre structure d’appartenance (INSERM, U…), votre statut (statutaire, CDD, retraité ou vacataire), votre unité, le nombre souhaité de places et l’enseigne. </a:t>
            </a:r>
          </a:p>
          <a:p>
            <a:r>
              <a:rPr lang="fr-FR" sz="1300" i="1" dirty="0"/>
              <a:t>Règlement par chèque à l’ordre du CLAS Pitié ou par virement.</a:t>
            </a:r>
          </a:p>
        </p:txBody>
      </p: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62C71AEF-B3FF-477A-B4D1-CFA90A92B593}"/>
              </a:ext>
            </a:extLst>
          </p:cNvPr>
          <p:cNvCxnSpPr/>
          <p:nvPr/>
        </p:nvCxnSpPr>
        <p:spPr>
          <a:xfrm>
            <a:off x="35864" y="746452"/>
            <a:ext cx="907227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A9A23A4-D3DB-49B5-AC2C-9FA5D3B30B2B}"/>
              </a:ext>
            </a:extLst>
          </p:cNvPr>
          <p:cNvCxnSpPr/>
          <p:nvPr/>
        </p:nvCxnSpPr>
        <p:spPr>
          <a:xfrm>
            <a:off x="29641" y="6133320"/>
            <a:ext cx="9072270" cy="0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4" name="Graphique 23" descr="Clap">
            <a:extLst>
              <a:ext uri="{FF2B5EF4-FFF2-40B4-BE49-F238E27FC236}">
                <a16:creationId xmlns:a16="http://schemas.microsoft.com/office/drawing/2014/main" id="{C091C6CE-426D-416C-8EEE-5C4B50B30F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45418" y="682996"/>
            <a:ext cx="914400" cy="914400"/>
          </a:xfrm>
          <a:prstGeom prst="rect">
            <a:avLst/>
          </a:prstGeom>
        </p:spPr>
      </p:pic>
      <p:pic>
        <p:nvPicPr>
          <p:cNvPr id="26" name="Graphique 25" descr="Pellicule">
            <a:extLst>
              <a:ext uri="{FF2B5EF4-FFF2-40B4-BE49-F238E27FC236}">
                <a16:creationId xmlns:a16="http://schemas.microsoft.com/office/drawing/2014/main" id="{77B7439D-9FAC-4BFE-98E6-6E4FEAE5E5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924795" y="4709964"/>
            <a:ext cx="914400" cy="914400"/>
          </a:xfrm>
          <a:prstGeom prst="rect">
            <a:avLst/>
          </a:prstGeom>
        </p:spPr>
      </p:pic>
      <p:pic>
        <p:nvPicPr>
          <p:cNvPr id="28" name="Graphique 27" descr="Caméra vidéo">
            <a:extLst>
              <a:ext uri="{FF2B5EF4-FFF2-40B4-BE49-F238E27FC236}">
                <a16:creationId xmlns:a16="http://schemas.microsoft.com/office/drawing/2014/main" id="{AF37C4CD-DE53-4488-A1EA-9EBA501FEE8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43696" y="4709964"/>
            <a:ext cx="914400" cy="914400"/>
          </a:xfrm>
          <a:prstGeom prst="rect">
            <a:avLst/>
          </a:prstGeom>
        </p:spPr>
      </p:pic>
      <p:pic>
        <p:nvPicPr>
          <p:cNvPr id="30" name="Graphique 29" descr="Bobine de film">
            <a:extLst>
              <a:ext uri="{FF2B5EF4-FFF2-40B4-BE49-F238E27FC236}">
                <a16:creationId xmlns:a16="http://schemas.microsoft.com/office/drawing/2014/main" id="{099E9CE9-BA35-4793-B3C3-316D7401E28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44623" y="796032"/>
            <a:ext cx="914400" cy="914400"/>
          </a:xfrm>
          <a:prstGeom prst="rect">
            <a:avLst/>
          </a:prstGeom>
        </p:spPr>
      </p:pic>
      <p:sp>
        <p:nvSpPr>
          <p:cNvPr id="31" name="ZoneTexte 30">
            <a:extLst>
              <a:ext uri="{FF2B5EF4-FFF2-40B4-BE49-F238E27FC236}">
                <a16:creationId xmlns:a16="http://schemas.microsoft.com/office/drawing/2014/main" id="{5760979F-23FA-4E74-A30B-B4654BFB91EE}"/>
              </a:ext>
            </a:extLst>
          </p:cNvPr>
          <p:cNvSpPr txBox="1"/>
          <p:nvPr/>
        </p:nvSpPr>
        <p:spPr>
          <a:xfrm>
            <a:off x="1291480" y="148738"/>
            <a:ext cx="6548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Bookman Old Style" panose="02050604050505020204" pitchFamily="18" charset="0"/>
              </a:rPr>
              <a:t>Le CLAS INSERM Pitié vous propose</a:t>
            </a:r>
          </a:p>
        </p:txBody>
      </p:sp>
    </p:spTree>
    <p:extLst>
      <p:ext uri="{BB962C8B-B14F-4D97-AF65-F5344CB8AC3E}">
        <p14:creationId xmlns:p14="http://schemas.microsoft.com/office/powerpoint/2010/main" val="42144330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2213</TotalTime>
  <Words>172</Words>
  <Application>Microsoft Macintosh PowerPoint</Application>
  <PresentationFormat>Affichage à l'écran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Bookman Old Style</vt:lpstr>
      <vt:lpstr>Calibri</vt:lpstr>
      <vt:lpstr>Thème Office</vt:lpstr>
      <vt:lpstr>  des places cinéma subventionnées (20 max/an)   UGC Tarif 7 euros; subventionné: 4,55 euros  MK2 Tarif 7,60 euros; subventionné: 4,94 euros (la commande ne pourra être passée que par multiple de 30)   Commandes avant le mardi 08 octobre 2024.  Le tarif subventionné est réservé aux personnels Inserm/CNRS (statutaires, vacataires, CDD ou retraités de l'Inserm).  </vt:lpstr>
    </vt:vector>
  </TitlesOfParts>
  <Company>Inserm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Aude Muzerelle</dc:creator>
  <cp:lastModifiedBy>CAMUZAT Agnes</cp:lastModifiedBy>
  <cp:revision>29</cp:revision>
  <dcterms:created xsi:type="dcterms:W3CDTF">2023-01-30T09:40:05Z</dcterms:created>
  <dcterms:modified xsi:type="dcterms:W3CDTF">2024-09-25T12:37:25Z</dcterms:modified>
</cp:coreProperties>
</file>