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Lst>
  <p:notesMasterIdLst>
    <p:notesMasterId r:id="rId37"/>
  </p:notesMasterIdLst>
  <p:handoutMasterIdLst>
    <p:handoutMasterId r:id="rId38"/>
  </p:handoutMasterIdLst>
  <p:sldIdLst>
    <p:sldId id="256" r:id="rId5"/>
    <p:sldId id="353" r:id="rId6"/>
    <p:sldId id="354" r:id="rId7"/>
    <p:sldId id="270" r:id="rId8"/>
    <p:sldId id="338" r:id="rId9"/>
    <p:sldId id="313" r:id="rId10"/>
    <p:sldId id="315" r:id="rId11"/>
    <p:sldId id="295" r:id="rId12"/>
    <p:sldId id="307" r:id="rId13"/>
    <p:sldId id="365" r:id="rId14"/>
    <p:sldId id="350" r:id="rId15"/>
    <p:sldId id="310" r:id="rId16"/>
    <p:sldId id="368" r:id="rId17"/>
    <p:sldId id="339" r:id="rId18"/>
    <p:sldId id="371" r:id="rId19"/>
    <p:sldId id="377" r:id="rId20"/>
    <p:sldId id="378" r:id="rId21"/>
    <p:sldId id="287" r:id="rId22"/>
    <p:sldId id="326" r:id="rId23"/>
    <p:sldId id="304" r:id="rId24"/>
    <p:sldId id="321" r:id="rId25"/>
    <p:sldId id="372" r:id="rId26"/>
    <p:sldId id="373" r:id="rId27"/>
    <p:sldId id="363" r:id="rId28"/>
    <p:sldId id="374" r:id="rId29"/>
    <p:sldId id="317" r:id="rId30"/>
    <p:sldId id="337" r:id="rId31"/>
    <p:sldId id="360" r:id="rId32"/>
    <p:sldId id="336" r:id="rId33"/>
    <p:sldId id="288" r:id="rId34"/>
    <p:sldId id="361" r:id="rId35"/>
    <p:sldId id="340" r:id="rId36"/>
  </p:sldIdLst>
  <p:sldSz cx="9144000" cy="5143500" type="screen16x9"/>
  <p:notesSz cx="6797675" cy="9926638"/>
  <p:defaultText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862" userDrawn="1">
          <p15:clr>
            <a:srgbClr val="A4A3A4"/>
          </p15:clr>
        </p15:guide>
        <p15:guide id="3" orient="horz" pos="9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204" userDrawn="1">
          <p15:clr>
            <a:srgbClr val="A4A3A4"/>
          </p15:clr>
        </p15:guide>
        <p15:guide id="3" orient="horz" pos="3127" userDrawn="1">
          <p15:clr>
            <a:srgbClr val="A4A3A4"/>
          </p15:clr>
        </p15:guide>
        <p15:guide id="4"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16936D-52C0-35E6-3E35-0869E5163D7E}" name="Annie Metais" initials="AM" userId="S::annie.metais@inserm.fr::cc06ceef-a4b5-4d3e-81ef-37e712ce40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therine Dastier de la Vigerie" initials="CDdlV" lastIdx="26" clrIdx="0"/>
  <p:cmAuthor id="7" name="Geraldine CAMILLERI" initials="GC" lastIdx="6" clrIdx="7">
    <p:extLst>
      <p:ext uri="{19B8F6BF-5375-455C-9EA6-DF929625EA0E}">
        <p15:presenceInfo xmlns:p15="http://schemas.microsoft.com/office/powerpoint/2012/main" userId="S-1-5-21-1958020729-3448108107-969568693-7765" providerId="AD"/>
      </p:ext>
    </p:extLst>
  </p:cmAuthor>
  <p:cmAuthor id="1" name="Annie Metais" initials="AM" lastIdx="8" clrIdx="1">
    <p:extLst>
      <p:ext uri="{19B8F6BF-5375-455C-9EA6-DF929625EA0E}">
        <p15:presenceInfo xmlns:p15="http://schemas.microsoft.com/office/powerpoint/2012/main" userId="Annie Metais" providerId="None"/>
      </p:ext>
    </p:extLst>
  </p:cmAuthor>
  <p:cmAuthor id="2" name="Marie-Charlotte Ferran" initials="MF" lastIdx="15" clrIdx="2">
    <p:extLst>
      <p:ext uri="{19B8F6BF-5375-455C-9EA6-DF929625EA0E}">
        <p15:presenceInfo xmlns:p15="http://schemas.microsoft.com/office/powerpoint/2012/main" userId="Marie-Charlotte Ferran" providerId="None"/>
      </p:ext>
    </p:extLst>
  </p:cmAuthor>
  <p:cmAuthor id="3" name="Annie Metais" initials="AM [2]" lastIdx="44" clrIdx="3">
    <p:extLst>
      <p:ext uri="{19B8F6BF-5375-455C-9EA6-DF929625EA0E}">
        <p15:presenceInfo xmlns:p15="http://schemas.microsoft.com/office/powerpoint/2012/main" userId="S-1-5-21-1958020729-3448108107-969568693-7746" providerId="AD"/>
      </p:ext>
    </p:extLst>
  </p:cmAuthor>
  <p:cmAuthor id="4" name="Hugues Boiteau" initials="HB" lastIdx="5" clrIdx="4">
    <p:extLst>
      <p:ext uri="{19B8F6BF-5375-455C-9EA6-DF929625EA0E}">
        <p15:presenceInfo xmlns:p15="http://schemas.microsoft.com/office/powerpoint/2012/main" userId="S-1-5-21-1958020729-3448108107-969568693-7770" providerId="AD"/>
      </p:ext>
    </p:extLst>
  </p:cmAuthor>
  <p:cmAuthor id="5" name="Agnès Kergus" initials="AK" lastIdx="14" clrIdx="5">
    <p:extLst>
      <p:ext uri="{19B8F6BF-5375-455C-9EA6-DF929625EA0E}">
        <p15:presenceInfo xmlns:p15="http://schemas.microsoft.com/office/powerpoint/2012/main" userId="S-1-5-21-1958020729-3448108107-969568693-7773" providerId="AD"/>
      </p:ext>
    </p:extLst>
  </p:cmAuthor>
  <p:cmAuthor id="6" name="Olivier STEFFEN" initials="OS" lastIdx="19" clrIdx="6">
    <p:extLst>
      <p:ext uri="{19B8F6BF-5375-455C-9EA6-DF929625EA0E}">
        <p15:presenceInfo xmlns:p15="http://schemas.microsoft.com/office/powerpoint/2012/main" userId="S-1-5-21-1958020729-3448108107-969568693-66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92A"/>
    <a:srgbClr val="8DAFDD"/>
    <a:srgbClr val="4E879B"/>
    <a:srgbClr val="007EB3"/>
    <a:srgbClr val="CBE4FF"/>
    <a:srgbClr val="99CCFF"/>
    <a:srgbClr val="4F879B"/>
    <a:srgbClr val="93D14F"/>
    <a:srgbClr val="FF3A00"/>
    <a:srgbClr val="FF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9" autoAdjust="0"/>
    <p:restoredTop sz="93979" autoAdjust="0"/>
  </p:normalViewPr>
  <p:slideViewPr>
    <p:cSldViewPr snapToGrid="0" snapToObjects="1">
      <p:cViewPr varScale="1">
        <p:scale>
          <a:sx n="137" d="100"/>
          <a:sy n="137" d="100"/>
        </p:scale>
        <p:origin x="912" y="114"/>
      </p:cViewPr>
      <p:guideLst>
        <p:guide pos="862"/>
        <p:guide orient="horz" pos="940"/>
      </p:guideLst>
    </p:cSldViewPr>
  </p:slideViewPr>
  <p:outlineViewPr>
    <p:cViewPr>
      <p:scale>
        <a:sx n="33" d="100"/>
        <a:sy n="33" d="100"/>
      </p:scale>
      <p:origin x="0" y="-528"/>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showGuides="1">
      <p:cViewPr varScale="1">
        <p:scale>
          <a:sx n="113" d="100"/>
          <a:sy n="113" d="100"/>
        </p:scale>
        <p:origin x="3328" y="192"/>
      </p:cViewPr>
      <p:guideLst>
        <p:guide orient="horz" pos="2880"/>
        <p:guide pos="2204"/>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0C8EE6A-62E8-CD40-AEB9-236E8ACB3899}" type="datetimeFigureOut">
              <a:rPr lang="fr-FR" smtClean="0"/>
              <a:t>18/05/2026</a:t>
            </a:fld>
            <a:endParaRPr lang="fr-FR"/>
          </a:p>
        </p:txBody>
      </p:sp>
      <p:sp>
        <p:nvSpPr>
          <p:cNvPr id="4" name="Espace réservé du pied de page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36DE60AB-4A8B-2748-BF4F-4EA0A2E08E81}" type="slidenum">
              <a:rPr lang="fr-FR" smtClean="0"/>
              <a:t>‹N°›</a:t>
            </a:fld>
            <a:endParaRPr lang="fr-FR"/>
          </a:p>
        </p:txBody>
      </p:sp>
    </p:spTree>
    <p:extLst>
      <p:ext uri="{BB962C8B-B14F-4D97-AF65-F5344CB8AC3E}">
        <p14:creationId xmlns:p14="http://schemas.microsoft.com/office/powerpoint/2010/main" val="895236787"/>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04T15:38:18.090"/>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04T15:36:02.639"/>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D0ACC5-85CC-1649-BC18-840037C9EA90}" type="datetimeFigureOut">
              <a:rPr lang="fr-FR" smtClean="0"/>
              <a:t>18/05/2026</a:t>
            </a:fld>
            <a:endParaRPr lang="fr-FR"/>
          </a:p>
        </p:txBody>
      </p:sp>
      <p:sp>
        <p:nvSpPr>
          <p:cNvPr id="4" name="Espace réservé de l’image des diapositive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AB5C0F53-5EB0-A846-AA9C-8F8924860C8E}" type="slidenum">
              <a:rPr lang="fr-FR" smtClean="0"/>
              <a:t>‹N°›</a:t>
            </a:fld>
            <a:endParaRPr lang="fr-FR"/>
          </a:p>
        </p:txBody>
      </p:sp>
    </p:spTree>
    <p:extLst>
      <p:ext uri="{BB962C8B-B14F-4D97-AF65-F5344CB8AC3E}">
        <p14:creationId xmlns:p14="http://schemas.microsoft.com/office/powerpoint/2010/main" val="928407904"/>
      </p:ext>
    </p:extLst>
  </p:cSld>
  <p:clrMap bg1="lt1" tx1="dk1" bg2="lt2" tx2="dk2" accent1="accent1" accent2="accent2" accent3="accent3" accent4="accent4" accent5="accent5" accent6="accent6" hlink="hlink" folHlink="folHlink"/>
  <p:hf sldNum="0" hdr="0" ftr="0" dt="0"/>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2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6212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7304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3127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baseline="0" dirty="0"/>
              <a:t>Si ce que nous voulons est un état des lieux début 2024 </a:t>
            </a:r>
          </a:p>
          <a:p>
            <a:r>
              <a:rPr lang="fr-FR" b="1" u="sng" baseline="0" dirty="0"/>
              <a:t>1. FIRST STEP </a:t>
            </a:r>
          </a:p>
          <a:p>
            <a:r>
              <a:rPr lang="fr-FR" b="1" u="sng" baseline="0" dirty="0"/>
              <a:t>Appel 2023 en cours en 2024 : 15 nouveaux FS</a:t>
            </a:r>
          </a:p>
          <a:p>
            <a:r>
              <a:rPr lang="fr-FR" baseline="0" dirty="0"/>
              <a:t>Les 8 nouveaux First </a:t>
            </a:r>
            <a:r>
              <a:rPr lang="fr-FR" baseline="0" dirty="0" err="1"/>
              <a:t>step</a:t>
            </a:r>
            <a:r>
              <a:rPr lang="fr-FR" baseline="0" dirty="0"/>
              <a:t> 2024 Europe</a:t>
            </a:r>
          </a:p>
          <a:p>
            <a:r>
              <a:rPr lang="fr-FR" baseline="0" dirty="0"/>
              <a:t>Espagne (3) : 2 à Barcelone, Valencia ; ITALIE (2) Rome et Monza ; ALLEMAGNE (2) : </a:t>
            </a:r>
            <a:r>
              <a:rPr lang="fr-FR" baseline="0" dirty="0" err="1"/>
              <a:t>Neuherberg</a:t>
            </a:r>
            <a:r>
              <a:rPr lang="fr-FR" baseline="0" dirty="0"/>
              <a:t>, Leipzig ; SUEDE : Uppsala</a:t>
            </a:r>
          </a:p>
          <a:p>
            <a:r>
              <a:rPr lang="fr-FR" baseline="0" dirty="0"/>
              <a:t>Les 7 nouveaux First </a:t>
            </a:r>
            <a:r>
              <a:rPr lang="fr-FR" baseline="0" dirty="0" err="1"/>
              <a:t>step</a:t>
            </a:r>
            <a:r>
              <a:rPr lang="fr-FR" baseline="0" dirty="0"/>
              <a:t> 2024 International : ETATS UNIS (5) : New </a:t>
            </a:r>
            <a:r>
              <a:rPr lang="fr-FR" baseline="0" dirty="0" err="1"/>
              <a:t>york</a:t>
            </a:r>
            <a:r>
              <a:rPr lang="fr-FR" baseline="0" dirty="0"/>
              <a:t>, Boston, Chicago, Irvine, </a:t>
            </a:r>
            <a:r>
              <a:rPr lang="fr-FR" baseline="0" dirty="0" err="1"/>
              <a:t>Standford</a:t>
            </a:r>
            <a:r>
              <a:rPr lang="fr-FR" baseline="0" dirty="0"/>
              <a:t> ; CHINE : </a:t>
            </a:r>
            <a:r>
              <a:rPr lang="fr-FR" baseline="0" dirty="0" err="1"/>
              <a:t>Beijin</a:t>
            </a:r>
            <a:r>
              <a:rPr lang="fr-FR" baseline="0" dirty="0"/>
              <a:t> ; ARGENTINE : Buenos Aires</a:t>
            </a:r>
          </a:p>
          <a:p>
            <a:endParaRPr lang="fr-FR" baseline="0" dirty="0"/>
          </a:p>
          <a:p>
            <a:r>
              <a:rPr lang="fr-FR" i="1" baseline="0" dirty="0">
                <a:solidFill>
                  <a:schemeClr val="accent1"/>
                </a:solidFill>
              </a:rPr>
              <a:t>=&gt; et supprimer les tremplins qui sont actuellement sur la carte car leur durée est un an). </a:t>
            </a:r>
          </a:p>
          <a:p>
            <a:endParaRPr lang="fr-FR" i="1" baseline="0" dirty="0">
              <a:solidFill>
                <a:schemeClr val="accent1"/>
              </a:solidFill>
            </a:endParaRPr>
          </a:p>
          <a:p>
            <a:r>
              <a:rPr lang="fr-FR" b="1" u="sng" dirty="0"/>
              <a:t>2. Pour les IRP</a:t>
            </a:r>
          </a:p>
          <a:p>
            <a:r>
              <a:rPr lang="fr-FR" dirty="0"/>
              <a:t>ajouter les 12 IRP de l’appe</a:t>
            </a:r>
            <a:r>
              <a:rPr lang="fr-FR" baseline="0" dirty="0"/>
              <a:t>l 2022 à savoir :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AUSTRALIE</a:t>
            </a:r>
            <a:r>
              <a:rPr lang="fr-FR" dirty="0"/>
              <a:t> </a:t>
            </a:r>
            <a:r>
              <a:rPr lang="fr-FR" sz="900" b="0" i="0" u="none" strike="noStrike" kern="1200" dirty="0">
                <a:solidFill>
                  <a:schemeClr val="tx1"/>
                </a:solidFill>
                <a:effectLst/>
                <a:latin typeface="+mn-lt"/>
                <a:ea typeface="+mn-ea"/>
                <a:cs typeface="+mn-cs"/>
              </a:rPr>
              <a:t>Melbourne + NOUVELLE-ZÉLANDE</a:t>
            </a:r>
            <a:r>
              <a:rPr lang="fr-FR" dirty="0"/>
              <a:t> </a:t>
            </a:r>
            <a:r>
              <a:rPr lang="fr-FR" sz="900" b="0" i="0" u="none" strike="noStrike" kern="1200" dirty="0">
                <a:solidFill>
                  <a:schemeClr val="tx1"/>
                </a:solidFill>
                <a:effectLst/>
                <a:latin typeface="+mn-lt"/>
                <a:ea typeface="+mn-ea"/>
                <a:cs typeface="+mn-cs"/>
              </a:rPr>
              <a:t>Christchurch </a:t>
            </a:r>
            <a:r>
              <a:rPr lang="fr-FR" dirty="0"/>
              <a:t>(2 partenaires</a:t>
            </a:r>
            <a:r>
              <a:rPr lang="fr-FR" baseline="0" dirty="0"/>
              <a:t> étrangers</a:t>
            </a:r>
            <a:r>
              <a:rPr lang="fr-FR" dirty="0"/>
              <a:t>)</a:t>
            </a:r>
            <a:r>
              <a:rPr lang="fr-FR" baseline="0" dirty="0"/>
              <a:t> ; </a:t>
            </a:r>
            <a:r>
              <a:rPr lang="fr-FR" sz="900" b="0" i="0" u="none" strike="noStrike" kern="1200" dirty="0">
                <a:solidFill>
                  <a:schemeClr val="tx1"/>
                </a:solidFill>
                <a:effectLst/>
                <a:latin typeface="+mn-lt"/>
                <a:ea typeface="+mn-ea"/>
                <a:cs typeface="+mn-cs"/>
              </a:rPr>
              <a:t>BRÉSIL </a:t>
            </a:r>
            <a:r>
              <a:rPr lang="fr-FR" dirty="0"/>
              <a:t> </a:t>
            </a:r>
            <a:r>
              <a:rPr lang="fr-FR" sz="900" b="0" i="0" u="none" strike="noStrike" kern="1200" dirty="0">
                <a:solidFill>
                  <a:schemeClr val="tx1"/>
                </a:solidFill>
                <a:effectLst/>
                <a:latin typeface="+mn-lt"/>
                <a:ea typeface="+mn-ea"/>
                <a:cs typeface="+mn-cs"/>
              </a:rPr>
              <a:t>Sao Paulo</a:t>
            </a:r>
            <a:r>
              <a:rPr lang="fr-FR" dirty="0"/>
              <a:t> ; </a:t>
            </a:r>
            <a:r>
              <a:rPr lang="fr-FR" sz="900" b="0" i="0" u="none" strike="noStrike" kern="1200" dirty="0">
                <a:solidFill>
                  <a:schemeClr val="tx1"/>
                </a:solidFill>
                <a:effectLst/>
                <a:latin typeface="+mn-lt"/>
                <a:ea typeface="+mn-ea"/>
                <a:cs typeface="+mn-cs"/>
              </a:rPr>
              <a:t>ITALIE</a:t>
            </a:r>
            <a:r>
              <a:rPr lang="fr-FR" dirty="0"/>
              <a:t> </a:t>
            </a:r>
            <a:r>
              <a:rPr lang="fr-FR" sz="900" b="0" i="0" u="none" strike="noStrike" kern="1200" dirty="0">
                <a:solidFill>
                  <a:schemeClr val="tx1"/>
                </a:solidFill>
                <a:effectLst/>
                <a:latin typeface="+mn-lt"/>
                <a:ea typeface="+mn-ea"/>
                <a:cs typeface="+mn-cs"/>
              </a:rPr>
              <a:t>Naples</a:t>
            </a:r>
            <a:r>
              <a:rPr lang="fr-FR" sz="900" b="0" i="0" u="none" strike="noStrike" kern="1200" baseline="0" dirty="0">
                <a:solidFill>
                  <a:schemeClr val="tx1"/>
                </a:solidFill>
                <a:effectLst/>
                <a:latin typeface="+mn-lt"/>
                <a:ea typeface="+mn-ea"/>
                <a:cs typeface="+mn-cs"/>
              </a:rPr>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MONTREAL; </a:t>
            </a:r>
            <a:r>
              <a:rPr lang="fr-FR" dirty="0"/>
              <a:t> </a:t>
            </a:r>
            <a:r>
              <a:rPr lang="fr-FR" sz="900" b="0" i="0" u="none" strike="noStrike" kern="1200" dirty="0">
                <a:solidFill>
                  <a:schemeClr val="tx1"/>
                </a:solidFill>
                <a:effectLst/>
                <a:latin typeface="+mn-lt"/>
                <a:ea typeface="+mn-ea"/>
                <a:cs typeface="+mn-cs"/>
              </a:rPr>
              <a:t>INDE</a:t>
            </a:r>
            <a:r>
              <a:rPr lang="fr-FR" dirty="0"/>
              <a:t> </a:t>
            </a:r>
            <a:r>
              <a:rPr lang="fr-FR" sz="900" b="0" i="0" u="none" strike="noStrike" kern="1200" dirty="0">
                <a:solidFill>
                  <a:schemeClr val="tx1"/>
                </a:solidFill>
                <a:effectLst/>
                <a:latin typeface="+mn-lt"/>
                <a:ea typeface="+mn-ea"/>
                <a:cs typeface="+mn-cs"/>
              </a:rPr>
              <a:t>Bangalore ;</a:t>
            </a:r>
            <a:r>
              <a:rPr lang="fr-FR" dirty="0"/>
              <a:t>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Pamplona, </a:t>
            </a:r>
            <a:r>
              <a:rPr lang="fr-FR" sz="900" b="0" i="0" u="none" strike="noStrike" kern="1200" dirty="0" err="1">
                <a:solidFill>
                  <a:schemeClr val="tx1"/>
                </a:solidFill>
                <a:effectLst/>
                <a:latin typeface="+mn-lt"/>
                <a:ea typeface="+mn-ea"/>
                <a:cs typeface="+mn-cs"/>
              </a:rPr>
              <a:t>Navarra</a:t>
            </a:r>
            <a:r>
              <a:rPr lang="fr-FR" dirty="0"/>
              <a:t> ;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Madrid</a:t>
            </a:r>
            <a:r>
              <a:rPr lang="fr-FR" dirty="0"/>
              <a:t> ; </a:t>
            </a:r>
            <a:r>
              <a:rPr lang="fr-FR" sz="900" b="0" i="0" u="none" strike="noStrike" kern="1200" dirty="0">
                <a:solidFill>
                  <a:schemeClr val="tx1"/>
                </a:solidFill>
                <a:effectLst/>
                <a:latin typeface="+mn-lt"/>
                <a:ea typeface="+mn-ea"/>
                <a:cs typeface="+mn-cs"/>
              </a:rPr>
              <a:t>BÉNIN</a:t>
            </a:r>
            <a:r>
              <a:rPr lang="fr-FR" dirty="0"/>
              <a:t> </a:t>
            </a:r>
            <a:r>
              <a:rPr lang="fr-FR" sz="900" b="0" i="0" u="none" strike="noStrike" kern="1200" dirty="0">
                <a:solidFill>
                  <a:schemeClr val="tx1"/>
                </a:solidFill>
                <a:effectLst/>
                <a:latin typeface="+mn-lt"/>
                <a:ea typeface="+mn-ea"/>
                <a:cs typeface="+mn-cs"/>
              </a:rPr>
              <a:t>Abomey-</a:t>
            </a:r>
            <a:r>
              <a:rPr lang="fr-FR" sz="900" b="0" i="0" u="none" strike="noStrike" kern="1200" dirty="0" err="1">
                <a:solidFill>
                  <a:schemeClr val="tx1"/>
                </a:solidFill>
                <a:effectLst/>
                <a:latin typeface="+mn-lt"/>
                <a:ea typeface="+mn-ea"/>
                <a:cs typeface="+mn-cs"/>
              </a:rPr>
              <a:t>Calavi</a:t>
            </a:r>
            <a:r>
              <a:rPr lang="fr-FR" dirty="0"/>
              <a:t> ; </a:t>
            </a:r>
            <a:r>
              <a:rPr lang="fr-FR" sz="900" b="0" i="0" u="none" strike="noStrike" kern="1200" dirty="0">
                <a:solidFill>
                  <a:schemeClr val="tx1"/>
                </a:solidFill>
                <a:effectLst/>
                <a:latin typeface="+mn-lt"/>
                <a:ea typeface="+mn-ea"/>
                <a:cs typeface="+mn-cs"/>
              </a:rPr>
              <a:t>CAMEROUN</a:t>
            </a:r>
            <a:r>
              <a:rPr lang="fr-FR" dirty="0"/>
              <a:t> </a:t>
            </a:r>
            <a:r>
              <a:rPr lang="fr-FR" sz="900" b="0" i="0" u="none" strike="noStrike" kern="1200" dirty="0">
                <a:solidFill>
                  <a:schemeClr val="tx1"/>
                </a:solidFill>
                <a:effectLst/>
                <a:latin typeface="+mn-lt"/>
                <a:ea typeface="+mn-ea"/>
                <a:cs typeface="+mn-cs"/>
              </a:rPr>
              <a:t>Yaoundé</a:t>
            </a:r>
            <a:r>
              <a:rPr lang="fr-FR" dirty="0"/>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Montréal</a:t>
            </a:r>
            <a:r>
              <a:rPr lang="fr-FR" dirty="0"/>
              <a:t> ; </a:t>
            </a:r>
            <a:r>
              <a:rPr lang="fr-FR" sz="900" b="0" i="0" u="none" strike="noStrike" kern="1200" dirty="0">
                <a:solidFill>
                  <a:schemeClr val="tx1"/>
                </a:solidFill>
                <a:effectLst/>
                <a:latin typeface="+mn-lt"/>
                <a:ea typeface="+mn-ea"/>
                <a:cs typeface="+mn-cs"/>
              </a:rPr>
              <a:t>BULGARIE</a:t>
            </a:r>
            <a:r>
              <a:rPr lang="fr-FR" dirty="0"/>
              <a:t> </a:t>
            </a:r>
            <a:r>
              <a:rPr lang="fr-FR" sz="900" b="0" i="0" u="none" strike="noStrike" kern="1200" dirty="0">
                <a:solidFill>
                  <a:schemeClr val="tx1"/>
                </a:solidFill>
                <a:effectLst/>
                <a:latin typeface="+mn-lt"/>
                <a:ea typeface="+mn-ea"/>
                <a:cs typeface="+mn-cs"/>
              </a:rPr>
              <a:t>Sofia + Varna</a:t>
            </a:r>
            <a:r>
              <a:rPr lang="fr-FR" dirty="0"/>
              <a:t> (2 partenaires</a:t>
            </a:r>
            <a:r>
              <a:rPr lang="fr-FR" baseline="0" dirty="0"/>
              <a:t> étrangers</a:t>
            </a:r>
            <a:r>
              <a:rPr lang="fr-FR" dirty="0"/>
              <a:t>)</a:t>
            </a:r>
            <a:r>
              <a:rPr lang="fr-FR" baseline="0" dirty="0"/>
              <a:t> ;</a:t>
            </a:r>
            <a:r>
              <a:rPr lang="fr-FR" dirty="0"/>
              <a:t> </a:t>
            </a:r>
            <a:r>
              <a:rPr lang="fr-FR" sz="900" b="0" i="0" u="none" strike="noStrike" kern="1200" dirty="0">
                <a:solidFill>
                  <a:schemeClr val="tx1"/>
                </a:solidFill>
                <a:effectLst/>
                <a:latin typeface="+mn-lt"/>
                <a:ea typeface="+mn-ea"/>
                <a:cs typeface="+mn-cs"/>
              </a:rPr>
              <a:t>MONGOLIE</a:t>
            </a:r>
            <a:r>
              <a:rPr lang="fr-FR" dirty="0"/>
              <a:t> </a:t>
            </a:r>
            <a:r>
              <a:rPr lang="fr-FR" sz="900" b="0" i="0" u="none" strike="noStrike" kern="1200" dirty="0" err="1">
                <a:solidFill>
                  <a:schemeClr val="tx1"/>
                </a:solidFill>
                <a:effectLst/>
                <a:latin typeface="+mn-lt"/>
                <a:ea typeface="+mn-ea"/>
                <a:cs typeface="+mn-cs"/>
              </a:rPr>
              <a:t>Ulaanbaatar</a:t>
            </a:r>
            <a:r>
              <a:rPr lang="fr-FR" dirty="0"/>
              <a:t>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Ceux de l’</a:t>
            </a:r>
            <a:r>
              <a:rPr lang="fr-FR" b="1" u="sng" baseline="0" dirty="0"/>
              <a:t> Appel 2023 qui vont démarrer en 2024 : 15 nouveaux IRP au total</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Les 9 Européens</a:t>
            </a:r>
            <a:r>
              <a:rPr lang="fr-FR" sz="900" b="0" i="0" u="none" strike="noStrike" kern="1200" baseline="0" dirty="0">
                <a:solidFill>
                  <a:schemeClr val="tx1"/>
                </a:solidFill>
                <a:effectLst/>
                <a:latin typeface="+mn-lt"/>
                <a:ea typeface="+mn-ea"/>
                <a:cs typeface="+mn-cs"/>
              </a:rPr>
              <a:t> : =&gt; </a:t>
            </a:r>
            <a:r>
              <a:rPr lang="fr-FR" sz="900" b="0" i="0" u="none" strike="noStrike" kern="1200" dirty="0">
                <a:solidFill>
                  <a:schemeClr val="tx1"/>
                </a:solidFill>
                <a:effectLst/>
                <a:latin typeface="+mn-lt"/>
                <a:ea typeface="+mn-ea"/>
                <a:cs typeface="+mn-cs"/>
              </a:rPr>
              <a:t>Irlande : Limerick ; BELGIQUE</a:t>
            </a:r>
            <a:r>
              <a:rPr lang="fr-FR" sz="900" b="0" i="0" u="none" strike="noStrike" kern="1200" baseline="0" dirty="0">
                <a:solidFill>
                  <a:schemeClr val="tx1"/>
                </a:solidFill>
                <a:effectLst/>
                <a:latin typeface="+mn-lt"/>
                <a:ea typeface="+mn-ea"/>
                <a:cs typeface="+mn-cs"/>
              </a:rPr>
              <a:t> (2) : Bruxelles et Namur ; AUTRICHE : Vienne ; SUISSE : </a:t>
            </a:r>
            <a:r>
              <a:rPr lang="fr-FR" sz="900" b="0" i="0" u="none" strike="noStrike" kern="1200" baseline="0" dirty="0" err="1">
                <a:solidFill>
                  <a:schemeClr val="tx1"/>
                </a:solidFill>
                <a:effectLst/>
                <a:latin typeface="+mn-lt"/>
                <a:ea typeface="+mn-ea"/>
                <a:cs typeface="+mn-cs"/>
              </a:rPr>
              <a:t>Bâles</a:t>
            </a:r>
            <a:r>
              <a:rPr lang="fr-FR" sz="900" b="0" i="0" u="none" strike="noStrike" kern="1200" baseline="0" dirty="0">
                <a:solidFill>
                  <a:schemeClr val="tx1"/>
                </a:solidFill>
                <a:effectLst/>
                <a:latin typeface="+mn-lt"/>
                <a:ea typeface="+mn-ea"/>
                <a:cs typeface="+mn-cs"/>
              </a:rPr>
              <a:t> ; ITALIE : Naples ; ALLEMAGNE : Leipzig ; POLOGNE : Varsovie ;  SUEDE : Stockholm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chemeClr val="tx1"/>
                </a:solidFill>
                <a:effectLst/>
                <a:latin typeface="+mn-lt"/>
                <a:ea typeface="+mn-ea"/>
                <a:cs typeface="+mn-cs"/>
              </a:rPr>
              <a:t>Les 6 hors Europe : =&gt; Australie : Melbourne ; TAIWAN : Taipei ; INDE : New Dehli ; CHINE : Wuhan ; JAPON : Yokohama ; BRESIL : Belo </a:t>
            </a:r>
            <a:r>
              <a:rPr lang="fr-FR" sz="900" b="0" i="0" u="none" strike="noStrike" kern="1200" baseline="0" dirty="0" err="1">
                <a:solidFill>
                  <a:schemeClr val="tx1"/>
                </a:solidFill>
                <a:effectLst/>
                <a:latin typeface="+mn-lt"/>
                <a:ea typeface="+mn-ea"/>
                <a:cs typeface="+mn-cs"/>
              </a:rPr>
              <a:t>Horizonte</a:t>
            </a:r>
            <a:endParaRPr lang="fr-FR" sz="900" b="0" i="0" u="none" strike="noStrike" kern="1200" baseline="0" dirty="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fr-FR" sz="900" b="0" i="0" u="none" strike="noStrike" kern="1200" dirty="0">
              <a:solidFill>
                <a:schemeClr val="tx1"/>
              </a:solidFill>
              <a:effectLst/>
              <a:latin typeface="+mn-lt"/>
              <a:ea typeface="+mn-ea"/>
              <a:cs typeface="+mn-cs"/>
            </a:endParaRP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dirty="0"/>
              <a:t>IRN : </a:t>
            </a:r>
            <a:r>
              <a:rPr lang="fr-FR" i="1" baseline="0" dirty="0">
                <a:solidFill>
                  <a:schemeClr val="accent1"/>
                </a:solidFill>
              </a:rPr>
              <a:t>+ changer la légende pour Réseau de recherche (supprimer la ligne « réseau de recherche international » mais conserver les 2 points qui ont été labellisés IRP au sens de l’Inserm – mais un IRN CNRS nb. </a:t>
            </a:r>
            <a:r>
              <a:rPr lang="fr-FR" i="1" baseline="0" dirty="0" err="1">
                <a:solidFill>
                  <a:schemeClr val="accent1"/>
                </a:solidFill>
              </a:rPr>
              <a:t>Planegg</a:t>
            </a:r>
            <a:r>
              <a:rPr lang="fr-FR" i="1" baseline="0" dirty="0">
                <a:solidFill>
                  <a:schemeClr val="accent1"/>
                </a:solidFill>
              </a:rPr>
              <a:t> en Allemagne et Nottingham en UK et </a:t>
            </a:r>
            <a:r>
              <a:rPr lang="fr-FR" i="1" baseline="0" dirty="0" err="1">
                <a:solidFill>
                  <a:schemeClr val="accent1"/>
                </a:solidFill>
              </a:rPr>
              <a:t>Huazhong</a:t>
            </a:r>
            <a:r>
              <a:rPr lang="fr-FR" i="1" baseline="0" dirty="0">
                <a:solidFill>
                  <a:schemeClr val="accent1"/>
                </a:solidFill>
              </a:rPr>
              <a:t> en Chine </a:t>
            </a: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PCT: supprimer Zurich et ajouter Oslo</a:t>
            </a:r>
            <a:endParaRPr lang="fr-FR" dirty="0"/>
          </a:p>
        </p:txBody>
      </p:sp>
    </p:spTree>
    <p:extLst>
      <p:ext uri="{BB962C8B-B14F-4D97-AF65-F5344CB8AC3E}">
        <p14:creationId xmlns:p14="http://schemas.microsoft.com/office/powerpoint/2010/main" val="256224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9221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4E0E-386C-5ECA-F8AF-5E07B929107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B9EB38-A607-A0E0-8459-56BE9C81DB2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70050FF-F631-0DD8-C7F9-CC3AAC3CA68B}"/>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854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2B925-534D-D246-4E35-4539DF8ED78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D561F4-9CD5-EB7E-CDE1-751A213A971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F15726F-51C6-015A-4E68-E306F99FEC9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98391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708076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312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8010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6617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04516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9257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88475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19694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8059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0921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15435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02864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86427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9367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076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4132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2804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280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552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0157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38248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Master" Target="../slideMasters/slideMaster1.xml"/><Relationship Id="rId5" Type="http://schemas.openxmlformats.org/officeDocument/2006/relationships/slide" Target="../slides/slide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13" name="Footer Placeholder 5">
            <a:extLst>
              <a:ext uri="{FF2B5EF4-FFF2-40B4-BE49-F238E27FC236}">
                <a16:creationId xmlns:a16="http://schemas.microsoft.com/office/drawing/2014/main" id="{DD12064E-48C4-4D4D-B51F-2C0613191346}"/>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Pesticides et effets sur la santé : nouvelles données</a:t>
            </a:r>
          </a:p>
        </p:txBody>
      </p:sp>
      <p:grpSp>
        <p:nvGrpSpPr>
          <p:cNvPr id="4" name="Groupe 3">
            <a:extLst>
              <a:ext uri="{FF2B5EF4-FFF2-40B4-BE49-F238E27FC236}">
                <a16:creationId xmlns:a16="http://schemas.microsoft.com/office/drawing/2014/main" id="{0DA99C10-4A00-A9D5-F251-05E6680D4DE6}"/>
              </a:ext>
            </a:extLst>
          </p:cNvPr>
          <p:cNvGrpSpPr/>
          <p:nvPr userDrawn="1"/>
        </p:nvGrpSpPr>
        <p:grpSpPr>
          <a:xfrm>
            <a:off x="-1112" y="1700469"/>
            <a:ext cx="9143999" cy="3473011"/>
            <a:chOff x="-1112" y="1670489"/>
            <a:chExt cx="9143999" cy="3473011"/>
          </a:xfrm>
        </p:grpSpPr>
        <p:sp>
          <p:nvSpPr>
            <p:cNvPr id="2" name="Rectangle 1">
              <a:extLst>
                <a:ext uri="{FF2B5EF4-FFF2-40B4-BE49-F238E27FC236}">
                  <a16:creationId xmlns:a16="http://schemas.microsoft.com/office/drawing/2014/main" id="{6305D743-7573-E0AB-D597-C7167A73B0FF}"/>
                </a:ext>
              </a:extLst>
            </p:cNvPr>
            <p:cNvSpPr/>
            <p:nvPr userDrawn="1"/>
          </p:nvSpPr>
          <p:spPr>
            <a:xfrm>
              <a:off x="-1112" y="1681701"/>
              <a:ext cx="9143999" cy="3438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 name="Image 2">
              <a:extLst>
                <a:ext uri="{FF2B5EF4-FFF2-40B4-BE49-F238E27FC236}">
                  <a16:creationId xmlns:a16="http://schemas.microsoft.com/office/drawing/2014/main" id="{3FF91330-1F62-2AB2-A1B0-43092E641E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670489"/>
              <a:ext cx="3431023" cy="3473011"/>
            </a:xfrm>
            <a:prstGeom prst="rect">
              <a:avLst/>
            </a:prstGeom>
          </p:spPr>
        </p:pic>
      </p:grpSp>
      <p:sp>
        <p:nvSpPr>
          <p:cNvPr id="16" name="Espace réservé du texte 7">
            <a:extLst>
              <a:ext uri="{FF2B5EF4-FFF2-40B4-BE49-F238E27FC236}">
                <a16:creationId xmlns:a16="http://schemas.microsoft.com/office/drawing/2014/main" id="{91537E4A-3C27-8642-9838-34ACE97B9DD4}"/>
              </a:ext>
            </a:extLst>
          </p:cNvPr>
          <p:cNvSpPr>
            <a:spLocks noGrp="1"/>
          </p:cNvSpPr>
          <p:nvPr>
            <p:ph type="body" sz="quarter" idx="13" hasCustomPrompt="1"/>
          </p:nvPr>
        </p:nvSpPr>
        <p:spPr>
          <a:xfrm>
            <a:off x="4570887" y="2501244"/>
            <a:ext cx="4061645" cy="1095880"/>
          </a:xfrm>
        </p:spPr>
        <p:txBody>
          <a:bodyPr>
            <a:noAutofit/>
          </a:bodyPr>
          <a:lstStyle>
            <a:lvl1pPr marL="0" indent="0">
              <a:lnSpc>
                <a:spcPct val="100000"/>
              </a:lnSpc>
              <a:buNone/>
              <a:defRPr sz="2400" b="0" i="0" baseline="0">
                <a:solidFill>
                  <a:schemeClr val="bg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grpSp>
        <p:nvGrpSpPr>
          <p:cNvPr id="12" name="Groupe 11">
            <a:extLst>
              <a:ext uri="{FF2B5EF4-FFF2-40B4-BE49-F238E27FC236}">
                <a16:creationId xmlns:a16="http://schemas.microsoft.com/office/drawing/2014/main" id="{64B66964-CFB2-5DC8-844F-D0646F79079F}"/>
              </a:ext>
            </a:extLst>
          </p:cNvPr>
          <p:cNvGrpSpPr/>
          <p:nvPr userDrawn="1"/>
        </p:nvGrpSpPr>
        <p:grpSpPr>
          <a:xfrm>
            <a:off x="-4813" y="-1"/>
            <a:ext cx="7155589" cy="1708485"/>
            <a:chOff x="0" y="-1"/>
            <a:chExt cx="7155589" cy="1708485"/>
          </a:xfrm>
        </p:grpSpPr>
        <p:pic>
          <p:nvPicPr>
            <p:cNvPr id="14" name="Image 13">
              <a:extLst>
                <a:ext uri="{FF2B5EF4-FFF2-40B4-BE49-F238E27FC236}">
                  <a16:creationId xmlns:a16="http://schemas.microsoft.com/office/drawing/2014/main" id="{11710616-61B2-5B01-132D-7C7AE7BEB80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7859" t="2578" b="4368"/>
            <a:stretch/>
          </p:blipFill>
          <p:spPr>
            <a:xfrm>
              <a:off x="4259179" y="-1"/>
              <a:ext cx="2896410" cy="1708485"/>
            </a:xfrm>
            <a:prstGeom prst="rect">
              <a:avLst/>
            </a:prstGeom>
          </p:spPr>
        </p:pic>
        <p:pic>
          <p:nvPicPr>
            <p:cNvPr id="17" name="Image 16">
              <a:extLst>
                <a:ext uri="{FF2B5EF4-FFF2-40B4-BE49-F238E27FC236}">
                  <a16:creationId xmlns:a16="http://schemas.microsoft.com/office/drawing/2014/main" id="{A445FCF8-1DF2-21A0-2BB3-E87F3172E7F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78" r="56711" b="4368"/>
            <a:stretch/>
          </p:blipFill>
          <p:spPr>
            <a:xfrm>
              <a:off x="0" y="-1"/>
              <a:ext cx="2017700" cy="1708485"/>
            </a:xfrm>
            <a:prstGeom prst="rect">
              <a:avLst/>
            </a:prstGeom>
          </p:spPr>
        </p:pic>
      </p:grpSp>
      <p:sp>
        <p:nvSpPr>
          <p:cNvPr id="20" name="Ellipse 19">
            <a:extLst>
              <a:ext uri="{FF2B5EF4-FFF2-40B4-BE49-F238E27FC236}">
                <a16:creationId xmlns:a16="http://schemas.microsoft.com/office/drawing/2014/main" id="{4234BBCF-EB92-764D-EF7F-82AEB90815DB}"/>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21" name="Espace réservé du numéro de diapositive 4">
            <a:extLst>
              <a:ext uri="{FF2B5EF4-FFF2-40B4-BE49-F238E27FC236}">
                <a16:creationId xmlns:a16="http://schemas.microsoft.com/office/drawing/2014/main" id="{FD323706-656B-9FEB-7B6F-7C436D21A43F}"/>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22" name="Bouton d'action : Personnalisé 21">
            <a:hlinkClick r:id="rId4" action="ppaction://hlinksldjump" highlightClick="1"/>
            <a:extLst>
              <a:ext uri="{FF2B5EF4-FFF2-40B4-BE49-F238E27FC236}">
                <a16:creationId xmlns:a16="http://schemas.microsoft.com/office/drawing/2014/main" id="{6CDD5076-D104-7782-567D-180C70E00947}"/>
              </a:ext>
            </a:extLst>
          </p:cNvPr>
          <p:cNvSpPr/>
          <p:nvPr userDrawn="1"/>
        </p:nvSpPr>
        <p:spPr>
          <a:xfrm>
            <a:off x="0" y="0"/>
            <a:ext cx="9144000" cy="168739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20211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A5FDA-576E-4344-1C86-65E3CC956F9F}"/>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sp>
        <p:nvSpPr>
          <p:cNvPr id="3" name="Subtitle 2"/>
          <p:cNvSpPr>
            <a:spLocks noGrp="1"/>
          </p:cNvSpPr>
          <p:nvPr>
            <p:ph type="subTitle" idx="1"/>
          </p:nvPr>
        </p:nvSpPr>
        <p:spPr>
          <a:xfrm>
            <a:off x="1777561" y="2675643"/>
            <a:ext cx="4079702" cy="277333"/>
          </a:xfrm>
        </p:spPr>
        <p:txBody>
          <a:bodyPr lIns="0" tIns="0" rIns="0" bIns="0">
            <a:noAutofit/>
          </a:bodyPr>
          <a:lstStyle>
            <a:lvl1pPr marL="155968" indent="-155968" algn="l">
              <a:buClr>
                <a:srgbClr val="DE492A"/>
              </a:buClr>
              <a:buSzPct val="100000"/>
              <a:buFont typeface="Helvetica" pitchFamily="2" charset="0"/>
              <a:buChar char="●"/>
              <a:tabLst/>
              <a:defRPr sz="900" b="1" i="0">
                <a:solidFill>
                  <a:schemeClr val="tx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
        <p:nvSpPr>
          <p:cNvPr id="4" name="Title 1"/>
          <p:cNvSpPr>
            <a:spLocks noGrp="1"/>
          </p:cNvSpPr>
          <p:nvPr>
            <p:ph type="ctrTitle"/>
          </p:nvPr>
        </p:nvSpPr>
        <p:spPr>
          <a:xfrm>
            <a:off x="1350000" y="1512001"/>
            <a:ext cx="6660430" cy="1146965"/>
          </a:xfrm>
          <a:prstGeom prst="rect">
            <a:avLst/>
          </a:prstGeom>
        </p:spPr>
        <p:txBody>
          <a:bodyPr lIns="0" tIns="0" rIns="0" bIns="0" anchor="t" anchorCtr="0">
            <a:normAutofit/>
          </a:bodyPr>
          <a:lstStyle>
            <a:lvl1pPr algn="l">
              <a:defRPr sz="3200" b="0" i="0" baseline="0">
                <a:solidFill>
                  <a:schemeClr val="tx1"/>
                </a:solidFill>
                <a:latin typeface="Arial" panose="020B0604020202020204" pitchFamily="34" charset="0"/>
                <a:cs typeface="Arial" panose="020B0604020202020204" pitchFamily="34" charset="0"/>
              </a:defRPr>
            </a:lvl1pPr>
          </a:lstStyle>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 name="Encre 5">
                <a:extLst>
                  <a:ext uri="{FF2B5EF4-FFF2-40B4-BE49-F238E27FC236}">
                    <a16:creationId xmlns:a16="http://schemas.microsoft.com/office/drawing/2014/main" id="{7A29A3D7-613F-4B48-9706-47DA93812FB9}"/>
                  </a:ext>
                </a:extLst>
              </p14:cNvPr>
              <p14:cNvContentPartPr/>
              <p14:nvPr userDrawn="1"/>
            </p14:nvContentPartPr>
            <p14:xfrm>
              <a:off x="2582" y="983552"/>
              <a:ext cx="270" cy="270"/>
            </p14:xfrm>
          </p:contentPart>
        </mc:Choice>
        <mc:Fallback xmlns="">
          <p:pic>
            <p:nvPicPr>
              <p:cNvPr id="6" name="Encre 5">
                <a:extLst>
                  <a:ext uri="{FF2B5EF4-FFF2-40B4-BE49-F238E27FC236}">
                    <a16:creationId xmlns:a16="http://schemas.microsoft.com/office/drawing/2014/main" id="{7A29A3D7-613F-4B48-9706-47DA93812FB9}"/>
                  </a:ext>
                </a:extLst>
              </p:cNvPr>
              <p:cNvPicPr/>
              <p:nvPr/>
            </p:nvPicPr>
            <p:blipFill>
              <a:blip r:embed="rId3"/>
              <a:stretch>
                <a:fillRect/>
              </a:stretch>
            </p:blipFill>
            <p:spPr>
              <a:xfrm>
                <a:off x="-10918" y="902552"/>
                <a:ext cx="27000" cy="162000"/>
              </a:xfrm>
              <a:prstGeom prst="rect">
                <a:avLst/>
              </a:prstGeom>
            </p:spPr>
          </p:pic>
        </mc:Fallback>
      </mc:AlternateContent>
      <p:pic>
        <p:nvPicPr>
          <p:cNvPr id="12" name="Image 11">
            <a:extLst>
              <a:ext uri="{FF2B5EF4-FFF2-40B4-BE49-F238E27FC236}">
                <a16:creationId xmlns:a16="http://schemas.microsoft.com/office/drawing/2014/main" id="{CF842572-D36F-3A42-9298-D655A84FB6B4}"/>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15" name="Ellipse 14">
            <a:extLst>
              <a:ext uri="{FF2B5EF4-FFF2-40B4-BE49-F238E27FC236}">
                <a16:creationId xmlns:a16="http://schemas.microsoft.com/office/drawing/2014/main" id="{3A456800-A2EC-104F-BEBB-57ECF571F066}"/>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6" name="Espace réservé du numéro de diapositive 4">
            <a:extLst>
              <a:ext uri="{FF2B5EF4-FFF2-40B4-BE49-F238E27FC236}">
                <a16:creationId xmlns:a16="http://schemas.microsoft.com/office/drawing/2014/main" id="{CE11BA70-B6C1-F741-A3BA-64DE6EDDA679}"/>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5" name="Bouton d'action : Personnalisé 4">
            <a:hlinkClick r:id="rId5" action="ppaction://hlinksldjump" highlightClick="1"/>
            <a:extLst>
              <a:ext uri="{FF2B5EF4-FFF2-40B4-BE49-F238E27FC236}">
                <a16:creationId xmlns:a16="http://schemas.microsoft.com/office/drawing/2014/main" id="{E8DD589F-945B-2EE3-411E-4157F6DBE0AB}"/>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1295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6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75501" y="209199"/>
            <a:ext cx="5671730" cy="286103"/>
          </a:xfrm>
          <a:prstGeom prst="rect">
            <a:avLst/>
          </a:prstGeom>
        </p:spPr>
        <p:txBody>
          <a:bodyPr lIns="0" tIns="0" rIns="0" bIns="0"/>
          <a:lstStyle>
            <a:lvl1pPr marL="128585" indent="-128585">
              <a:buClr>
                <a:srgbClr val="DE492A"/>
              </a:buClr>
              <a:buSzPct val="100000"/>
              <a:buFont typeface="Lucida Grande Bold" panose="020B0600040502020204" pitchFamily="34" charset="0"/>
              <a:buChar char="●"/>
              <a:defRPr sz="1000" b="1" i="0" baseline="0">
                <a:solidFill>
                  <a:srgbClr val="DE492A"/>
                </a:solidFill>
                <a:latin typeface="Arial" panose="020B0604020202020204" pitchFamily="34" charset="0"/>
                <a:cs typeface="Arial" panose="020B0604020202020204" pitchFamily="34" charset="0"/>
              </a:defRPr>
            </a:lvl1pPr>
          </a:lstStyle>
          <a:p>
            <a:r>
              <a:rPr lang="fr-FR" dirty="0"/>
              <a:t>Modifiez le style du titre</a:t>
            </a:r>
          </a:p>
        </p:txBody>
      </p:sp>
      <p:sp>
        <p:nvSpPr>
          <p:cNvPr id="7" name="Espace réservé du contenu 6"/>
          <p:cNvSpPr>
            <a:spLocks noGrp="1"/>
          </p:cNvSpPr>
          <p:nvPr>
            <p:ph sz="quarter" idx="14" hasCustomPrompt="1"/>
          </p:nvPr>
        </p:nvSpPr>
        <p:spPr>
          <a:xfrm>
            <a:off x="628650" y="1241595"/>
            <a:ext cx="8128000" cy="3202391"/>
          </a:xfrm>
        </p:spPr>
        <p:txBody>
          <a:bodyPr lIns="0" tIns="0" rIns="0" bIns="0">
            <a:noAutofit/>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161996">
              <a:spcBef>
                <a:spcPts val="1275"/>
              </a:spcBef>
              <a:buClr>
                <a:srgbClr val="DE492A"/>
              </a:buClr>
              <a:defRPr sz="1700" b="0" i="0">
                <a:solidFill>
                  <a:schemeClr val="tx1"/>
                </a:solidFill>
                <a:latin typeface="Arial" panose="020B0604020202020204" pitchFamily="34" charset="0"/>
                <a:cs typeface="Arial" panose="020B0604020202020204" pitchFamily="34" charset="0"/>
              </a:defRPr>
            </a:lvl2pPr>
            <a:lvl3pPr marL="161996" indent="-161996">
              <a:lnSpc>
                <a:spcPct val="100000"/>
              </a:lnSpc>
              <a:spcBef>
                <a:spcPts val="900"/>
              </a:spcBef>
              <a:buClr>
                <a:srgbClr val="DE492A"/>
              </a:buClr>
              <a:buSzPct val="80000"/>
              <a:buFont typeface="Helvetica" pitchFamily="2" charset="0"/>
              <a:buChar char="●"/>
              <a:tabLst/>
              <a:defRPr sz="1200" b="0" i="0">
                <a:solidFill>
                  <a:schemeClr val="tx1"/>
                </a:solidFill>
                <a:latin typeface="Arial" panose="020B0604020202020204" pitchFamily="34" charset="0"/>
                <a:cs typeface="Arial" panose="020B0604020202020204" pitchFamily="34" charset="0"/>
              </a:defRPr>
            </a:lvl3pPr>
            <a:lvl4pPr marL="8100" indent="0">
              <a:spcBef>
                <a:spcPts val="600"/>
              </a:spcBef>
              <a:buFont typeface="Arial" panose="020B0604020202020204" pitchFamily="34" charset="0"/>
              <a:buNone/>
              <a:tabLst/>
              <a:defRPr sz="900" b="0" i="0">
                <a:solidFill>
                  <a:schemeClr val="tx1"/>
                </a:solidFill>
                <a:latin typeface="Arial" panose="020B0604020202020204" pitchFamily="34" charset="0"/>
                <a:cs typeface="Arial" panose="020B0604020202020204" pitchFamily="34" charset="0"/>
              </a:defRPr>
            </a:lvl4pPr>
            <a:lvl5pPr>
              <a:defRPr sz="750" b="0" i="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a16="http://schemas.microsoft.com/office/drawing/2014/main" id="{53580671-7C91-4B4E-A262-822F855D4102}"/>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628BEF8-D897-863B-9DE7-6222C9719F66}"/>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6" name="Image 5">
            <a:extLst>
              <a:ext uri="{FF2B5EF4-FFF2-40B4-BE49-F238E27FC236}">
                <a16:creationId xmlns:a16="http://schemas.microsoft.com/office/drawing/2014/main" id="{C60D595C-505F-72A6-8053-AFAE72A554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8" name="Ellipse 7">
            <a:extLst>
              <a:ext uri="{FF2B5EF4-FFF2-40B4-BE49-F238E27FC236}">
                <a16:creationId xmlns:a16="http://schemas.microsoft.com/office/drawing/2014/main" id="{A2AF8EE2-5B24-97CA-1DF7-ADB0B2A45129}"/>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0" name="Espace réservé du numéro de diapositive 4">
            <a:extLst>
              <a:ext uri="{FF2B5EF4-FFF2-40B4-BE49-F238E27FC236}">
                <a16:creationId xmlns:a16="http://schemas.microsoft.com/office/drawing/2014/main" id="{30D6F32F-5F70-8699-8D1E-A6F5FD020B38}"/>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16" name="Bouton d'action : Personnalisé 15">
            <a:hlinkClick r:id="rId3" action="ppaction://hlinksldjump" highlightClick="1"/>
            <a:extLst>
              <a:ext uri="{FF2B5EF4-FFF2-40B4-BE49-F238E27FC236}">
                <a16:creationId xmlns:a16="http://schemas.microsoft.com/office/drawing/2014/main" id="{5751FD77-1D47-1040-BE8E-8005E84A2EF5}"/>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24646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filet - sans texte">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4B4DB4BF-9715-364E-BB96-F5FC2052740D}"/>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DBE1D25-31C3-2B0E-251F-E071E1FCCA65}"/>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3" name="Image 2">
            <a:extLst>
              <a:ext uri="{FF2B5EF4-FFF2-40B4-BE49-F238E27FC236}">
                <a16:creationId xmlns:a16="http://schemas.microsoft.com/office/drawing/2014/main" id="{ABB1A3EC-6683-A655-48A0-572D3C9391D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4" name="Ellipse 3">
            <a:extLst>
              <a:ext uri="{FF2B5EF4-FFF2-40B4-BE49-F238E27FC236}">
                <a16:creationId xmlns:a16="http://schemas.microsoft.com/office/drawing/2014/main" id="{29184C1C-5F48-FECA-84A1-FB6C196B72C8}"/>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5" name="Espace réservé du numéro de diapositive 4">
            <a:extLst>
              <a:ext uri="{FF2B5EF4-FFF2-40B4-BE49-F238E27FC236}">
                <a16:creationId xmlns:a16="http://schemas.microsoft.com/office/drawing/2014/main" id="{1895DA44-8B54-7B55-88B3-C351823E134B}"/>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7" name="Bouton d'action : Personnalisé 6">
            <a:hlinkClick r:id="rId3" action="ppaction://hlinksldjump" highlightClick="1"/>
            <a:extLst>
              <a:ext uri="{FF2B5EF4-FFF2-40B4-BE49-F238E27FC236}">
                <a16:creationId xmlns:a16="http://schemas.microsoft.com/office/drawing/2014/main" id="{1E01F93B-14EF-7DEA-CCBE-86A975DBAB9B}"/>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514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vide">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53580671-7C91-4B4E-A262-822F855D4102}"/>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B4EE2FD-C6A3-258D-8A1B-F3F1262D7730}"/>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3" name="Image 2">
            <a:extLst>
              <a:ext uri="{FF2B5EF4-FFF2-40B4-BE49-F238E27FC236}">
                <a16:creationId xmlns:a16="http://schemas.microsoft.com/office/drawing/2014/main" id="{7D7CB590-DA5F-F2E5-7F45-EE87C6C5501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4" name="Ellipse 3">
            <a:extLst>
              <a:ext uri="{FF2B5EF4-FFF2-40B4-BE49-F238E27FC236}">
                <a16:creationId xmlns:a16="http://schemas.microsoft.com/office/drawing/2014/main" id="{5ECBD27F-FCDB-365D-398A-2092D70A430F}"/>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5" name="Espace réservé du numéro de diapositive 4">
            <a:extLst>
              <a:ext uri="{FF2B5EF4-FFF2-40B4-BE49-F238E27FC236}">
                <a16:creationId xmlns:a16="http://schemas.microsoft.com/office/drawing/2014/main" id="{1DADDCE2-BB04-0B6D-CE35-C6AFC7B6BB8F}"/>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8" name="Bouton d'action : Personnalisé 7">
            <a:hlinkClick r:id="rId3" action="ppaction://hlinksldjump" highlightClick="1"/>
            <a:extLst>
              <a:ext uri="{FF2B5EF4-FFF2-40B4-BE49-F238E27FC236}">
                <a16:creationId xmlns:a16="http://schemas.microsoft.com/office/drawing/2014/main" id="{D0E77F79-B054-F25C-DAD3-644102544E25}"/>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2173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100" y="1123951"/>
            <a:ext cx="7886700" cy="3162300"/>
          </a:xfrm>
          <a:prstGeom prst="rect">
            <a:avLst/>
          </a:prstGeom>
        </p:spPr>
        <p:txBody>
          <a:bodyPr vert="horz" lIns="0" tIns="0" rIns="0" bIns="0" rtlCol="0">
            <a:noAutofit/>
          </a:bodyPr>
          <a:lstStyle/>
          <a:p>
            <a:pPr lvl="0"/>
            <a:r>
              <a:rPr lang="fr-FR" dirty="0"/>
              <a:t>Cliquez pour modifier les styles du texte du masque</a:t>
            </a:r>
          </a:p>
          <a:p>
            <a:pPr lvl="2"/>
            <a:r>
              <a:rPr lang="fr-FR" dirty="0"/>
              <a:t>Deuxième niveau</a:t>
            </a:r>
          </a:p>
          <a:p>
            <a:pPr lvl="3"/>
            <a:r>
              <a:rPr lang="fr-FR" dirty="0"/>
              <a:t>Troisième niveau</a:t>
            </a:r>
          </a:p>
          <a:p>
            <a:pPr lvl="4"/>
            <a:r>
              <a:rPr lang="fr-FR" dirty="0"/>
              <a:t>Quatrième niveau</a:t>
            </a:r>
          </a:p>
          <a:p>
            <a:pPr lvl="4"/>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 name="Encre 1">
                <a:extLst>
                  <a:ext uri="{FF2B5EF4-FFF2-40B4-BE49-F238E27FC236}">
                    <a16:creationId xmlns:a16="http://schemas.microsoft.com/office/drawing/2014/main" id="{6A28F7ED-181B-5F45-AFDB-0D0820612D46}"/>
                  </a:ext>
                </a:extLst>
              </p14:cNvPr>
              <p14:cNvContentPartPr/>
              <p14:nvPr userDrawn="1"/>
            </p14:nvContentPartPr>
            <p14:xfrm>
              <a:off x="1146842" y="1312952"/>
              <a:ext cx="270" cy="270"/>
            </p14:xfrm>
          </p:contentPart>
        </mc:Choice>
        <mc:Fallback xmlns="">
          <p:pic>
            <p:nvPicPr>
              <p:cNvPr id="2" name="Encre 1">
                <a:extLst>
                  <a:ext uri="{FF2B5EF4-FFF2-40B4-BE49-F238E27FC236}">
                    <a16:creationId xmlns:a16="http://schemas.microsoft.com/office/drawing/2014/main" id="{6A28F7ED-181B-5F45-AFDB-0D0820612D46}"/>
                  </a:ext>
                </a:extLst>
              </p:cNvPr>
              <p:cNvPicPr/>
              <p:nvPr/>
            </p:nvPicPr>
            <p:blipFill>
              <a:blip r:embed="rId9"/>
              <a:stretch>
                <a:fillRect/>
              </a:stretch>
            </p:blipFill>
            <p:spPr>
              <a:xfrm>
                <a:off x="1133342" y="1231952"/>
                <a:ext cx="27000" cy="162000"/>
              </a:xfrm>
              <a:prstGeom prst="rect">
                <a:avLst/>
              </a:prstGeom>
            </p:spPr>
          </p:pic>
        </mc:Fallback>
      </mc:AlternateContent>
    </p:spTree>
    <p:extLst>
      <p:ext uri="{BB962C8B-B14F-4D97-AF65-F5344CB8AC3E}">
        <p14:creationId xmlns:p14="http://schemas.microsoft.com/office/powerpoint/2010/main" val="2141912322"/>
      </p:ext>
    </p:extLst>
  </p:cSld>
  <p:clrMap bg1="lt1" tx1="dk1" bg2="lt2" tx2="dk2" accent1="accent1" accent2="accent2" accent3="accent3" accent4="accent4" accent5="accent5" accent6="accent6" hlink="hlink" folHlink="folHlink"/>
  <p:sldLayoutIdLst>
    <p:sldLayoutId id="2147483714" r:id="rId1"/>
    <p:sldLayoutId id="2147483752" r:id="rId2"/>
    <p:sldLayoutId id="2147483756" r:id="rId3"/>
    <p:sldLayoutId id="2147483791" r:id="rId4"/>
    <p:sldLayoutId id="2147483792" r:id="rId5"/>
  </p:sldLayoutIdLst>
  <p:hf hdr="0" ftr="0" dt="0"/>
  <p:txStyles>
    <p:title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chemeClr val="accent1"/>
        </a:buClr>
        <a:buSzTx/>
        <a:buFont typeface="Arial" panose="020B0604020202020204" pitchFamily="34" charset="0"/>
        <a:buChar char="•"/>
        <a:tabLst/>
        <a:defRPr sz="17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chemeClr val="accent1"/>
        </a:buClr>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3.xml"/><Relationship Id="rId5" Type="http://schemas.openxmlformats.org/officeDocument/2006/relationships/tags" Target="../tags/tag5.xm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21" Type="http://schemas.openxmlformats.org/officeDocument/2006/relationships/image" Target="../media/image44.png"/><Relationship Id="rId34" Type="http://schemas.openxmlformats.org/officeDocument/2006/relationships/image" Target="../media/image57.png"/><Relationship Id="rId42" Type="http://schemas.openxmlformats.org/officeDocument/2006/relationships/image" Target="../media/image65.jpeg"/><Relationship Id="rId47" Type="http://schemas.openxmlformats.org/officeDocument/2006/relationships/image" Target="../media/image70.png"/><Relationship Id="rId7" Type="http://schemas.openxmlformats.org/officeDocument/2006/relationships/image" Target="../media/image30.png"/><Relationship Id="rId2" Type="http://schemas.openxmlformats.org/officeDocument/2006/relationships/notesSlide" Target="../notesSlides/notesSlide22.xml"/><Relationship Id="rId16" Type="http://schemas.openxmlformats.org/officeDocument/2006/relationships/image" Target="../media/image39.png"/><Relationship Id="rId29" Type="http://schemas.openxmlformats.org/officeDocument/2006/relationships/image" Target="../media/image52.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45" Type="http://schemas.openxmlformats.org/officeDocument/2006/relationships/image" Target="../media/image68.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49" Type="http://schemas.openxmlformats.org/officeDocument/2006/relationships/image" Target="../media/image72.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4" Type="http://schemas.openxmlformats.org/officeDocument/2006/relationships/image" Target="../media/image67.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jpeg"/><Relationship Id="rId43" Type="http://schemas.openxmlformats.org/officeDocument/2006/relationships/image" Target="../media/image66.png"/><Relationship Id="rId48" Type="http://schemas.openxmlformats.org/officeDocument/2006/relationships/image" Target="../media/image71.png"/><Relationship Id="rId8" Type="http://schemas.openxmlformats.org/officeDocument/2006/relationships/image" Target="../media/image31.png"/><Relationship Id="rId3"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 Id="rId46" Type="http://schemas.openxmlformats.org/officeDocument/2006/relationships/image" Target="../media/image69.png"/><Relationship Id="rId20" Type="http://schemas.openxmlformats.org/officeDocument/2006/relationships/image" Target="../media/image43.png"/><Relationship Id="rId41"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29.png"/></Relationships>
</file>

<file path=ppt/slides/_rels/slide25.xml.rels><?xml version="1.0" encoding="UTF-8" standalone="yes"?>
<Relationships xmlns="http://schemas.openxmlformats.org/package/2006/relationships"><Relationship Id="rId26" Type="http://schemas.openxmlformats.org/officeDocument/2006/relationships/image" Target="../media/image96.png"/><Relationship Id="rId21" Type="http://schemas.openxmlformats.org/officeDocument/2006/relationships/image" Target="../media/image91.png"/><Relationship Id="rId42" Type="http://schemas.openxmlformats.org/officeDocument/2006/relationships/image" Target="../media/image112.png"/><Relationship Id="rId47" Type="http://schemas.openxmlformats.org/officeDocument/2006/relationships/image" Target="../media/image117.png"/><Relationship Id="rId63" Type="http://schemas.openxmlformats.org/officeDocument/2006/relationships/image" Target="../media/image133.png"/><Relationship Id="rId68" Type="http://schemas.openxmlformats.org/officeDocument/2006/relationships/image" Target="../media/image138.jpeg"/><Relationship Id="rId84" Type="http://schemas.openxmlformats.org/officeDocument/2006/relationships/image" Target="../media/image153.png"/><Relationship Id="rId89" Type="http://schemas.openxmlformats.org/officeDocument/2006/relationships/image" Target="../media/image158.png"/><Relationship Id="rId16" Type="http://schemas.openxmlformats.org/officeDocument/2006/relationships/image" Target="../media/image86.png"/><Relationship Id="rId11" Type="http://schemas.openxmlformats.org/officeDocument/2006/relationships/image" Target="../media/image81.png"/><Relationship Id="rId32" Type="http://schemas.openxmlformats.org/officeDocument/2006/relationships/image" Target="../media/image102.png"/><Relationship Id="rId37" Type="http://schemas.openxmlformats.org/officeDocument/2006/relationships/image" Target="../media/image107.png"/><Relationship Id="rId53" Type="http://schemas.openxmlformats.org/officeDocument/2006/relationships/image" Target="../media/image123.png"/><Relationship Id="rId58" Type="http://schemas.openxmlformats.org/officeDocument/2006/relationships/image" Target="../media/image128.png"/><Relationship Id="rId74" Type="http://schemas.openxmlformats.org/officeDocument/2006/relationships/image" Target="../media/image144.jpeg"/><Relationship Id="rId79" Type="http://schemas.openxmlformats.org/officeDocument/2006/relationships/image" Target="../media/image149.jpeg"/><Relationship Id="rId5" Type="http://schemas.openxmlformats.org/officeDocument/2006/relationships/image" Target="../media/image75.png"/><Relationship Id="rId90" Type="http://schemas.openxmlformats.org/officeDocument/2006/relationships/image" Target="../media/image159.png"/><Relationship Id="rId95" Type="http://schemas.openxmlformats.org/officeDocument/2006/relationships/image" Target="../media/image164.png"/><Relationship Id="rId22" Type="http://schemas.openxmlformats.org/officeDocument/2006/relationships/image" Target="../media/image92.jpeg"/><Relationship Id="rId27" Type="http://schemas.openxmlformats.org/officeDocument/2006/relationships/image" Target="../media/image97.png"/><Relationship Id="rId43" Type="http://schemas.openxmlformats.org/officeDocument/2006/relationships/image" Target="../media/image113.png"/><Relationship Id="rId48" Type="http://schemas.openxmlformats.org/officeDocument/2006/relationships/image" Target="../media/image118.png"/><Relationship Id="rId64" Type="http://schemas.openxmlformats.org/officeDocument/2006/relationships/image" Target="../media/image134.png"/><Relationship Id="rId69" Type="http://schemas.openxmlformats.org/officeDocument/2006/relationships/image" Target="../media/image139.png"/><Relationship Id="rId8" Type="http://schemas.openxmlformats.org/officeDocument/2006/relationships/image" Target="../media/image78.png"/><Relationship Id="rId51" Type="http://schemas.openxmlformats.org/officeDocument/2006/relationships/image" Target="../media/image121.jpeg"/><Relationship Id="rId72" Type="http://schemas.openxmlformats.org/officeDocument/2006/relationships/image" Target="../media/image142.png"/><Relationship Id="rId80" Type="http://schemas.openxmlformats.org/officeDocument/2006/relationships/image" Target="../media/image150.jpeg"/><Relationship Id="rId85" Type="http://schemas.openxmlformats.org/officeDocument/2006/relationships/image" Target="../media/image154.jpeg"/><Relationship Id="rId93" Type="http://schemas.openxmlformats.org/officeDocument/2006/relationships/image" Target="../media/image162.png"/><Relationship Id="rId3" Type="http://schemas.openxmlformats.org/officeDocument/2006/relationships/image" Target="../media/image73.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5.png"/><Relationship Id="rId33" Type="http://schemas.openxmlformats.org/officeDocument/2006/relationships/image" Target="../media/image103.png"/><Relationship Id="rId38" Type="http://schemas.openxmlformats.org/officeDocument/2006/relationships/image" Target="../media/image108.png"/><Relationship Id="rId46" Type="http://schemas.openxmlformats.org/officeDocument/2006/relationships/image" Target="../media/image116.png"/><Relationship Id="rId59" Type="http://schemas.openxmlformats.org/officeDocument/2006/relationships/image" Target="../media/image129.png"/><Relationship Id="rId67" Type="http://schemas.openxmlformats.org/officeDocument/2006/relationships/image" Target="../media/image137.png"/><Relationship Id="rId20" Type="http://schemas.openxmlformats.org/officeDocument/2006/relationships/image" Target="../media/image90.png"/><Relationship Id="rId41" Type="http://schemas.openxmlformats.org/officeDocument/2006/relationships/image" Target="../media/image111.png"/><Relationship Id="rId54" Type="http://schemas.openxmlformats.org/officeDocument/2006/relationships/image" Target="../media/image124.png"/><Relationship Id="rId62" Type="http://schemas.openxmlformats.org/officeDocument/2006/relationships/image" Target="../media/image132.png"/><Relationship Id="rId70" Type="http://schemas.openxmlformats.org/officeDocument/2006/relationships/image" Target="../media/image140.jpeg"/><Relationship Id="rId75" Type="http://schemas.openxmlformats.org/officeDocument/2006/relationships/image" Target="../media/image145.png"/><Relationship Id="rId83" Type="http://schemas.openxmlformats.org/officeDocument/2006/relationships/image" Target="../media/image152.png"/><Relationship Id="rId88" Type="http://schemas.openxmlformats.org/officeDocument/2006/relationships/image" Target="../media/image157.jpeg"/><Relationship Id="rId91" Type="http://schemas.openxmlformats.org/officeDocument/2006/relationships/image" Target="../media/image160.png"/><Relationship Id="rId96" Type="http://schemas.openxmlformats.org/officeDocument/2006/relationships/image" Target="../media/image165.png"/><Relationship Id="rId1" Type="http://schemas.openxmlformats.org/officeDocument/2006/relationships/slideLayout" Target="../slideLayouts/slideLayout3.xml"/><Relationship Id="rId6" Type="http://schemas.openxmlformats.org/officeDocument/2006/relationships/image" Target="../media/image76.png"/><Relationship Id="rId15" Type="http://schemas.openxmlformats.org/officeDocument/2006/relationships/image" Target="../media/image85.png"/><Relationship Id="rId23" Type="http://schemas.openxmlformats.org/officeDocument/2006/relationships/image" Target="../media/image93.jpeg"/><Relationship Id="rId28" Type="http://schemas.openxmlformats.org/officeDocument/2006/relationships/image" Target="../media/image98.jpeg"/><Relationship Id="rId36" Type="http://schemas.openxmlformats.org/officeDocument/2006/relationships/image" Target="../media/image106.png"/><Relationship Id="rId49" Type="http://schemas.openxmlformats.org/officeDocument/2006/relationships/image" Target="../media/image119.png"/><Relationship Id="rId57" Type="http://schemas.openxmlformats.org/officeDocument/2006/relationships/image" Target="../media/image127.png"/><Relationship Id="rId10" Type="http://schemas.openxmlformats.org/officeDocument/2006/relationships/image" Target="../media/image80.png"/><Relationship Id="rId31" Type="http://schemas.openxmlformats.org/officeDocument/2006/relationships/image" Target="../media/image101.jpeg"/><Relationship Id="rId44" Type="http://schemas.openxmlformats.org/officeDocument/2006/relationships/image" Target="../media/image114.png"/><Relationship Id="rId52" Type="http://schemas.openxmlformats.org/officeDocument/2006/relationships/image" Target="../media/image122.png"/><Relationship Id="rId60" Type="http://schemas.openxmlformats.org/officeDocument/2006/relationships/image" Target="../media/image130.png"/><Relationship Id="rId65" Type="http://schemas.openxmlformats.org/officeDocument/2006/relationships/image" Target="../media/image135.png"/><Relationship Id="rId73" Type="http://schemas.openxmlformats.org/officeDocument/2006/relationships/image" Target="../media/image143.png"/><Relationship Id="rId78" Type="http://schemas.openxmlformats.org/officeDocument/2006/relationships/image" Target="../media/image148.jpeg"/><Relationship Id="rId81" Type="http://schemas.openxmlformats.org/officeDocument/2006/relationships/image" Target="../media/image151.jpeg"/><Relationship Id="rId86" Type="http://schemas.openxmlformats.org/officeDocument/2006/relationships/image" Target="../media/image155.jpeg"/><Relationship Id="rId94" Type="http://schemas.openxmlformats.org/officeDocument/2006/relationships/image" Target="../media/image163.png"/><Relationship Id="rId4" Type="http://schemas.openxmlformats.org/officeDocument/2006/relationships/image" Target="../media/image74.png"/><Relationship Id="rId9" Type="http://schemas.openxmlformats.org/officeDocument/2006/relationships/image" Target="../media/image79.png"/><Relationship Id="rId13" Type="http://schemas.openxmlformats.org/officeDocument/2006/relationships/image" Target="../media/image83.png"/><Relationship Id="rId18" Type="http://schemas.openxmlformats.org/officeDocument/2006/relationships/image" Target="../media/image88.png"/><Relationship Id="rId39" Type="http://schemas.openxmlformats.org/officeDocument/2006/relationships/image" Target="../media/image109.jpeg"/><Relationship Id="rId34" Type="http://schemas.openxmlformats.org/officeDocument/2006/relationships/image" Target="../media/image104.png"/><Relationship Id="rId50" Type="http://schemas.openxmlformats.org/officeDocument/2006/relationships/image" Target="../media/image120.png"/><Relationship Id="rId55" Type="http://schemas.openxmlformats.org/officeDocument/2006/relationships/image" Target="../media/image125.png"/><Relationship Id="rId76" Type="http://schemas.openxmlformats.org/officeDocument/2006/relationships/image" Target="../media/image146.png"/><Relationship Id="rId7" Type="http://schemas.openxmlformats.org/officeDocument/2006/relationships/image" Target="../media/image77.png"/><Relationship Id="rId71" Type="http://schemas.openxmlformats.org/officeDocument/2006/relationships/image" Target="../media/image141.png"/><Relationship Id="rId92" Type="http://schemas.openxmlformats.org/officeDocument/2006/relationships/image" Target="../media/image161.png"/><Relationship Id="rId2" Type="http://schemas.openxmlformats.org/officeDocument/2006/relationships/notesSlide" Target="../notesSlides/notesSlide23.xml"/><Relationship Id="rId29" Type="http://schemas.openxmlformats.org/officeDocument/2006/relationships/image" Target="../media/image99.png"/><Relationship Id="rId24" Type="http://schemas.openxmlformats.org/officeDocument/2006/relationships/image" Target="../media/image94.png"/><Relationship Id="rId40" Type="http://schemas.openxmlformats.org/officeDocument/2006/relationships/image" Target="../media/image110.png"/><Relationship Id="rId45" Type="http://schemas.openxmlformats.org/officeDocument/2006/relationships/image" Target="../media/image115.png"/><Relationship Id="rId66" Type="http://schemas.openxmlformats.org/officeDocument/2006/relationships/image" Target="../media/image136.png"/><Relationship Id="rId87" Type="http://schemas.openxmlformats.org/officeDocument/2006/relationships/image" Target="../media/image156.jpeg"/><Relationship Id="rId61" Type="http://schemas.openxmlformats.org/officeDocument/2006/relationships/image" Target="../media/image131.png"/><Relationship Id="rId82" Type="http://schemas.openxmlformats.org/officeDocument/2006/relationships/image" Target="../media/image47.png"/><Relationship Id="rId19" Type="http://schemas.openxmlformats.org/officeDocument/2006/relationships/image" Target="../media/image89.png"/><Relationship Id="rId14" Type="http://schemas.openxmlformats.org/officeDocument/2006/relationships/image" Target="../media/image84.png"/><Relationship Id="rId30" Type="http://schemas.openxmlformats.org/officeDocument/2006/relationships/image" Target="../media/image100.png"/><Relationship Id="rId35" Type="http://schemas.openxmlformats.org/officeDocument/2006/relationships/image" Target="../media/image105.png"/><Relationship Id="rId56" Type="http://schemas.openxmlformats.org/officeDocument/2006/relationships/image" Target="../media/image126.png"/><Relationship Id="rId77" Type="http://schemas.openxmlformats.org/officeDocument/2006/relationships/image" Target="../media/image1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71.jpg"/><Relationship Id="rId3" Type="http://schemas.openxmlformats.org/officeDocument/2006/relationships/image" Target="../media/image166.emf"/><Relationship Id="rId7" Type="http://schemas.openxmlformats.org/officeDocument/2006/relationships/image" Target="../media/image170.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69.jpg"/><Relationship Id="rId5" Type="http://schemas.openxmlformats.org/officeDocument/2006/relationships/image" Target="../media/image168.jpeg"/><Relationship Id="rId4" Type="http://schemas.openxmlformats.org/officeDocument/2006/relationships/image" Target="../media/image16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77.emf"/><Relationship Id="rId13" Type="http://schemas.openxmlformats.org/officeDocument/2006/relationships/image" Target="../media/image182.png"/><Relationship Id="rId3" Type="http://schemas.openxmlformats.org/officeDocument/2006/relationships/image" Target="../media/image172.png"/><Relationship Id="rId7" Type="http://schemas.openxmlformats.org/officeDocument/2006/relationships/image" Target="../media/image176.emf"/><Relationship Id="rId12" Type="http://schemas.openxmlformats.org/officeDocument/2006/relationships/image" Target="../media/image181.emf"/><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75.emf"/><Relationship Id="rId11" Type="http://schemas.openxmlformats.org/officeDocument/2006/relationships/image" Target="../media/image180.jpeg"/><Relationship Id="rId5" Type="http://schemas.openxmlformats.org/officeDocument/2006/relationships/image" Target="../media/image174.png"/><Relationship Id="rId10" Type="http://schemas.openxmlformats.org/officeDocument/2006/relationships/image" Target="../media/image179.jpeg"/><Relationship Id="rId4" Type="http://schemas.openxmlformats.org/officeDocument/2006/relationships/image" Target="../media/image173.png"/><Relationship Id="rId9" Type="http://schemas.openxmlformats.org/officeDocument/2006/relationships/image" Target="../media/image17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27.xml"/><Relationship Id="rId5" Type="http://schemas.openxmlformats.org/officeDocument/2006/relationships/slide" Target="slide14.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55439" y="2469188"/>
            <a:ext cx="4674122" cy="1042427"/>
          </a:xfrm>
          <a:prstGeom prst="rect">
            <a:avLst/>
          </a:prstGeom>
        </p:spPr>
        <p:txBody>
          <a:bodyPr>
            <a:noAutofit/>
          </a:bodyPr>
          <a:lstStyle/>
          <a:p>
            <a:r>
              <a:rPr lang="fr-FR" sz="3200" dirty="0"/>
              <a:t>Présentation</a:t>
            </a:r>
            <a:br>
              <a:rPr lang="fr-FR" sz="3200" dirty="0"/>
            </a:br>
            <a:r>
              <a:rPr lang="fr-FR" sz="3200" dirty="0"/>
              <a:t>de l’Inserm</a:t>
            </a:r>
          </a:p>
        </p:txBody>
      </p:sp>
    </p:spTree>
    <p:extLst>
      <p:ext uri="{BB962C8B-B14F-4D97-AF65-F5344CB8AC3E}">
        <p14:creationId xmlns:p14="http://schemas.microsoft.com/office/powerpoint/2010/main" val="87074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11716" y="495302"/>
            <a:ext cx="446455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présence en France</a:t>
            </a:r>
          </a:p>
        </p:txBody>
      </p:sp>
      <p:sp>
        <p:nvSpPr>
          <p:cNvPr id="12" name="Espace réservé du contenu 10">
            <a:extLst>
              <a:ext uri="{FF2B5EF4-FFF2-40B4-BE49-F238E27FC236}">
                <a16:creationId xmlns:a16="http://schemas.microsoft.com/office/drawing/2014/main" id="{99C4DBCB-0DA0-0345-828D-7E48D0A03E92}"/>
              </a:ext>
            </a:extLst>
          </p:cNvPr>
          <p:cNvSpPr txBox="1">
            <a:spLocks/>
          </p:cNvSpPr>
          <p:nvPr/>
        </p:nvSpPr>
        <p:spPr>
          <a:xfrm>
            <a:off x="549766" y="1967747"/>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263</a:t>
            </a:r>
          </a:p>
        </p:txBody>
      </p:sp>
      <p:sp>
        <p:nvSpPr>
          <p:cNvPr id="10" name="Rectangle 9">
            <a:extLst>
              <a:ext uri="{FF2B5EF4-FFF2-40B4-BE49-F238E27FC236}">
                <a16:creationId xmlns:a16="http://schemas.microsoft.com/office/drawing/2014/main" id="{7C7648FA-E12D-6E4A-837F-8D758DC35BB5}"/>
              </a:ext>
            </a:extLst>
          </p:cNvPr>
          <p:cNvSpPr/>
          <p:nvPr/>
        </p:nvSpPr>
        <p:spPr>
          <a:xfrm>
            <a:off x="1370934" y="1925818"/>
            <a:ext cx="1422958" cy="523220"/>
          </a:xfrm>
          <a:prstGeom prst="rect">
            <a:avLst/>
          </a:prstGeom>
        </p:spPr>
        <p:txBody>
          <a:bodyPr wrap="square">
            <a:spAutoFit/>
          </a:bodyPr>
          <a:lstStyle/>
          <a:p>
            <a:r>
              <a:rPr lang="fr-FR" altLang="fr-FR" sz="1400" dirty="0">
                <a:latin typeface="Arial" panose="020B0604020202020204" pitchFamily="34" charset="0"/>
                <a:cs typeface="Arial" panose="020B0604020202020204" pitchFamily="34" charset="0"/>
              </a:rPr>
              <a:t>unités</a:t>
            </a:r>
            <a:br>
              <a:rPr lang="fr-FR" altLang="fr-FR" sz="1400"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de recherche</a:t>
            </a:r>
            <a:endParaRPr lang="fr-FR" sz="1400" dirty="0">
              <a:latin typeface="Arial" panose="020B0604020202020204" pitchFamily="34" charset="0"/>
              <a:cs typeface="Arial" panose="020B0604020202020204" pitchFamily="34" charset="0"/>
            </a:endParaRPr>
          </a:p>
        </p:txBody>
      </p:sp>
      <p:cxnSp>
        <p:nvCxnSpPr>
          <p:cNvPr id="8" name="Connecteur droit 7">
            <a:extLst>
              <a:ext uri="{FF2B5EF4-FFF2-40B4-BE49-F238E27FC236}">
                <a16:creationId xmlns:a16="http://schemas.microsoft.com/office/drawing/2014/main" id="{F90B2D9F-8F7D-B945-B067-4937C047B8A8}"/>
              </a:ext>
            </a:extLst>
          </p:cNvPr>
          <p:cNvCxnSpPr>
            <a:cxnSpLocks/>
          </p:cNvCxnSpPr>
          <p:nvPr/>
        </p:nvCxnSpPr>
        <p:spPr>
          <a:xfrm>
            <a:off x="1361507" y="1925818"/>
            <a:ext cx="0" cy="523220"/>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7648FA-E12D-6E4A-837F-8D758DC35BB5}"/>
              </a:ext>
            </a:extLst>
          </p:cNvPr>
          <p:cNvSpPr/>
          <p:nvPr/>
        </p:nvSpPr>
        <p:spPr>
          <a:xfrm>
            <a:off x="1352080" y="3734100"/>
            <a:ext cx="1659286" cy="738664"/>
          </a:xfrm>
          <a:prstGeom prst="rect">
            <a:avLst/>
          </a:prstGeom>
        </p:spPr>
        <p:txBody>
          <a:bodyPr wrap="square">
            <a:spAutoFit/>
          </a:bodyPr>
          <a:lstStyle/>
          <a:p>
            <a:pPr marL="0" lvl="3"/>
            <a:r>
              <a:rPr lang="fr-FR" altLang="fr-FR" sz="1400" dirty="0">
                <a:latin typeface="Arial" panose="020B0604020202020204" pitchFamily="34" charset="0"/>
                <a:cs typeface="Arial" panose="020B0604020202020204" pitchFamily="34" charset="0"/>
              </a:rPr>
              <a:t>centres</a:t>
            </a:r>
          </a:p>
          <a:p>
            <a:pPr marL="0" lvl="3"/>
            <a:r>
              <a:rPr lang="fr-FR" altLang="fr-FR" sz="1400" dirty="0">
                <a:latin typeface="Arial" panose="020B0604020202020204" pitchFamily="34" charset="0"/>
                <a:cs typeface="Arial" panose="020B0604020202020204" pitchFamily="34" charset="0"/>
              </a:rPr>
              <a:t>d’investigation</a:t>
            </a:r>
          </a:p>
          <a:p>
            <a:pPr marL="0" lvl="3"/>
            <a:r>
              <a:rPr lang="fr-FR" altLang="fr-FR" sz="1400" dirty="0">
                <a:latin typeface="Arial" panose="020B0604020202020204" pitchFamily="34" charset="0"/>
                <a:cs typeface="Arial" panose="020B0604020202020204" pitchFamily="34" charset="0"/>
              </a:rPr>
              <a:t>clinique</a:t>
            </a:r>
          </a:p>
        </p:txBody>
      </p:sp>
      <p:sp>
        <p:nvSpPr>
          <p:cNvPr id="14" name="Espace réservé du contenu 10">
            <a:extLst>
              <a:ext uri="{FF2B5EF4-FFF2-40B4-BE49-F238E27FC236}">
                <a16:creationId xmlns:a16="http://schemas.microsoft.com/office/drawing/2014/main" id="{3AF041B0-A23F-A346-BB72-A2A2B2C4D667}"/>
              </a:ext>
            </a:extLst>
          </p:cNvPr>
          <p:cNvSpPr txBox="1">
            <a:spLocks/>
          </p:cNvSpPr>
          <p:nvPr/>
        </p:nvSpPr>
        <p:spPr>
          <a:xfrm>
            <a:off x="549766" y="3867120"/>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37</a:t>
            </a:r>
          </a:p>
        </p:txBody>
      </p:sp>
      <p:cxnSp>
        <p:nvCxnSpPr>
          <p:cNvPr id="15" name="Connecteur droit 14">
            <a:extLst>
              <a:ext uri="{FF2B5EF4-FFF2-40B4-BE49-F238E27FC236}">
                <a16:creationId xmlns:a16="http://schemas.microsoft.com/office/drawing/2014/main" id="{F9CEFD0D-F0F7-054E-934C-B8CB3BED61D6}"/>
              </a:ext>
            </a:extLst>
          </p:cNvPr>
          <p:cNvCxnSpPr>
            <a:cxnSpLocks/>
          </p:cNvCxnSpPr>
          <p:nvPr/>
        </p:nvCxnSpPr>
        <p:spPr>
          <a:xfrm>
            <a:off x="1361507" y="3760961"/>
            <a:ext cx="0" cy="667199"/>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0">
            <a:extLst>
              <a:ext uri="{FF2B5EF4-FFF2-40B4-BE49-F238E27FC236}">
                <a16:creationId xmlns:a16="http://schemas.microsoft.com/office/drawing/2014/main" id="{99C4DBCB-0DA0-0345-828D-7E48D0A03E92}"/>
              </a:ext>
            </a:extLst>
          </p:cNvPr>
          <p:cNvSpPr txBox="1">
            <a:spLocks/>
          </p:cNvSpPr>
          <p:nvPr/>
        </p:nvSpPr>
        <p:spPr>
          <a:xfrm>
            <a:off x="549766" y="2914803"/>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50</a:t>
            </a:r>
          </a:p>
        </p:txBody>
      </p:sp>
      <p:sp>
        <p:nvSpPr>
          <p:cNvPr id="20" name="Rectangle 19">
            <a:extLst>
              <a:ext uri="{FF2B5EF4-FFF2-40B4-BE49-F238E27FC236}">
                <a16:creationId xmlns:a16="http://schemas.microsoft.com/office/drawing/2014/main" id="{7C7648FA-E12D-6E4A-837F-8D758DC35BB5}"/>
              </a:ext>
            </a:extLst>
          </p:cNvPr>
          <p:cNvSpPr/>
          <p:nvPr/>
        </p:nvSpPr>
        <p:spPr>
          <a:xfrm>
            <a:off x="1370936" y="2872874"/>
            <a:ext cx="1422958" cy="523220"/>
          </a:xfrm>
          <a:prstGeom prst="rect">
            <a:avLst/>
          </a:prstGeom>
        </p:spPr>
        <p:txBody>
          <a:bodyPr wrap="square">
            <a:spAutoFit/>
          </a:bodyPr>
          <a:lstStyle/>
          <a:p>
            <a:r>
              <a:rPr lang="fr-FR" altLang="fr-FR" sz="1400" dirty="0">
                <a:latin typeface="Arial" panose="020B0604020202020204" pitchFamily="34" charset="0"/>
                <a:cs typeface="Arial" panose="020B0604020202020204" pitchFamily="34" charset="0"/>
              </a:rPr>
              <a:t>unités</a:t>
            </a:r>
            <a:br>
              <a:rPr lang="fr-FR" altLang="fr-FR" sz="1400"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de service</a:t>
            </a:r>
            <a:endParaRPr lang="fr-FR" sz="1400" dirty="0">
              <a:latin typeface="Arial" panose="020B0604020202020204" pitchFamily="34" charset="0"/>
              <a:cs typeface="Arial" panose="020B0604020202020204" pitchFamily="34" charset="0"/>
            </a:endParaRPr>
          </a:p>
        </p:txBody>
      </p:sp>
      <p:cxnSp>
        <p:nvCxnSpPr>
          <p:cNvPr id="21" name="Connecteur droit 20">
            <a:extLst>
              <a:ext uri="{FF2B5EF4-FFF2-40B4-BE49-F238E27FC236}">
                <a16:creationId xmlns:a16="http://schemas.microsoft.com/office/drawing/2014/main" id="{F90B2D9F-8F7D-B945-B067-4937C047B8A8}"/>
              </a:ext>
            </a:extLst>
          </p:cNvPr>
          <p:cNvCxnSpPr>
            <a:cxnSpLocks/>
          </p:cNvCxnSpPr>
          <p:nvPr/>
        </p:nvCxnSpPr>
        <p:spPr>
          <a:xfrm>
            <a:off x="1361507" y="2872874"/>
            <a:ext cx="0" cy="523220"/>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F454CE19-B893-F25B-518E-98E3011D58F6}"/>
              </a:ext>
            </a:extLst>
          </p:cNvPr>
          <p:cNvPicPr>
            <a:picLocks noChangeAspect="1"/>
          </p:cNvPicPr>
          <p:nvPr/>
        </p:nvPicPr>
        <p:blipFill>
          <a:blip r:embed="rId3"/>
          <a:stretch>
            <a:fillRect/>
          </a:stretch>
        </p:blipFill>
        <p:spPr>
          <a:xfrm>
            <a:off x="3346746" y="70539"/>
            <a:ext cx="5488397" cy="4577659"/>
          </a:xfrm>
          <a:prstGeom prst="rect">
            <a:avLst/>
          </a:prstGeom>
        </p:spPr>
      </p:pic>
    </p:spTree>
    <p:extLst>
      <p:ext uri="{BB962C8B-B14F-4D97-AF65-F5344CB8AC3E}">
        <p14:creationId xmlns:p14="http://schemas.microsoft.com/office/powerpoint/2010/main" val="309722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rte&#10;&#10;Description générée automatiquement">
            <a:extLst>
              <a:ext uri="{FF2B5EF4-FFF2-40B4-BE49-F238E27FC236}">
                <a16:creationId xmlns:a16="http://schemas.microsoft.com/office/drawing/2014/main" id="{3532E3EB-B69F-A481-5499-662764DF44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66640" y="-98584"/>
            <a:ext cx="4883369" cy="5143500"/>
          </a:xfrm>
          <a:prstGeom prst="rect">
            <a:avLst/>
          </a:prstGeom>
        </p:spPr>
      </p:pic>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376"/>
            <a:ext cx="5671730" cy="286103"/>
          </a:xfrm>
        </p:spPr>
        <p:txBody>
          <a:bodyPr/>
          <a:lstStyle/>
          <a:p>
            <a:r>
              <a:rPr lang="fr-FR" dirty="0"/>
              <a:t>Répondre aux grands défis de la recherche biomédicale</a:t>
            </a:r>
            <a:endParaRPr lang="en-US"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09796" y="495303"/>
            <a:ext cx="446455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présence en France (2)</a:t>
            </a:r>
          </a:p>
        </p:txBody>
      </p:sp>
      <p:grpSp>
        <p:nvGrpSpPr>
          <p:cNvPr id="4" name="Groupe 3">
            <a:extLst>
              <a:ext uri="{FF2B5EF4-FFF2-40B4-BE49-F238E27FC236}">
                <a16:creationId xmlns:a16="http://schemas.microsoft.com/office/drawing/2014/main" id="{3D10F05F-C561-7FAE-8937-28B63ED5BEF6}"/>
              </a:ext>
            </a:extLst>
          </p:cNvPr>
          <p:cNvGrpSpPr/>
          <p:nvPr/>
        </p:nvGrpSpPr>
        <p:grpSpPr>
          <a:xfrm>
            <a:off x="794741" y="2414493"/>
            <a:ext cx="3071900" cy="738664"/>
            <a:chOff x="841876" y="2735578"/>
            <a:chExt cx="3071900" cy="738664"/>
          </a:xfrm>
        </p:grpSpPr>
        <p:sp>
          <p:nvSpPr>
            <p:cNvPr id="15" name="Espace réservé du contenu 10">
              <a:extLst>
                <a:ext uri="{FF2B5EF4-FFF2-40B4-BE49-F238E27FC236}">
                  <a16:creationId xmlns:a16="http://schemas.microsoft.com/office/drawing/2014/main" id="{CACC13A5-57C8-684F-8ECB-D86C10A52086}"/>
                </a:ext>
              </a:extLst>
            </p:cNvPr>
            <p:cNvSpPr txBox="1">
              <a:spLocks/>
            </p:cNvSpPr>
            <p:nvPr/>
          </p:nvSpPr>
          <p:spPr>
            <a:xfrm>
              <a:off x="841876" y="2863135"/>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14</a:t>
              </a:r>
            </a:p>
          </p:txBody>
        </p:sp>
        <p:sp>
          <p:nvSpPr>
            <p:cNvPr id="16" name="Rectangle 15">
              <a:extLst>
                <a:ext uri="{FF2B5EF4-FFF2-40B4-BE49-F238E27FC236}">
                  <a16:creationId xmlns:a16="http://schemas.microsoft.com/office/drawing/2014/main" id="{8D2B2BF8-F61D-034A-88B1-3D005B9D0AC5}"/>
                </a:ext>
              </a:extLst>
            </p:cNvPr>
            <p:cNvSpPr/>
            <p:nvPr/>
          </p:nvSpPr>
          <p:spPr>
            <a:xfrm>
              <a:off x="1625336" y="2735578"/>
              <a:ext cx="2288440" cy="738664"/>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principaux établissements universitaires partenaires de l’Inserm</a:t>
              </a:r>
            </a:p>
          </p:txBody>
        </p:sp>
        <p:cxnSp>
          <p:nvCxnSpPr>
            <p:cNvPr id="17" name="Connecteur droit 16">
              <a:extLst>
                <a:ext uri="{FF2B5EF4-FFF2-40B4-BE49-F238E27FC236}">
                  <a16:creationId xmlns:a16="http://schemas.microsoft.com/office/drawing/2014/main" id="{41DD6F32-F9A8-6D47-B46E-6D348370FFAB}"/>
                </a:ext>
              </a:extLst>
            </p:cNvPr>
            <p:cNvCxnSpPr>
              <a:cxnSpLocks/>
            </p:cNvCxnSpPr>
            <p:nvPr/>
          </p:nvCxnSpPr>
          <p:spPr>
            <a:xfrm>
              <a:off x="1625336" y="2758435"/>
              <a:ext cx="0" cy="707887"/>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076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14"/>
          </p:nvPr>
        </p:nvSpPr>
        <p:spPr>
          <a:xfrm>
            <a:off x="619223" y="1559220"/>
            <a:ext cx="8062863" cy="2677734"/>
          </a:xfrm>
        </p:spPr>
        <p:txBody>
          <a:bodyPr numCol="2" spcCol="360000"/>
          <a:lstStyle/>
          <a:p>
            <a:pPr lvl="1" indent="-172796">
              <a:buSzPct val="74000"/>
            </a:pPr>
            <a:r>
              <a:rPr lang="fr-FR" sz="1800" b="1" dirty="0">
                <a:solidFill>
                  <a:srgbClr val="4E879B"/>
                </a:solidFill>
              </a:rPr>
              <a:t>37</a:t>
            </a:r>
            <a:r>
              <a:rPr lang="fr-FR" sz="2000" dirty="0">
                <a:solidFill>
                  <a:srgbClr val="007EB3"/>
                </a:solidFill>
              </a:rPr>
              <a:t> </a:t>
            </a:r>
            <a:r>
              <a:rPr lang="fr-FR" sz="1600" dirty="0"/>
              <a:t>universités</a:t>
            </a:r>
          </a:p>
          <a:p>
            <a:pPr lvl="1" indent="-172796">
              <a:buSzPct val="100000"/>
            </a:pPr>
            <a:r>
              <a:rPr lang="fr-FR" sz="1600" dirty="0"/>
              <a:t>Un partenaire clé de </a:t>
            </a:r>
            <a:r>
              <a:rPr lang="fr-FR" sz="1800" b="1" dirty="0">
                <a:solidFill>
                  <a:srgbClr val="4E879B"/>
                </a:solidFill>
              </a:rPr>
              <a:t>14</a:t>
            </a:r>
            <a:r>
              <a:rPr lang="fr-FR" sz="1800" b="1" dirty="0">
                <a:solidFill>
                  <a:srgbClr val="007EB3"/>
                </a:solidFill>
              </a:rPr>
              <a:t> </a:t>
            </a:r>
            <a:r>
              <a:rPr lang="fr-FR" sz="1600" dirty="0"/>
              <a:t>établissements universitaires qui abritent des </a:t>
            </a:r>
            <a:r>
              <a:rPr lang="fr-FR" sz="1600" dirty="0" err="1"/>
              <a:t>Idex</a:t>
            </a:r>
            <a:r>
              <a:rPr lang="fr-FR" sz="1600" dirty="0"/>
              <a:t> et des I-site</a:t>
            </a:r>
          </a:p>
          <a:p>
            <a:pPr lvl="1" indent="-172796">
              <a:buSzPct val="100000"/>
            </a:pPr>
            <a:r>
              <a:rPr lang="fr-FR" sz="1600" dirty="0"/>
              <a:t>Unités de recherche dans </a:t>
            </a:r>
            <a:r>
              <a:rPr lang="fr-FR" sz="1800" b="1" dirty="0">
                <a:solidFill>
                  <a:srgbClr val="4E879B"/>
                </a:solidFill>
              </a:rPr>
              <a:t>33 </a:t>
            </a:r>
            <a:r>
              <a:rPr lang="fr-FR" sz="1600" dirty="0"/>
              <a:t>sites hospitalo-universitaires</a:t>
            </a:r>
          </a:p>
          <a:p>
            <a:pPr lvl="1" indent="-172796"/>
            <a:r>
              <a:rPr lang="fr-FR" sz="1600" dirty="0"/>
              <a:t>Organismes de recherche nationaux : CNRS, </a:t>
            </a:r>
            <a:r>
              <a:rPr lang="fr-FR" sz="1600" dirty="0" err="1"/>
              <a:t>Inrae</a:t>
            </a:r>
            <a:r>
              <a:rPr lang="fr-FR" sz="1600" dirty="0"/>
              <a:t>, Inria, IRD, </a:t>
            </a:r>
            <a:r>
              <a:rPr lang="fr-FR" sz="1600" dirty="0" err="1"/>
              <a:t>Ined</a:t>
            </a:r>
            <a:r>
              <a:rPr lang="fr-FR" sz="1600" dirty="0"/>
              <a:t>…</a:t>
            </a:r>
          </a:p>
          <a:p>
            <a:pPr lvl="1" indent="-172796"/>
            <a:r>
              <a:rPr lang="fr-FR" sz="1600" dirty="0"/>
              <a:t>Grandes écoles : ENS, ESPCI, EHESS, École polytechnique, EHESP, École des Mines, ENVA…</a:t>
            </a:r>
          </a:p>
          <a:p>
            <a:pPr lvl="1" indent="-172796"/>
            <a:r>
              <a:rPr lang="fr-FR" sz="1600" dirty="0"/>
              <a:t>Industriels : Astra Zeneca/</a:t>
            </a:r>
            <a:r>
              <a:rPr lang="fr-FR" sz="1600" dirty="0" err="1"/>
              <a:t>MedImmune</a:t>
            </a:r>
            <a:r>
              <a:rPr lang="fr-FR" sz="1600" dirty="0"/>
              <a:t>, MSD Avenir, Sanofi, </a:t>
            </a:r>
            <a:r>
              <a:rPr lang="fr-FR" sz="1600" dirty="0" err="1"/>
              <a:t>AdBio</a:t>
            </a:r>
            <a:r>
              <a:rPr lang="fr-FR" sz="1600" dirty="0"/>
              <a:t> </a:t>
            </a:r>
            <a:r>
              <a:rPr lang="fr-FR" sz="1600" dirty="0" err="1"/>
              <a:t>Partners</a:t>
            </a:r>
            <a:r>
              <a:rPr lang="fr-FR" sz="1600" dirty="0"/>
              <a:t>…</a:t>
            </a:r>
          </a:p>
          <a:p>
            <a:pPr lvl="1" indent="-172796"/>
            <a:r>
              <a:rPr lang="fr-FR" sz="1600" dirty="0"/>
              <a:t>Fondations et associations : fondation Bettencourt-</a:t>
            </a:r>
            <a:r>
              <a:rPr lang="fr-FR" sz="1600" dirty="0" err="1"/>
              <a:t>Schueller</a:t>
            </a:r>
            <a:r>
              <a:rPr lang="fr-FR" sz="1600" dirty="0"/>
              <a:t>, FRM…</a:t>
            </a:r>
          </a:p>
          <a:p>
            <a:pPr lvl="1" indent="-172796"/>
            <a:r>
              <a:rPr lang="fr-FR" sz="1600" dirty="0"/>
              <a:t>Institutions académiques européennes </a:t>
            </a:r>
            <a:br>
              <a:rPr lang="fr-FR" sz="1600" dirty="0"/>
            </a:br>
            <a:r>
              <a:rPr lang="fr-FR" sz="1600" dirty="0"/>
              <a:t>et internationales : Helmholtz, NIH…</a:t>
            </a:r>
          </a:p>
        </p:txBody>
      </p:sp>
      <p:sp>
        <p:nvSpPr>
          <p:cNvPr id="7" name="ZoneTexte 6">
            <a:extLst>
              <a:ext uri="{FF2B5EF4-FFF2-40B4-BE49-F238E27FC236}">
                <a16:creationId xmlns:a16="http://schemas.microsoft.com/office/drawing/2014/main" id="{79481CA1-7A63-364E-9570-1B64AED7D198}"/>
              </a:ext>
            </a:extLst>
          </p:cNvPr>
          <p:cNvSpPr txBox="1"/>
          <p:nvPr/>
        </p:nvSpPr>
        <p:spPr>
          <a:xfrm>
            <a:off x="600368" y="495302"/>
            <a:ext cx="6219531"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principaux partenaires français et internationaux</a:t>
            </a:r>
          </a:p>
        </p:txBody>
      </p:sp>
    </p:spTree>
    <p:extLst>
      <p:ext uri="{BB962C8B-B14F-4D97-AF65-F5344CB8AC3E}">
        <p14:creationId xmlns:p14="http://schemas.microsoft.com/office/powerpoint/2010/main" val="214104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080BD71-428C-5BE2-B489-92FE2BF2A7D6}"/>
              </a:ext>
            </a:extLst>
          </p:cNvPr>
          <p:cNvSpPr/>
          <p:nvPr/>
        </p:nvSpPr>
        <p:spPr>
          <a:xfrm>
            <a:off x="525871" y="1272147"/>
            <a:ext cx="7941053" cy="707886"/>
          </a:xfrm>
          <a:prstGeom prst="rect">
            <a:avLst/>
          </a:prstGeom>
        </p:spPr>
        <p:txBody>
          <a:bodyPr wrap="square">
            <a:spAutoFit/>
          </a:bodyPr>
          <a:lstStyle/>
          <a:p>
            <a:pPr marL="171450" indent="-171450">
              <a:buClr>
                <a:srgbClr val="DE492A"/>
              </a:buClr>
              <a:buSzPct val="110000"/>
              <a:buFont typeface="Arial" panose="020B0604020202020204" pitchFamily="34" charset="0"/>
              <a:buChar char="•"/>
            </a:pPr>
            <a:endParaRPr lang="fr-FR" sz="1000" dirty="0"/>
          </a:p>
          <a:p>
            <a:pPr marL="171450" indent="-171450">
              <a:buClr>
                <a:srgbClr val="DE492A"/>
              </a:buClr>
              <a:buSzPct val="110000"/>
              <a:buFont typeface="Arial" panose="020B0604020202020204" pitchFamily="34" charset="0"/>
              <a:buChar char="•"/>
            </a:pPr>
            <a:endParaRPr lang="fr-FR" sz="1000" dirty="0"/>
          </a:p>
          <a:p>
            <a:pPr marL="171450" indent="-171450">
              <a:buClr>
                <a:srgbClr val="DE492A"/>
              </a:buClr>
              <a:buSzPct val="110000"/>
              <a:buFont typeface="Arial" panose="020B0604020202020204" pitchFamily="34" charset="0"/>
              <a:buChar char="•"/>
            </a:pPr>
            <a:endParaRPr lang="fr-FR" sz="1000" dirty="0"/>
          </a:p>
          <a:p>
            <a:pPr marL="171450" indent="-171450">
              <a:buClr>
                <a:srgbClr val="DE492A"/>
              </a:buClr>
              <a:buSzPct val="110000"/>
              <a:buFont typeface="Arial" panose="020B0604020202020204" pitchFamily="34" charset="0"/>
              <a:buChar char="•"/>
            </a:pPr>
            <a:endParaRPr lang="fr-FR" sz="1000" dirty="0"/>
          </a:p>
        </p:txBody>
      </p:sp>
      <p:sp>
        <p:nvSpPr>
          <p:cNvPr id="5" name="ZoneTexte 4">
            <a:extLst>
              <a:ext uri="{FF2B5EF4-FFF2-40B4-BE49-F238E27FC236}">
                <a16:creationId xmlns:a16="http://schemas.microsoft.com/office/drawing/2014/main" id="{79481CA1-7A63-364E-9570-1B64AED7D198}"/>
              </a:ext>
            </a:extLst>
          </p:cNvPr>
          <p:cNvSpPr txBox="1"/>
          <p:nvPr/>
        </p:nvSpPr>
        <p:spPr>
          <a:xfrm>
            <a:off x="600368" y="495302"/>
            <a:ext cx="6219531"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laboratoires partenaires à l’international</a:t>
            </a:r>
          </a:p>
        </p:txBody>
      </p:sp>
      <p:sp>
        <p:nvSpPr>
          <p:cNvPr id="4" name="Espace réservé du contenu 5">
            <a:extLst>
              <a:ext uri="{FF2B5EF4-FFF2-40B4-BE49-F238E27FC236}">
                <a16:creationId xmlns:a16="http://schemas.microsoft.com/office/drawing/2014/main" id="{C4A48C55-4871-4B45-027C-EB2C213FF5BE}"/>
              </a:ext>
            </a:extLst>
          </p:cNvPr>
          <p:cNvSpPr>
            <a:spLocks noGrp="1"/>
          </p:cNvSpPr>
          <p:nvPr>
            <p:ph sz="quarter" idx="14"/>
          </p:nvPr>
        </p:nvSpPr>
        <p:spPr>
          <a:xfrm>
            <a:off x="500557" y="993714"/>
            <a:ext cx="8025730" cy="3730686"/>
          </a:xfrm>
        </p:spPr>
        <p:txBody>
          <a:bodyPr numCol="1" spcCol="360000"/>
          <a:lstStyle/>
          <a:p>
            <a:pPr lvl="1" indent="-172796">
              <a:buSzPct val="74000"/>
            </a:pPr>
            <a:endParaRPr lang="fr-FR" sz="1800" b="1" dirty="0">
              <a:solidFill>
                <a:srgbClr val="4E879B"/>
              </a:solidFill>
            </a:endParaRPr>
          </a:p>
          <a:p>
            <a:pPr marL="171450" indent="-171450">
              <a:buClr>
                <a:srgbClr val="DE492A"/>
              </a:buClr>
              <a:buSzPct val="110000"/>
              <a:buFont typeface="Arial" panose="020B0604020202020204" pitchFamily="34" charset="0"/>
              <a:buChar char="•"/>
            </a:pPr>
            <a:r>
              <a:rPr lang="fr-FR" sz="1600" dirty="0"/>
              <a:t>Outre les multiples collaborations informelles que ses équipes de recherche nouent avec des laboratoires étrangers, sur les cinq continents, l’Institut recense en 2025 : </a:t>
            </a:r>
          </a:p>
          <a:p>
            <a:pPr marL="333446" lvl="1" indent="-171450">
              <a:buSzPct val="110000"/>
            </a:pPr>
            <a:r>
              <a:rPr lang="fr-FR" sz="1400" b="1" dirty="0">
                <a:solidFill>
                  <a:srgbClr val="4E879B"/>
                </a:solidFill>
              </a:rPr>
              <a:t>40</a:t>
            </a:r>
            <a:r>
              <a:rPr lang="fr-FR" sz="1400" dirty="0"/>
              <a:t> partenariats internationaux clés et </a:t>
            </a:r>
            <a:r>
              <a:rPr lang="fr-FR" sz="1400" i="1" dirty="0"/>
              <a:t>joint </a:t>
            </a:r>
            <a:r>
              <a:rPr lang="fr-FR" sz="1400" i="1" dirty="0" err="1"/>
              <a:t>labs</a:t>
            </a:r>
            <a:r>
              <a:rPr lang="fr-FR" sz="1400" dirty="0"/>
              <a:t>,</a:t>
            </a:r>
          </a:p>
          <a:p>
            <a:pPr marL="333446" lvl="1" indent="-171450">
              <a:buSzPct val="110000"/>
            </a:pPr>
            <a:r>
              <a:rPr lang="fr-FR" sz="1400" b="1" dirty="0">
                <a:solidFill>
                  <a:srgbClr val="4E879B"/>
                </a:solidFill>
              </a:rPr>
              <a:t>3</a:t>
            </a:r>
            <a:r>
              <a:rPr lang="fr-FR" sz="1400" dirty="0"/>
              <a:t> réseaux thématiques internationaux, avec </a:t>
            </a:r>
            <a:r>
              <a:rPr lang="fr-FR" sz="1400" b="1" dirty="0">
                <a:solidFill>
                  <a:srgbClr val="4E879B"/>
                </a:solidFill>
              </a:rPr>
              <a:t>13</a:t>
            </a:r>
            <a:r>
              <a:rPr lang="fr-FR" sz="1400" dirty="0"/>
              <a:t> partenaires,</a:t>
            </a:r>
          </a:p>
          <a:p>
            <a:pPr marL="333446" lvl="1" indent="-171450">
              <a:buSzPct val="110000"/>
            </a:pPr>
            <a:r>
              <a:rPr lang="fr-FR" sz="1400" b="1" dirty="0">
                <a:solidFill>
                  <a:srgbClr val="4E879B"/>
                </a:solidFill>
              </a:rPr>
              <a:t>4</a:t>
            </a:r>
            <a:r>
              <a:rPr lang="fr-FR" sz="1400" dirty="0"/>
              <a:t> plateformes de recherche internationales en santé mondiale,</a:t>
            </a:r>
          </a:p>
          <a:p>
            <a:pPr marL="333446" lvl="1" indent="-171450">
              <a:buSzPct val="110000"/>
            </a:pPr>
            <a:r>
              <a:rPr lang="fr-FR" sz="1400" b="1" dirty="0">
                <a:solidFill>
                  <a:srgbClr val="4E879B"/>
                </a:solidFill>
              </a:rPr>
              <a:t>15</a:t>
            </a:r>
            <a:r>
              <a:rPr lang="fr-FR" sz="1400" dirty="0"/>
              <a:t> tremplins internationaux et </a:t>
            </a:r>
            <a:r>
              <a:rPr lang="fr-FR" sz="1400" b="1" dirty="0">
                <a:solidFill>
                  <a:srgbClr val="4E879B"/>
                </a:solidFill>
              </a:rPr>
              <a:t>54</a:t>
            </a:r>
            <a:r>
              <a:rPr lang="fr-FR" sz="1400" dirty="0"/>
              <a:t> projets de recherche internationaux,</a:t>
            </a:r>
          </a:p>
          <a:p>
            <a:pPr marL="333446" lvl="1" indent="-171450">
              <a:buSzPct val="110000"/>
            </a:pPr>
            <a:r>
              <a:rPr lang="fr-FR" sz="1400" b="1" dirty="0">
                <a:solidFill>
                  <a:srgbClr val="4E879B"/>
                </a:solidFill>
              </a:rPr>
              <a:t>2</a:t>
            </a:r>
            <a:r>
              <a:rPr lang="fr-FR" sz="1400" dirty="0"/>
              <a:t> bureaux de représentation. </a:t>
            </a:r>
          </a:p>
          <a:p>
            <a:pPr marL="171450" indent="-171450">
              <a:buClr>
                <a:srgbClr val="DE492A"/>
              </a:buClr>
              <a:buSzPct val="110000"/>
              <a:buFont typeface="Arial" panose="020B0604020202020204" pitchFamily="34" charset="0"/>
              <a:buChar char="•"/>
            </a:pPr>
            <a:endParaRPr lang="fr-FR" sz="1600" dirty="0"/>
          </a:p>
          <a:p>
            <a:pPr lvl="1" indent="-172796">
              <a:buSzPct val="100000"/>
            </a:pPr>
            <a:r>
              <a:rPr lang="fr-FR" sz="1600" dirty="0"/>
              <a:t>L’Inserm travaille aussi avec </a:t>
            </a:r>
            <a:r>
              <a:rPr lang="fr-FR" sz="1800" b="1" dirty="0">
                <a:solidFill>
                  <a:srgbClr val="4E879B"/>
                </a:solidFill>
              </a:rPr>
              <a:t>9</a:t>
            </a:r>
            <a:r>
              <a:rPr lang="fr-FR" sz="1600" b="1" dirty="0"/>
              <a:t> </a:t>
            </a:r>
            <a:r>
              <a:rPr lang="fr-FR" sz="1600" dirty="0"/>
              <a:t>pays partenaires par le biais de l’ANRS Maladies infectieuses émergentes.</a:t>
            </a:r>
          </a:p>
          <a:p>
            <a:pPr lvl="1" indent="-172796">
              <a:buSzPct val="100000"/>
            </a:pPr>
            <a:endParaRPr lang="fr-FR" sz="1200" dirty="0"/>
          </a:p>
          <a:p>
            <a:pPr lvl="1" indent="-172796">
              <a:buClr>
                <a:schemeClr val="accent1"/>
              </a:buClr>
            </a:pPr>
            <a:endParaRPr lang="fr-FR" sz="1200" dirty="0"/>
          </a:p>
          <a:p>
            <a:pPr marL="0" lvl="1" indent="0">
              <a:buNone/>
            </a:pPr>
            <a:endParaRPr lang="fr-FR" sz="1200" dirty="0"/>
          </a:p>
        </p:txBody>
      </p:sp>
    </p:spTree>
    <p:extLst>
      <p:ext uri="{BB962C8B-B14F-4D97-AF65-F5344CB8AC3E}">
        <p14:creationId xmlns:p14="http://schemas.microsoft.com/office/powerpoint/2010/main" val="190273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13"/>
          </p:nvPr>
        </p:nvSpPr>
        <p:spPr>
          <a:xfrm>
            <a:off x="4562573" y="2505761"/>
            <a:ext cx="3520267" cy="867424"/>
          </a:xfrm>
        </p:spPr>
        <p:txBody>
          <a:bodyPr/>
          <a:lstStyle/>
          <a:p>
            <a:r>
              <a:rPr lang="fr-FR" dirty="0">
                <a:ea typeface="Hind" charset="0"/>
              </a:rPr>
              <a:t>Agir pour améliorer</a:t>
            </a:r>
            <a:br>
              <a:rPr lang="fr-FR" dirty="0">
                <a:ea typeface="Hind" charset="0"/>
              </a:rPr>
            </a:br>
            <a:r>
              <a:rPr lang="fr-FR" dirty="0">
                <a:ea typeface="Hind" charset="0"/>
              </a:rPr>
              <a:t>la santé de toutes et tous</a:t>
            </a:r>
            <a:endParaRPr lang="fr-FR" dirty="0"/>
          </a:p>
        </p:txBody>
      </p:sp>
    </p:spTree>
    <p:extLst>
      <p:ext uri="{BB962C8B-B14F-4D97-AF65-F5344CB8AC3E}">
        <p14:creationId xmlns:p14="http://schemas.microsoft.com/office/powerpoint/2010/main" val="3359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custDataLst>
              <p:tags r:id="rId1"/>
            </p:custDataLst>
          </p:nvPr>
        </p:nvSpPr>
        <p:spPr/>
        <p:txBody>
          <a:bodyPr/>
          <a:lstStyle/>
          <a:p>
            <a:r>
              <a:rPr lang="fr-FR" dirty="0"/>
              <a:t>Agir pour améliorer la santé de toutes et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custDataLst>
              <p:tags r:id="rId2"/>
            </p:custDataLst>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custDataLst>
              <p:tags r:id="rId3"/>
            </p:custDataLst>
          </p:nvPr>
        </p:nvSpPr>
        <p:spPr>
          <a:xfrm>
            <a:off x="600368" y="382660"/>
            <a:ext cx="8543632" cy="646331"/>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La programmation et le pilotage </a:t>
            </a:r>
            <a:br>
              <a:rPr lang="fr-FR" sz="2100" dirty="0">
                <a:latin typeface="Arial" panose="020B0604020202020204" pitchFamily="34" charset="0"/>
                <a:cs typeface="Arial" panose="020B0604020202020204" pitchFamily="34" charset="0"/>
              </a:rPr>
            </a:br>
            <a:r>
              <a:rPr lang="fr-FR" sz="2100" dirty="0">
                <a:latin typeface="Arial" panose="020B0604020202020204" pitchFamily="34" charset="0"/>
                <a:cs typeface="Arial" panose="020B0604020202020204" pitchFamily="34" charset="0"/>
              </a:rPr>
              <a:t>de la recherche en santé nationale</a:t>
            </a:r>
          </a:p>
        </p:txBody>
      </p:sp>
      <p:sp>
        <p:nvSpPr>
          <p:cNvPr id="4" name="Rectangle 3">
            <a:extLst>
              <a:ext uri="{FF2B5EF4-FFF2-40B4-BE49-F238E27FC236}">
                <a16:creationId xmlns:a16="http://schemas.microsoft.com/office/drawing/2014/main" id="{D0915C78-712F-1AFC-3CF9-5010BE32CF43}"/>
              </a:ext>
            </a:extLst>
          </p:cNvPr>
          <p:cNvSpPr/>
          <p:nvPr>
            <p:custDataLst>
              <p:tags r:id="rId4"/>
            </p:custDataLst>
          </p:nvPr>
        </p:nvSpPr>
        <p:spPr>
          <a:xfrm>
            <a:off x="461913" y="1206230"/>
            <a:ext cx="8325646" cy="100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10">
            <a:extLst>
              <a:ext uri="{FF2B5EF4-FFF2-40B4-BE49-F238E27FC236}">
                <a16:creationId xmlns:a16="http://schemas.microsoft.com/office/drawing/2014/main" id="{A94C1E9F-F600-1B66-CA99-DD5E6A721920}"/>
              </a:ext>
            </a:extLst>
          </p:cNvPr>
          <p:cNvSpPr txBox="1">
            <a:spLocks/>
          </p:cNvSpPr>
          <p:nvPr>
            <p:custDataLst>
              <p:tags r:id="rId5"/>
            </p:custDataLst>
          </p:nvPr>
        </p:nvSpPr>
        <p:spPr>
          <a:xfrm>
            <a:off x="665390" y="1278495"/>
            <a:ext cx="7925918" cy="85664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Objectifs </a:t>
            </a:r>
          </a:p>
          <a:p>
            <a:pPr marL="0" lvl="3" defTabSz="600060">
              <a:lnSpc>
                <a:spcPct val="100000"/>
              </a:lnSpc>
              <a:spcBef>
                <a:spcPts val="225"/>
              </a:spcBef>
              <a:buClr>
                <a:srgbClr val="DE492A"/>
              </a:buClr>
            </a:pPr>
            <a:r>
              <a:rPr lang="fr-FR" sz="1000" dirty="0">
                <a:solidFill>
                  <a:schemeClr val="tx1">
                    <a:lumMod val="50000"/>
                  </a:schemeClr>
                </a:solidFill>
                <a:latin typeface="Arial" panose="020B0604020202020204" pitchFamily="34" charset="0"/>
                <a:cs typeface="Arial" panose="020B0604020202020204" pitchFamily="34" charset="0"/>
              </a:rPr>
              <a:t>Rendre l'écosystème de recherche et d'innovation plus à même de répondre aux grands défis et transitions auxquels le domaine de la santé fait face. Pour cela, l’</a:t>
            </a:r>
            <a:r>
              <a:rPr lang="fr-FR" sz="1000" b="1" dirty="0">
                <a:solidFill>
                  <a:schemeClr val="tx1">
                    <a:lumMod val="50000"/>
                  </a:schemeClr>
                </a:solidFill>
                <a:latin typeface="Arial" panose="020B0604020202020204" pitchFamily="34" charset="0"/>
                <a:cs typeface="Arial" panose="020B0604020202020204" pitchFamily="34" charset="0"/>
              </a:rPr>
              <a:t>Agence de programmes de recherche en santé </a:t>
            </a:r>
            <a:r>
              <a:rPr lang="fr-FR" sz="1000" dirty="0">
                <a:solidFill>
                  <a:schemeClr val="tx1">
                    <a:lumMod val="50000"/>
                  </a:schemeClr>
                </a:solidFill>
                <a:latin typeface="Arial" panose="020B0604020202020204" pitchFamily="34" charset="0"/>
                <a:cs typeface="Arial" panose="020B0604020202020204" pitchFamily="34" charset="0"/>
              </a:rPr>
              <a:t>renforce la coordination des acteurs pertinents et contribue à la priorisation et à la définition de programmes de recherche, jugés stratégiques, car à fort impact sociétal et relevant d’un intérêt souverain. Une fois ces programmes arbitrés par l’État, l’Agence en orchestre le pilotage national. </a:t>
            </a:r>
            <a:endParaRPr lang="fr-FR" altLang="fr-FR" sz="1000" dirty="0">
              <a:solidFill>
                <a:schemeClr val="tx1">
                  <a:lumMod val="50000"/>
                </a:schemeClr>
              </a:solidFill>
              <a:latin typeface="+mj-lt"/>
              <a:cs typeface="Arial" panose="020B0604020202020204" pitchFamily="34" charset="0"/>
            </a:endParaRPr>
          </a:p>
        </p:txBody>
      </p:sp>
      <p:sp>
        <p:nvSpPr>
          <p:cNvPr id="12" name="Rectangle 11">
            <a:extLst>
              <a:ext uri="{FF2B5EF4-FFF2-40B4-BE49-F238E27FC236}">
                <a16:creationId xmlns:a16="http://schemas.microsoft.com/office/drawing/2014/main" id="{EA499900-2A4A-BFDE-46EE-C330A13452C1}"/>
              </a:ext>
            </a:extLst>
          </p:cNvPr>
          <p:cNvSpPr/>
          <p:nvPr>
            <p:custDataLst>
              <p:tags r:id="rId6"/>
            </p:custDataLst>
          </p:nvPr>
        </p:nvSpPr>
        <p:spPr>
          <a:xfrm>
            <a:off x="4708450" y="2354293"/>
            <a:ext cx="4079109" cy="2224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3CB6350-1D8B-E086-FB75-57696646998A}"/>
              </a:ext>
            </a:extLst>
          </p:cNvPr>
          <p:cNvSpPr/>
          <p:nvPr>
            <p:custDataLst>
              <p:tags r:id="rId7"/>
            </p:custDataLst>
          </p:nvPr>
        </p:nvSpPr>
        <p:spPr>
          <a:xfrm>
            <a:off x="461913" y="2354293"/>
            <a:ext cx="4079109" cy="2224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0">
            <a:extLst>
              <a:ext uri="{FF2B5EF4-FFF2-40B4-BE49-F238E27FC236}">
                <a16:creationId xmlns:a16="http://schemas.microsoft.com/office/drawing/2014/main" id="{B69EF22C-8673-087D-B504-FBF8F8BB49FF}"/>
              </a:ext>
            </a:extLst>
          </p:cNvPr>
          <p:cNvSpPr txBox="1">
            <a:spLocks/>
          </p:cNvSpPr>
          <p:nvPr>
            <p:custDataLst>
              <p:tags r:id="rId8"/>
            </p:custDataLst>
          </p:nvPr>
        </p:nvSpPr>
        <p:spPr>
          <a:xfrm>
            <a:off x="698564" y="2460945"/>
            <a:ext cx="3736987" cy="201080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Missions</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Mettre en place une vision prospective au service de l’induction de programmes de recherche innovants et ambitieux, fondés sur des questions scientifiques prioritaires en santé </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Mettre en place une capacité d’expertise interdisciplinaire dans le champ de la recherche biomédicale </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Garantir l’articulation entre les programmes prioritaires, avec les politiques de site, les feuilles de route nationale et européenne des infrastructures de recherche, les actions européennes, et sur l’ensemble du continuum de financement et d’action des thématiques priorisées</a:t>
            </a:r>
          </a:p>
          <a:p>
            <a:pPr marL="0" lvl="3" defTabSz="600060">
              <a:lnSpc>
                <a:spcPct val="100000"/>
              </a:lnSpc>
              <a:spcBef>
                <a:spcPts val="225"/>
              </a:spcBef>
              <a:buClr>
                <a:srgbClr val="DE492A"/>
              </a:buClr>
            </a:pPr>
            <a:endParaRPr lang="fr-FR" sz="1000" dirty="0">
              <a:solidFill>
                <a:schemeClr val="tx1">
                  <a:lumMod val="50000"/>
                </a:schemeClr>
              </a:solidFill>
              <a:latin typeface="Arial" panose="020B0604020202020204" pitchFamily="34" charset="0"/>
              <a:cs typeface="Arial" panose="020B0604020202020204" pitchFamily="34" charset="0"/>
            </a:endParaRPr>
          </a:p>
        </p:txBody>
      </p:sp>
      <p:sp>
        <p:nvSpPr>
          <p:cNvPr id="16" name="Espace réservé du contenu 10">
            <a:extLst>
              <a:ext uri="{FF2B5EF4-FFF2-40B4-BE49-F238E27FC236}">
                <a16:creationId xmlns:a16="http://schemas.microsoft.com/office/drawing/2014/main" id="{CCB4B35C-E93A-D2D9-106D-E9E774E1381B}"/>
              </a:ext>
            </a:extLst>
          </p:cNvPr>
          <p:cNvSpPr txBox="1">
            <a:spLocks/>
          </p:cNvSpPr>
          <p:nvPr>
            <p:custDataLst>
              <p:tags r:id="rId9"/>
            </p:custDataLst>
          </p:nvPr>
        </p:nvSpPr>
        <p:spPr>
          <a:xfrm>
            <a:off x="4846715" y="2442388"/>
            <a:ext cx="3802577" cy="206210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Feuille de route</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Élaborer les trois nouveaux programmes prioritaires de recherche (maladies neurodégénératives, maladies chroniques inflammatoires, transplantation)</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Finaliser le programme France Vaccins</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Piloter le volet recherche de la Stratégie nationale d’accélération sur la prévention en santé</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Construire un programme interdisciplinaire de recherche sur la fin de vie</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Contribuer aux feuilles de route nationale et européenne des infrastructures et équipements de recherche ou technologiques </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Constituer le volet expertise et prospective de l’Agence </a:t>
            </a:r>
          </a:p>
        </p:txBody>
      </p:sp>
      <p:pic>
        <p:nvPicPr>
          <p:cNvPr id="10" name="Image 9" descr="Une image contenant texte, Police, Graphique, logo">
            <a:extLst>
              <a:ext uri="{FF2B5EF4-FFF2-40B4-BE49-F238E27FC236}">
                <a16:creationId xmlns:a16="http://schemas.microsoft.com/office/drawing/2014/main" id="{8752EFCA-0489-48A0-5658-1D0D482EE2D2}"/>
              </a:ext>
            </a:extLst>
          </p:cNvPr>
          <p:cNvPicPr>
            <a:picLocks noChangeAspect="1"/>
          </p:cNvPicPr>
          <p:nvPr/>
        </p:nvPicPr>
        <p:blipFill>
          <a:blip r:embed="rId12"/>
          <a:stretch>
            <a:fillRect/>
          </a:stretch>
        </p:blipFill>
        <p:spPr>
          <a:xfrm>
            <a:off x="6718850" y="221409"/>
            <a:ext cx="2051361" cy="981151"/>
          </a:xfrm>
          <a:prstGeom prst="rect">
            <a:avLst/>
          </a:prstGeom>
        </p:spPr>
      </p:pic>
    </p:spTree>
    <p:extLst>
      <p:ext uri="{BB962C8B-B14F-4D97-AF65-F5344CB8AC3E}">
        <p14:creationId xmlns:p14="http://schemas.microsoft.com/office/powerpoint/2010/main" val="333888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5423F-FA5F-CC5D-C40B-3EEE7EC675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8DB848-18ED-7D3F-9AEE-472994E3EA7F}"/>
              </a:ext>
            </a:extLst>
          </p:cNvPr>
          <p:cNvSpPr>
            <a:spLocks noGrp="1"/>
          </p:cNvSpPr>
          <p:nvPr>
            <p:ph type="title"/>
            <p:custDataLst>
              <p:tags r:id="rId1"/>
            </p:custDataLst>
          </p:nvPr>
        </p:nvSpPr>
        <p:spPr/>
        <p:txBody>
          <a:bodyPr/>
          <a:lstStyle/>
          <a:p>
            <a:r>
              <a:rPr lang="fr-FR" dirty="0"/>
              <a:t>Agir pour améliorer la santé de toutes et tous</a:t>
            </a:r>
          </a:p>
        </p:txBody>
      </p:sp>
      <p:sp>
        <p:nvSpPr>
          <p:cNvPr id="3" name="Espace réservé du numéro de diapositive 2">
            <a:extLst>
              <a:ext uri="{FF2B5EF4-FFF2-40B4-BE49-F238E27FC236}">
                <a16:creationId xmlns:a16="http://schemas.microsoft.com/office/drawing/2014/main" id="{56F91FB8-E2ED-28D4-DEAF-27C286D92061}"/>
              </a:ext>
            </a:extLst>
          </p:cNvPr>
          <p:cNvSpPr>
            <a:spLocks noGrp="1"/>
          </p:cNvSpPr>
          <p:nvPr>
            <p:ph type="sldNum" sz="quarter" idx="12"/>
            <p:custDataLst>
              <p:tags r:id="rId2"/>
            </p:custDataLst>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4F424B7F-2625-02CB-2D36-6E9AC943CEA2}"/>
              </a:ext>
            </a:extLst>
          </p:cNvPr>
          <p:cNvSpPr txBox="1"/>
          <p:nvPr>
            <p:custDataLst>
              <p:tags r:id="rId3"/>
            </p:custDataLst>
          </p:nvPr>
        </p:nvSpPr>
        <p:spPr>
          <a:xfrm>
            <a:off x="600368" y="494340"/>
            <a:ext cx="8543632"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L’organisation des recherches prioritaires en santé</a:t>
            </a:r>
          </a:p>
        </p:txBody>
      </p:sp>
      <p:sp>
        <p:nvSpPr>
          <p:cNvPr id="6" name="Rectangle 5">
            <a:extLst>
              <a:ext uri="{FF2B5EF4-FFF2-40B4-BE49-F238E27FC236}">
                <a16:creationId xmlns:a16="http://schemas.microsoft.com/office/drawing/2014/main" id="{FD3048F6-BDDD-57E2-619B-F436E985BD5E}"/>
              </a:ext>
            </a:extLst>
          </p:cNvPr>
          <p:cNvSpPr/>
          <p:nvPr/>
        </p:nvSpPr>
        <p:spPr>
          <a:xfrm>
            <a:off x="472124" y="1236645"/>
            <a:ext cx="8350789" cy="563231"/>
          </a:xfrm>
          <a:prstGeom prst="rect">
            <a:avLst/>
          </a:prstGeom>
        </p:spPr>
        <p:txBody>
          <a:bodyPr wrap="square">
            <a:spAutoFit/>
          </a:bodyPr>
          <a:lstStyle/>
          <a:p>
            <a:pPr defTabSz="914400">
              <a:lnSpc>
                <a:spcPct val="90000"/>
              </a:lnSpc>
              <a:spcBef>
                <a:spcPts val="1000"/>
              </a:spcBef>
              <a:buClr>
                <a:srgbClr val="EF4C22"/>
              </a:buClr>
            </a:pPr>
            <a:r>
              <a:rPr lang="fr-FR" altLang="fr-FR" sz="1700" b="1" dirty="0">
                <a:solidFill>
                  <a:srgbClr val="4E879B"/>
                </a:solidFill>
                <a:cs typeface="Arial" charset="0"/>
              </a:rPr>
              <a:t>L’Inserm pilote ou copilote les huit programmes et équipements prioritaires de recherche en santé financés par France 2030, liés à des stratégies nationales</a:t>
            </a:r>
          </a:p>
        </p:txBody>
      </p:sp>
      <p:sp>
        <p:nvSpPr>
          <p:cNvPr id="8" name="Rectangle 7">
            <a:extLst>
              <a:ext uri="{FF2B5EF4-FFF2-40B4-BE49-F238E27FC236}">
                <a16:creationId xmlns:a16="http://schemas.microsoft.com/office/drawing/2014/main" id="{077DE011-CD8D-5E2F-1BBE-1090492B5A4B}"/>
              </a:ext>
            </a:extLst>
          </p:cNvPr>
          <p:cNvSpPr/>
          <p:nvPr/>
        </p:nvSpPr>
        <p:spPr>
          <a:xfrm>
            <a:off x="472125" y="1933496"/>
            <a:ext cx="8054162" cy="2856167"/>
          </a:xfrm>
          <a:prstGeom prst="rect">
            <a:avLst/>
          </a:prstGeom>
        </p:spPr>
        <p:txBody>
          <a:bodyPr wrap="square" numCol="2">
            <a:spAutoFit/>
          </a:bodyPr>
          <a:lstStyle/>
          <a:p>
            <a:pPr lvl="0" defTabSz="914400">
              <a:lnSpc>
                <a:spcPct val="90000"/>
              </a:lnSpc>
              <a:spcBef>
                <a:spcPts val="1000"/>
              </a:spcBef>
              <a:buClr>
                <a:srgbClr val="DE492A"/>
              </a:buClr>
            </a:pPr>
            <a:r>
              <a:rPr lang="fr-FR" altLang="fr-FR" sz="1600" b="1" dirty="0">
                <a:cs typeface="Arial" charset="0"/>
              </a:rPr>
              <a:t>Stratégies d’exploration :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Psychiatrie de précision (80 M€, avec </a:t>
            </a:r>
            <a:br>
              <a:rPr lang="fr-FR" altLang="fr-FR" sz="1400" dirty="0">
                <a:cs typeface="Arial" charset="0"/>
              </a:rPr>
            </a:br>
            <a:r>
              <a:rPr lang="fr-FR" altLang="fr-FR" sz="1400" dirty="0">
                <a:cs typeface="Arial" charset="0"/>
              </a:rPr>
              <a:t>le CNRS)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Identités et destins cellulaires (80 M€, </a:t>
            </a:r>
            <a:br>
              <a:rPr lang="fr-FR" altLang="fr-FR" sz="1400" dirty="0">
                <a:cs typeface="Arial" charset="0"/>
              </a:rPr>
            </a:br>
            <a:r>
              <a:rPr lang="fr-FR" altLang="fr-FR" sz="1400" dirty="0">
                <a:cs typeface="Arial" charset="0"/>
              </a:rPr>
              <a:t>avec le CNRS)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Organes et organoïdes sur puces </a:t>
            </a:r>
            <a:br>
              <a:rPr lang="fr-FR" altLang="fr-FR" sz="1400" dirty="0">
                <a:cs typeface="Arial" charset="0"/>
              </a:rPr>
            </a:br>
            <a:r>
              <a:rPr lang="fr-FR" altLang="fr-FR" sz="1400" dirty="0">
                <a:cs typeface="Arial" charset="0"/>
              </a:rPr>
              <a:t>(48,4 M€, avec le CNRS et le CEA) </a:t>
            </a:r>
          </a:p>
          <a:p>
            <a:pPr marL="228600" lvl="0" indent="-228600" defTabSz="914400">
              <a:lnSpc>
                <a:spcPct val="90000"/>
              </a:lnSpc>
              <a:spcBef>
                <a:spcPts val="1000"/>
              </a:spcBef>
              <a:buClr>
                <a:srgbClr val="DE492A"/>
              </a:buClr>
              <a:buFont typeface="Arial" panose="020B0604020202020204" pitchFamily="34" charset="0"/>
              <a:buChar char="•"/>
            </a:pPr>
            <a:endParaRPr lang="fr-FR" altLang="fr-FR" sz="14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endParaRPr lang="fr-FR" altLang="fr-FR" sz="14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endParaRPr lang="fr-FR" altLang="fr-FR" sz="1400" dirty="0">
              <a:cs typeface="Arial" charset="0"/>
            </a:endParaRPr>
          </a:p>
          <a:p>
            <a:pPr lvl="0" defTabSz="914400">
              <a:lnSpc>
                <a:spcPct val="90000"/>
              </a:lnSpc>
              <a:spcBef>
                <a:spcPts val="1000"/>
              </a:spcBef>
              <a:buClr>
                <a:srgbClr val="DE492A"/>
              </a:buClr>
            </a:pPr>
            <a:r>
              <a:rPr lang="fr-FR" altLang="fr-FR" sz="1600" b="1" dirty="0">
                <a:cs typeface="Arial" pitchFamily="34" charset="0"/>
              </a:rPr>
              <a:t>Stratégies d’accélération :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pitchFamily="34" charset="0"/>
              </a:rPr>
              <a:t>Maladies infectieuses émergentes </a:t>
            </a:r>
            <a:r>
              <a:rPr lang="fr-FR" altLang="fr-FR" sz="1400" dirty="0">
                <a:cs typeface="Arial" charset="0"/>
              </a:rPr>
              <a:t>(70 M€, </a:t>
            </a:r>
            <a:br>
              <a:rPr lang="fr-FR" altLang="fr-FR" sz="1400" dirty="0">
                <a:cs typeface="Arial" charset="0"/>
              </a:rPr>
            </a:br>
            <a:r>
              <a:rPr lang="fr-FR" altLang="fr-FR" sz="1400" dirty="0">
                <a:cs typeface="Arial" charset="0"/>
              </a:rPr>
              <a:t>avec l’ANRS MIE)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Biothérapies et </a:t>
            </a:r>
            <a:r>
              <a:rPr lang="fr-FR" altLang="fr-FR" sz="1400" dirty="0" err="1">
                <a:cs typeface="Arial" charset="0"/>
              </a:rPr>
              <a:t>bioproduction</a:t>
            </a:r>
            <a:r>
              <a:rPr lang="fr-FR" altLang="fr-FR" sz="1400" dirty="0">
                <a:cs typeface="Arial" charset="0"/>
              </a:rPr>
              <a:t> de thérapies innovantes (80 M€, avec le CEA)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Santé numérique (60 M€, avec Inria)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Systèmes alimentaires, microbiomes et santé (58 M€, avec INRAE)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Santé des femmes, santé des couples (25 M€) </a:t>
            </a:r>
            <a:endParaRPr lang="fr-FR" altLang="fr-FR" sz="1400" b="1" dirty="0">
              <a:solidFill>
                <a:srgbClr val="DA4F28"/>
              </a:solidFill>
              <a:cs typeface="Arial" charset="0"/>
            </a:endParaRPr>
          </a:p>
        </p:txBody>
      </p:sp>
    </p:spTree>
    <p:extLst>
      <p:ext uri="{BB962C8B-B14F-4D97-AF65-F5344CB8AC3E}">
        <p14:creationId xmlns:p14="http://schemas.microsoft.com/office/powerpoint/2010/main" val="340060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B8B42-E970-5A1F-F23C-5768439D59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E7BD61-6C14-3036-8A66-AC2C313AF06E}"/>
              </a:ext>
            </a:extLst>
          </p:cNvPr>
          <p:cNvSpPr>
            <a:spLocks noGrp="1"/>
          </p:cNvSpPr>
          <p:nvPr>
            <p:ph type="title"/>
            <p:custDataLst>
              <p:tags r:id="rId1"/>
            </p:custDataLst>
          </p:nvPr>
        </p:nvSpPr>
        <p:spPr/>
        <p:txBody>
          <a:bodyPr/>
          <a:lstStyle/>
          <a:p>
            <a:r>
              <a:rPr lang="fr-FR" dirty="0"/>
              <a:t>Agir pour améliorer la santé de toutes et tous</a:t>
            </a:r>
          </a:p>
        </p:txBody>
      </p:sp>
      <p:sp>
        <p:nvSpPr>
          <p:cNvPr id="3" name="Espace réservé du numéro de diapositive 2">
            <a:extLst>
              <a:ext uri="{FF2B5EF4-FFF2-40B4-BE49-F238E27FC236}">
                <a16:creationId xmlns:a16="http://schemas.microsoft.com/office/drawing/2014/main" id="{62CF94D4-367F-4C7D-BB42-B687F5D51D8B}"/>
              </a:ext>
            </a:extLst>
          </p:cNvPr>
          <p:cNvSpPr>
            <a:spLocks noGrp="1"/>
          </p:cNvSpPr>
          <p:nvPr>
            <p:ph type="sldNum" sz="quarter" idx="12"/>
            <p:custDataLst>
              <p:tags r:id="rId2"/>
            </p:custDataLst>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17</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7062E42-C34C-8264-3FCD-D851E3572C36}"/>
              </a:ext>
            </a:extLst>
          </p:cNvPr>
          <p:cNvSpPr txBox="1"/>
          <p:nvPr>
            <p:custDataLst>
              <p:tags r:id="rId3"/>
            </p:custDataLst>
          </p:nvPr>
        </p:nvSpPr>
        <p:spPr>
          <a:xfrm>
            <a:off x="600368" y="494340"/>
            <a:ext cx="8543632"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Le soutien à la recherche de rupture en santé</a:t>
            </a:r>
          </a:p>
        </p:txBody>
      </p:sp>
      <p:sp>
        <p:nvSpPr>
          <p:cNvPr id="6" name="Rectangle 5">
            <a:extLst>
              <a:ext uri="{FF2B5EF4-FFF2-40B4-BE49-F238E27FC236}">
                <a16:creationId xmlns:a16="http://schemas.microsoft.com/office/drawing/2014/main" id="{8EA1EDF0-DFA0-FD35-39B7-C322536F4CCB}"/>
              </a:ext>
            </a:extLst>
          </p:cNvPr>
          <p:cNvSpPr/>
          <p:nvPr/>
        </p:nvSpPr>
        <p:spPr>
          <a:xfrm>
            <a:off x="472124" y="1236645"/>
            <a:ext cx="8364749" cy="563231"/>
          </a:xfrm>
          <a:prstGeom prst="rect">
            <a:avLst/>
          </a:prstGeom>
        </p:spPr>
        <p:txBody>
          <a:bodyPr wrap="square">
            <a:spAutoFit/>
          </a:bodyPr>
          <a:lstStyle/>
          <a:p>
            <a:pPr defTabSz="914400">
              <a:lnSpc>
                <a:spcPct val="90000"/>
              </a:lnSpc>
              <a:spcBef>
                <a:spcPts val="1000"/>
              </a:spcBef>
              <a:buClr>
                <a:srgbClr val="EF4C22"/>
              </a:buClr>
            </a:pPr>
            <a:r>
              <a:rPr lang="fr-FR" altLang="fr-FR" sz="1700" b="1" dirty="0">
                <a:solidFill>
                  <a:srgbClr val="4E879B"/>
                </a:solidFill>
                <a:cs typeface="Arial" charset="0"/>
              </a:rPr>
              <a:t>L’Inserm pilote le programme national de financement de la recherche à impact et à risque en santé, Impact santé, soutenu par France 2030.</a:t>
            </a:r>
          </a:p>
        </p:txBody>
      </p:sp>
      <p:sp>
        <p:nvSpPr>
          <p:cNvPr id="8" name="Rectangle 7">
            <a:extLst>
              <a:ext uri="{FF2B5EF4-FFF2-40B4-BE49-F238E27FC236}">
                <a16:creationId xmlns:a16="http://schemas.microsoft.com/office/drawing/2014/main" id="{819D1A97-5328-A53C-C595-02A593BDD1E0}"/>
              </a:ext>
            </a:extLst>
          </p:cNvPr>
          <p:cNvSpPr/>
          <p:nvPr/>
        </p:nvSpPr>
        <p:spPr>
          <a:xfrm>
            <a:off x="472125" y="2024236"/>
            <a:ext cx="3795075" cy="2287806"/>
          </a:xfrm>
          <a:prstGeom prst="rect">
            <a:avLst/>
          </a:prstGeom>
        </p:spPr>
        <p:txBody>
          <a:bodyPr wrap="square" numCol="1">
            <a:spAutoFit/>
          </a:bodyPr>
          <a:lstStyle/>
          <a:p>
            <a:pPr defTabSz="914400">
              <a:lnSpc>
                <a:spcPct val="90000"/>
              </a:lnSpc>
              <a:spcBef>
                <a:spcPts val="1000"/>
              </a:spcBef>
              <a:buClr>
                <a:srgbClr val="DE492A"/>
              </a:buClr>
            </a:pPr>
            <a:r>
              <a:rPr lang="fr-FR" altLang="fr-FR" sz="1400" b="1" dirty="0">
                <a:cs typeface="Arial" charset="0"/>
              </a:rPr>
              <a:t>Objectif : </a:t>
            </a:r>
            <a:r>
              <a:rPr lang="fr-FR" altLang="fr-FR" sz="1400" dirty="0">
                <a:cs typeface="Arial" charset="0"/>
              </a:rPr>
              <a:t>détecter les projets de recherche en santé, fondamentale ou appliquée, qui pourraient générer des ruptures stratégiques pour la France, dans les décennies à venir, qu’elles soient conceptuelles, technologiques ou méthodologiques, et leur apporter un soutien décisif </a:t>
            </a:r>
          </a:p>
          <a:p>
            <a:pPr defTabSz="914400">
              <a:lnSpc>
                <a:spcPct val="90000"/>
              </a:lnSpc>
              <a:spcBef>
                <a:spcPts val="1000"/>
              </a:spcBef>
              <a:buClr>
                <a:srgbClr val="DE492A"/>
              </a:buClr>
            </a:pPr>
            <a:r>
              <a:rPr lang="fr-FR" altLang="fr-FR" sz="1400" b="1" dirty="0">
                <a:cs typeface="Arial" charset="0"/>
              </a:rPr>
              <a:t>Budget : </a:t>
            </a:r>
            <a:r>
              <a:rPr lang="fr-FR" altLang="fr-FR" sz="1400" dirty="0">
                <a:cs typeface="Arial" charset="0"/>
              </a:rPr>
              <a:t>30 M€ pour 2024</a:t>
            </a:r>
          </a:p>
          <a:p>
            <a:pPr lvl="0" defTabSz="914400">
              <a:lnSpc>
                <a:spcPct val="90000"/>
              </a:lnSpc>
              <a:spcBef>
                <a:spcPts val="1000"/>
              </a:spcBef>
              <a:buClr>
                <a:srgbClr val="DE492A"/>
              </a:buClr>
            </a:pPr>
            <a:r>
              <a:rPr lang="fr-FR" altLang="fr-FR" sz="1400" b="1" dirty="0">
                <a:cs typeface="Arial" charset="0"/>
              </a:rPr>
              <a:t>Bénéficiaires : </a:t>
            </a:r>
            <a:r>
              <a:rPr lang="fr-FR" altLang="fr-FR" sz="1400" dirty="0">
                <a:cs typeface="Arial" charset="0"/>
              </a:rPr>
              <a:t>l’ensemble des chercheurs en santé, sans distinction d’affiliation</a:t>
            </a:r>
          </a:p>
        </p:txBody>
      </p:sp>
      <p:sp>
        <p:nvSpPr>
          <p:cNvPr id="9" name="Rectangle 8">
            <a:extLst>
              <a:ext uri="{FF2B5EF4-FFF2-40B4-BE49-F238E27FC236}">
                <a16:creationId xmlns:a16="http://schemas.microsoft.com/office/drawing/2014/main" id="{E21A4D86-BF10-EBF0-862C-FD86DDCB00BA}"/>
              </a:ext>
            </a:extLst>
          </p:cNvPr>
          <p:cNvSpPr/>
          <p:nvPr/>
        </p:nvSpPr>
        <p:spPr>
          <a:xfrm>
            <a:off x="4572001" y="2024235"/>
            <a:ext cx="4099876" cy="2287806"/>
          </a:xfrm>
          <a:prstGeom prst="rect">
            <a:avLst/>
          </a:prstGeom>
        </p:spPr>
        <p:txBody>
          <a:bodyPr wrap="square" numCol="1">
            <a:spAutoFit/>
          </a:bodyPr>
          <a:lstStyle/>
          <a:p>
            <a:pPr lvl="0" defTabSz="914400">
              <a:lnSpc>
                <a:spcPct val="90000"/>
              </a:lnSpc>
              <a:spcBef>
                <a:spcPts val="1000"/>
              </a:spcBef>
              <a:buClr>
                <a:srgbClr val="DE492A"/>
              </a:buClr>
            </a:pPr>
            <a:r>
              <a:rPr lang="fr-FR" altLang="fr-FR" sz="1400" b="1" dirty="0">
                <a:cs typeface="Arial" charset="0"/>
              </a:rPr>
              <a:t>Missions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L’accompagnement et l’accélération des projets d’ores et déjà considérés comme suffisamment matures pour produire de la recherche de rupture (maximum 3 M€ par projet)</a:t>
            </a:r>
          </a:p>
          <a:p>
            <a:pPr marL="228600" lvl="0" indent="-228600" defTabSz="914400">
              <a:lnSpc>
                <a:spcPct val="90000"/>
              </a:lnSpc>
              <a:spcBef>
                <a:spcPts val="1000"/>
              </a:spcBef>
              <a:buClr>
                <a:srgbClr val="DE492A"/>
              </a:buClr>
              <a:buFont typeface="Arial" panose="020B0604020202020204" pitchFamily="34" charset="0"/>
              <a:buChar char="•"/>
            </a:pPr>
            <a:r>
              <a:rPr lang="fr-FR" altLang="fr-FR" sz="1400" dirty="0">
                <a:cs typeface="Arial" charset="0"/>
              </a:rPr>
              <a:t>La détection et l’amorçage (150 000 € par projet) de projets exploratoires, qui sont susceptibles, après une phase de maturation, de devenir des projets de recherche de rupture</a:t>
            </a:r>
          </a:p>
        </p:txBody>
      </p:sp>
    </p:spTree>
    <p:extLst>
      <p:ext uri="{BB962C8B-B14F-4D97-AF65-F5344CB8AC3E}">
        <p14:creationId xmlns:p14="http://schemas.microsoft.com/office/powerpoint/2010/main" val="397770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F39B2-0491-F845-85DC-2067615CD3D7}"/>
              </a:ext>
            </a:extLst>
          </p:cNvPr>
          <p:cNvSpPr>
            <a:spLocks noGrp="1"/>
          </p:cNvSpPr>
          <p:nvPr>
            <p:ph type="title"/>
          </p:nvPr>
        </p:nvSpPr>
        <p:spPr/>
        <p:txBody>
          <a:bodyPr/>
          <a:lstStyle/>
          <a:p>
            <a:r>
              <a:rPr lang="fr-FR" dirty="0"/>
              <a:t>Agir pour améliorer la santé de toutes et tous</a:t>
            </a:r>
          </a:p>
        </p:txBody>
      </p:sp>
      <p:sp>
        <p:nvSpPr>
          <p:cNvPr id="3" name="Espace réservé du numéro de diapositive 2">
            <a:extLst>
              <a:ext uri="{FF2B5EF4-FFF2-40B4-BE49-F238E27FC236}">
                <a16:creationId xmlns:a16="http://schemas.microsoft.com/office/drawing/2014/main" id="{ADA690D9-A093-F741-B80D-C9CCC50615A4}"/>
              </a:ext>
            </a:extLst>
          </p:cNvPr>
          <p:cNvSpPr>
            <a:spLocks noGrp="1"/>
          </p:cNvSpPr>
          <p:nvPr>
            <p:ph type="sldNum" sz="quarter" idx="12"/>
          </p:nvPr>
        </p:nvSpPr>
        <p:spPr>
          <a:xfrm>
            <a:off x="8526287" y="4829393"/>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18</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7FE87B9-63CD-6247-BCE5-8806180C4E1B}"/>
              </a:ext>
            </a:extLst>
          </p:cNvPr>
          <p:cNvSpPr txBox="1"/>
          <p:nvPr/>
        </p:nvSpPr>
        <p:spPr>
          <a:xfrm>
            <a:off x="600369" y="495302"/>
            <a:ext cx="446455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missions pour la santé</a:t>
            </a:r>
          </a:p>
        </p:txBody>
      </p:sp>
      <p:pic>
        <p:nvPicPr>
          <p:cNvPr id="15" name="Image 14">
            <a:extLst>
              <a:ext uri="{FF2B5EF4-FFF2-40B4-BE49-F238E27FC236}">
                <a16:creationId xmlns:a16="http://schemas.microsoft.com/office/drawing/2014/main" id="{B415991D-C46D-E14D-A0DB-69F7D84F42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8079" y="3277599"/>
            <a:ext cx="765524" cy="774478"/>
          </a:xfrm>
          <a:prstGeom prst="rect">
            <a:avLst/>
          </a:prstGeom>
        </p:spPr>
      </p:pic>
      <p:sp>
        <p:nvSpPr>
          <p:cNvPr id="8" name="Ellipse 7">
            <a:extLst>
              <a:ext uri="{FF2B5EF4-FFF2-40B4-BE49-F238E27FC236}">
                <a16:creationId xmlns:a16="http://schemas.microsoft.com/office/drawing/2014/main" id="{BBF3859A-DDCD-B04B-AAFC-54F2880F9645}"/>
              </a:ext>
            </a:extLst>
          </p:cNvPr>
          <p:cNvSpPr/>
          <p:nvPr/>
        </p:nvSpPr>
        <p:spPr>
          <a:xfrm>
            <a:off x="3391217" y="2091244"/>
            <a:ext cx="2372710" cy="2372710"/>
          </a:xfrm>
          <a:prstGeom prst="ellips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srgbClr val="DE492A"/>
              </a:solidFill>
            </a:endParaRPr>
          </a:p>
        </p:txBody>
      </p:sp>
      <p:pic>
        <p:nvPicPr>
          <p:cNvPr id="10" name="Image 9">
            <a:extLst>
              <a:ext uri="{FF2B5EF4-FFF2-40B4-BE49-F238E27FC236}">
                <a16:creationId xmlns:a16="http://schemas.microsoft.com/office/drawing/2014/main" id="{6226F6C9-F419-9749-84E2-68DE7F78FA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93883" y="3406795"/>
            <a:ext cx="770447" cy="774900"/>
          </a:xfrm>
          <a:prstGeom prst="rect">
            <a:avLst/>
          </a:prstGeom>
        </p:spPr>
      </p:pic>
      <p:pic>
        <p:nvPicPr>
          <p:cNvPr id="14" name="Image 13">
            <a:extLst>
              <a:ext uri="{FF2B5EF4-FFF2-40B4-BE49-F238E27FC236}">
                <a16:creationId xmlns:a16="http://schemas.microsoft.com/office/drawing/2014/main" id="{937F2237-4497-2849-A3A7-9BAFC7F6F6D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71692" y="2036594"/>
            <a:ext cx="779405" cy="774900"/>
          </a:xfrm>
          <a:prstGeom prst="rect">
            <a:avLst/>
          </a:prstGeom>
        </p:spPr>
      </p:pic>
      <p:pic>
        <p:nvPicPr>
          <p:cNvPr id="17" name="Image 16">
            <a:extLst>
              <a:ext uri="{FF2B5EF4-FFF2-40B4-BE49-F238E27FC236}">
                <a16:creationId xmlns:a16="http://schemas.microsoft.com/office/drawing/2014/main" id="{3AFB77BD-1BE0-9247-BB7F-DA9BC952878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70799" y="1104570"/>
            <a:ext cx="774900" cy="774900"/>
          </a:xfrm>
          <a:prstGeom prst="rect">
            <a:avLst/>
          </a:prstGeom>
        </p:spPr>
      </p:pic>
      <p:pic>
        <p:nvPicPr>
          <p:cNvPr id="19" name="Image 18">
            <a:extLst>
              <a:ext uri="{FF2B5EF4-FFF2-40B4-BE49-F238E27FC236}">
                <a16:creationId xmlns:a16="http://schemas.microsoft.com/office/drawing/2014/main" id="{4D758546-63DA-2040-8E74-04A4247CBCB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65330" y="1913800"/>
            <a:ext cx="770421" cy="774900"/>
          </a:xfrm>
          <a:prstGeom prst="rect">
            <a:avLst/>
          </a:prstGeom>
        </p:spPr>
      </p:pic>
      <p:sp>
        <p:nvSpPr>
          <p:cNvPr id="20" name="Espace réservé du contenu 5">
            <a:extLst>
              <a:ext uri="{FF2B5EF4-FFF2-40B4-BE49-F238E27FC236}">
                <a16:creationId xmlns:a16="http://schemas.microsoft.com/office/drawing/2014/main" id="{BED871D9-3C1C-A443-8A82-0448AD27AF24}"/>
              </a:ext>
            </a:extLst>
          </p:cNvPr>
          <p:cNvSpPr txBox="1">
            <a:spLocks/>
          </p:cNvSpPr>
          <p:nvPr/>
        </p:nvSpPr>
        <p:spPr>
          <a:xfrm>
            <a:off x="6728663" y="2057696"/>
            <a:ext cx="1749497" cy="4968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fr-FR" sz="1100" dirty="0">
                <a:latin typeface="Arial" panose="020B0604020202020204" pitchFamily="34" charset="0"/>
                <a:cs typeface="Arial" panose="020B0604020202020204" pitchFamily="34" charset="0"/>
              </a:rPr>
              <a:t>Rôle majeur dans</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la </a:t>
            </a:r>
            <a:r>
              <a:rPr lang="fr-FR" sz="1100" b="1" dirty="0">
                <a:solidFill>
                  <a:schemeClr val="accent6">
                    <a:lumMod val="75000"/>
                  </a:schemeClr>
                </a:solidFill>
                <a:latin typeface="Arial" panose="020B0604020202020204" pitchFamily="34" charset="0"/>
                <a:cs typeface="Arial" panose="020B0604020202020204" pitchFamily="34" charset="0"/>
              </a:rPr>
              <a:t>coordination nationale de la recherche en santé</a:t>
            </a:r>
            <a:endParaRPr lang="fr-FR" sz="1100" dirty="0">
              <a:solidFill>
                <a:schemeClr val="accent3"/>
              </a:solidFill>
              <a:latin typeface="Arial" panose="020B0604020202020204" pitchFamily="34" charset="0"/>
              <a:cs typeface="Arial" panose="020B0604020202020204" pitchFamily="34" charset="0"/>
            </a:endParaRPr>
          </a:p>
        </p:txBody>
      </p:sp>
      <p:sp>
        <p:nvSpPr>
          <p:cNvPr id="21" name="Espace réservé du contenu 5">
            <a:extLst>
              <a:ext uri="{FF2B5EF4-FFF2-40B4-BE49-F238E27FC236}">
                <a16:creationId xmlns:a16="http://schemas.microsoft.com/office/drawing/2014/main" id="{F2EA69E6-5A26-9D4C-BCBB-849F83AA630E}"/>
              </a:ext>
            </a:extLst>
          </p:cNvPr>
          <p:cNvSpPr txBox="1">
            <a:spLocks/>
          </p:cNvSpPr>
          <p:nvPr/>
        </p:nvSpPr>
        <p:spPr>
          <a:xfrm>
            <a:off x="4387903" y="1231251"/>
            <a:ext cx="1787816" cy="5215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fr-FR" sz="1100" b="1" dirty="0">
                <a:solidFill>
                  <a:schemeClr val="accent4"/>
                </a:solidFill>
                <a:latin typeface="Arial" panose="020B0604020202020204" pitchFamily="34" charset="0"/>
                <a:cs typeface="Arial" panose="020B0604020202020204" pitchFamily="34" charset="0"/>
              </a:rPr>
              <a:t>Production, diffusion nationale et internationale</a:t>
            </a:r>
            <a:r>
              <a:rPr lang="fr-FR" sz="1100" dirty="0">
                <a:solidFill>
                  <a:schemeClr val="accent4"/>
                </a:solidFill>
                <a:latin typeface="Arial" panose="020B0604020202020204" pitchFamily="34" charset="0"/>
                <a:cs typeface="Arial" panose="020B0604020202020204" pitchFamily="34" charset="0"/>
              </a:rPr>
              <a:t> </a:t>
            </a:r>
            <a:br>
              <a:rPr lang="fr-FR" sz="1100" dirty="0">
                <a:solidFill>
                  <a:schemeClr val="accent4"/>
                </a:solidFill>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des connaissances</a:t>
            </a:r>
          </a:p>
        </p:txBody>
      </p:sp>
      <p:sp>
        <p:nvSpPr>
          <p:cNvPr id="22" name="Espace réservé du contenu 5">
            <a:extLst>
              <a:ext uri="{FF2B5EF4-FFF2-40B4-BE49-F238E27FC236}">
                <a16:creationId xmlns:a16="http://schemas.microsoft.com/office/drawing/2014/main" id="{A5EB02BB-407E-514B-AC11-6C9E1FE1FAF9}"/>
              </a:ext>
            </a:extLst>
          </p:cNvPr>
          <p:cNvSpPr txBox="1">
            <a:spLocks/>
          </p:cNvSpPr>
          <p:nvPr/>
        </p:nvSpPr>
        <p:spPr>
          <a:xfrm>
            <a:off x="689318" y="2196487"/>
            <a:ext cx="1604566" cy="72392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fr-FR" sz="1100" dirty="0">
                <a:latin typeface="Arial" panose="020B0604020202020204" pitchFamily="34" charset="0"/>
                <a:cs typeface="Arial" panose="020B0604020202020204" pitchFamily="34" charset="0"/>
              </a:rPr>
              <a:t>Expertise scientifique</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et </a:t>
            </a:r>
            <a:r>
              <a:rPr lang="fr-FR" sz="1100" b="1" dirty="0">
                <a:solidFill>
                  <a:schemeClr val="accent3"/>
                </a:solidFill>
                <a:latin typeface="Arial" panose="020B0604020202020204" pitchFamily="34" charset="0"/>
                <a:cs typeface="Arial" panose="020B0604020202020204" pitchFamily="34" charset="0"/>
              </a:rPr>
              <a:t>aide à la décision publique en matière </a:t>
            </a:r>
            <a:br>
              <a:rPr lang="fr-FR" sz="1100" b="1" dirty="0">
                <a:solidFill>
                  <a:schemeClr val="accent3"/>
                </a:solidFill>
                <a:latin typeface="Arial" panose="020B0604020202020204" pitchFamily="34" charset="0"/>
                <a:cs typeface="Arial" panose="020B0604020202020204" pitchFamily="34" charset="0"/>
              </a:rPr>
            </a:br>
            <a:r>
              <a:rPr lang="fr-FR" sz="1100" b="1" dirty="0">
                <a:solidFill>
                  <a:schemeClr val="accent3"/>
                </a:solidFill>
                <a:latin typeface="Arial" panose="020B0604020202020204" pitchFamily="34" charset="0"/>
                <a:cs typeface="Arial" panose="020B0604020202020204" pitchFamily="34" charset="0"/>
              </a:rPr>
              <a:t>de santé</a:t>
            </a:r>
          </a:p>
        </p:txBody>
      </p:sp>
      <p:sp>
        <p:nvSpPr>
          <p:cNvPr id="23" name="Espace réservé du contenu 5">
            <a:extLst>
              <a:ext uri="{FF2B5EF4-FFF2-40B4-BE49-F238E27FC236}">
                <a16:creationId xmlns:a16="http://schemas.microsoft.com/office/drawing/2014/main" id="{395AB76B-AE0E-0C4B-B8D1-3AF62C5E7AAB}"/>
              </a:ext>
            </a:extLst>
          </p:cNvPr>
          <p:cNvSpPr txBox="1">
            <a:spLocks/>
          </p:cNvSpPr>
          <p:nvPr/>
        </p:nvSpPr>
        <p:spPr>
          <a:xfrm>
            <a:off x="592075" y="3565866"/>
            <a:ext cx="1589704" cy="4922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fr-FR" sz="1100" dirty="0">
                <a:latin typeface="Arial" panose="020B0604020202020204" pitchFamily="34" charset="0"/>
                <a:cs typeface="Arial" panose="020B0604020202020204" pitchFamily="34" charset="0"/>
              </a:rPr>
              <a:t>Valorisation </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des </a:t>
            </a:r>
            <a:r>
              <a:rPr lang="fr-FR" sz="1100" b="1" dirty="0">
                <a:solidFill>
                  <a:schemeClr val="accent5"/>
                </a:solidFill>
                <a:latin typeface="Arial" panose="020B0604020202020204" pitchFamily="34" charset="0"/>
                <a:cs typeface="Arial" panose="020B0604020202020204" pitchFamily="34" charset="0"/>
              </a:rPr>
              <a:t>découvertes et </a:t>
            </a:r>
            <a:br>
              <a:rPr lang="fr-FR" sz="1100" b="1" dirty="0">
                <a:solidFill>
                  <a:schemeClr val="accent5"/>
                </a:solidFill>
                <a:latin typeface="Arial" panose="020B0604020202020204" pitchFamily="34" charset="0"/>
                <a:cs typeface="Arial" panose="020B0604020202020204" pitchFamily="34" charset="0"/>
              </a:rPr>
            </a:br>
            <a:r>
              <a:rPr lang="fr-FR" sz="1100" b="1" dirty="0">
                <a:solidFill>
                  <a:schemeClr val="accent5"/>
                </a:solidFill>
                <a:latin typeface="Arial" panose="020B0604020202020204" pitchFamily="34" charset="0"/>
                <a:cs typeface="Arial" panose="020B0604020202020204" pitchFamily="34" charset="0"/>
              </a:rPr>
              <a:t>de leurs applications</a:t>
            </a:r>
            <a:endParaRPr lang="fr-FR" sz="1100" dirty="0">
              <a:solidFill>
                <a:schemeClr val="accent5"/>
              </a:solidFill>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206669A2-D197-6440-96D8-FB9DE381B8DF}"/>
              </a:ext>
            </a:extLst>
          </p:cNvPr>
          <p:cNvSpPr txBox="1"/>
          <p:nvPr/>
        </p:nvSpPr>
        <p:spPr>
          <a:xfrm>
            <a:off x="3588652" y="2470159"/>
            <a:ext cx="1977836" cy="1477328"/>
          </a:xfrm>
          <a:prstGeom prst="rect">
            <a:avLst/>
          </a:prstGeom>
          <a:noFill/>
        </p:spPr>
        <p:txBody>
          <a:bodyPr wrap="square" rtlCol="0">
            <a:spAutoFit/>
          </a:bodyPr>
          <a:lstStyle/>
          <a:p>
            <a:pPr algn="ctr"/>
            <a:r>
              <a:rPr lang="fr-FR" sz="1500" dirty="0">
                <a:solidFill>
                  <a:schemeClr val="bg1"/>
                </a:solidFill>
                <a:latin typeface="Arial" panose="020B0604020202020204" pitchFamily="34" charset="0"/>
                <a:cs typeface="Arial" panose="020B0604020202020204" pitchFamily="34" charset="0"/>
              </a:rPr>
              <a:t>INITIER, </a:t>
            </a:r>
          </a:p>
          <a:p>
            <a:pPr algn="ctr"/>
            <a:r>
              <a:rPr lang="fr-FR" sz="1500" dirty="0">
                <a:solidFill>
                  <a:schemeClr val="bg1"/>
                </a:solidFill>
                <a:latin typeface="Arial" panose="020B0604020202020204" pitchFamily="34" charset="0"/>
                <a:cs typeface="Arial" panose="020B0604020202020204" pitchFamily="34" charset="0"/>
              </a:rPr>
              <a:t>DÉVELOPPER </a:t>
            </a:r>
            <a:br>
              <a:rPr lang="fr-FR" sz="1500" dirty="0">
                <a:solidFill>
                  <a:schemeClr val="bg1"/>
                </a:solidFill>
                <a:latin typeface="Arial" panose="020B0604020202020204" pitchFamily="34" charset="0"/>
                <a:cs typeface="Arial" panose="020B0604020202020204" pitchFamily="34" charset="0"/>
              </a:rPr>
            </a:br>
            <a:r>
              <a:rPr lang="fr-FR" sz="1500" dirty="0">
                <a:solidFill>
                  <a:schemeClr val="bg1"/>
                </a:solidFill>
                <a:latin typeface="Arial" panose="020B0604020202020204" pitchFamily="34" charset="0"/>
                <a:cs typeface="Arial" panose="020B0604020202020204" pitchFamily="34" charset="0"/>
              </a:rPr>
              <a:t>ET COORDONNER </a:t>
            </a:r>
            <a:br>
              <a:rPr lang="fr-FR" sz="1500" dirty="0">
                <a:solidFill>
                  <a:schemeClr val="bg1"/>
                </a:solidFill>
                <a:latin typeface="Arial" panose="020B0604020202020204" pitchFamily="34" charset="0"/>
                <a:cs typeface="Arial" panose="020B0604020202020204" pitchFamily="34" charset="0"/>
              </a:rPr>
            </a:br>
            <a:r>
              <a:rPr lang="fr-FR" sz="1500" b="1" dirty="0">
                <a:solidFill>
                  <a:schemeClr val="bg1"/>
                </a:solidFill>
                <a:latin typeface="Arial" panose="020B0604020202020204" pitchFamily="34" charset="0"/>
                <a:cs typeface="Arial" panose="020B0604020202020204" pitchFamily="34" charset="0"/>
              </a:rPr>
              <a:t>UNE RECHERCHE BIOMÉDICALE D’EXCELLENCE</a:t>
            </a:r>
          </a:p>
        </p:txBody>
      </p:sp>
      <p:sp>
        <p:nvSpPr>
          <p:cNvPr id="25" name="Espace réservé du contenu 5">
            <a:extLst>
              <a:ext uri="{FF2B5EF4-FFF2-40B4-BE49-F238E27FC236}">
                <a16:creationId xmlns:a16="http://schemas.microsoft.com/office/drawing/2014/main" id="{530EDE80-3BA5-4D4D-82D8-01F8675430FF}"/>
              </a:ext>
            </a:extLst>
          </p:cNvPr>
          <p:cNvSpPr txBox="1">
            <a:spLocks/>
          </p:cNvSpPr>
          <p:nvPr/>
        </p:nvSpPr>
        <p:spPr>
          <a:xfrm>
            <a:off x="6823616" y="3405832"/>
            <a:ext cx="1916510" cy="538843"/>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10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8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nSpc>
                <a:spcPct val="90000"/>
              </a:lnSpc>
            </a:pPr>
            <a:r>
              <a:rPr lang="fr-FR" sz="1100" b="1" dirty="0">
                <a:solidFill>
                  <a:schemeClr val="accent2"/>
                </a:solidFill>
                <a:latin typeface="Arial" panose="020B0604020202020204" pitchFamily="34" charset="0"/>
                <a:cs typeface="Arial" panose="020B0604020202020204" pitchFamily="34" charset="0"/>
              </a:rPr>
              <a:t>Soutien à l’enseignement supérieur </a:t>
            </a:r>
            <a:r>
              <a:rPr lang="fr-FR" sz="1100" dirty="0">
                <a:latin typeface="Arial" panose="020B0604020202020204" pitchFamily="34" charset="0"/>
                <a:cs typeface="Arial" panose="020B0604020202020204" pitchFamily="34" charset="0"/>
              </a:rPr>
              <a:t>et à la formation </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à la recherche</a:t>
            </a:r>
          </a:p>
        </p:txBody>
      </p:sp>
    </p:spTree>
    <p:extLst>
      <p:ext uri="{BB962C8B-B14F-4D97-AF65-F5344CB8AC3E}">
        <p14:creationId xmlns:p14="http://schemas.microsoft.com/office/powerpoint/2010/main" val="369158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Agir pour améliorer la santé de toutes et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fr-FR" smtClean="0">
                <a:latin typeface="+mn-lt"/>
              </a:rPr>
              <a:pPr/>
              <a:t>19</a:t>
            </a:fld>
            <a:endParaRPr lang="fr-FR" dirty="0">
              <a:latin typeface="+mn-lt"/>
            </a:endParaRPr>
          </a:p>
        </p:txBody>
      </p:sp>
      <p:sp>
        <p:nvSpPr>
          <p:cNvPr id="7" name="ZoneTexte 6">
            <a:extLst>
              <a:ext uri="{FF2B5EF4-FFF2-40B4-BE49-F238E27FC236}">
                <a16:creationId xmlns:a16="http://schemas.microsoft.com/office/drawing/2014/main" id="{865122E1-38C3-3445-A3AE-F576D62DF25C}"/>
              </a:ext>
            </a:extLst>
          </p:cNvPr>
          <p:cNvSpPr txBox="1"/>
          <p:nvPr/>
        </p:nvSpPr>
        <p:spPr>
          <a:xfrm>
            <a:off x="600369" y="495302"/>
            <a:ext cx="6142540"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champs d’actions et d’expertises</a:t>
            </a:r>
          </a:p>
        </p:txBody>
      </p:sp>
      <p:cxnSp>
        <p:nvCxnSpPr>
          <p:cNvPr id="52" name="Connecteur droit 51"/>
          <p:cNvCxnSpPr>
            <a:cxnSpLocks/>
          </p:cNvCxnSpPr>
          <p:nvPr/>
        </p:nvCxnSpPr>
        <p:spPr>
          <a:xfrm>
            <a:off x="3727762" y="2820255"/>
            <a:ext cx="652625" cy="7334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cxnSpLocks/>
          </p:cNvCxnSpPr>
          <p:nvPr/>
        </p:nvCxnSpPr>
        <p:spPr>
          <a:xfrm>
            <a:off x="3710295" y="2813766"/>
            <a:ext cx="2287444" cy="8882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a:cxnSpLocks/>
          </p:cNvCxnSpPr>
          <p:nvPr/>
        </p:nvCxnSpPr>
        <p:spPr>
          <a:xfrm>
            <a:off x="3710295" y="2813766"/>
            <a:ext cx="4408816" cy="4274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cxnSpLocks/>
          </p:cNvCxnSpPr>
          <p:nvPr/>
        </p:nvCxnSpPr>
        <p:spPr>
          <a:xfrm flipV="1">
            <a:off x="3710295" y="2034574"/>
            <a:ext cx="3417106" cy="7856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flipV="1">
            <a:off x="3710295" y="1607312"/>
            <a:ext cx="2287444" cy="121510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a:cxnSpLocks/>
          </p:cNvCxnSpPr>
          <p:nvPr/>
        </p:nvCxnSpPr>
        <p:spPr>
          <a:xfrm flipV="1">
            <a:off x="3727762" y="1607312"/>
            <a:ext cx="1109436" cy="121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5" y="1754679"/>
            <a:ext cx="3661693" cy="1653668"/>
          </a:xfrm>
          <a:prstGeom prst="rect">
            <a:avLst/>
          </a:prstGeom>
        </p:spPr>
      </p:pic>
      <p:sp>
        <p:nvSpPr>
          <p:cNvPr id="25" name="Ellipse 24">
            <a:extLst>
              <a:ext uri="{FF2B5EF4-FFF2-40B4-BE49-F238E27FC236}">
                <a16:creationId xmlns:a16="http://schemas.microsoft.com/office/drawing/2014/main" id="{0FCB1E04-0ED1-884A-BC4A-03BA08E81CC4}"/>
              </a:ext>
            </a:extLst>
          </p:cNvPr>
          <p:cNvSpPr>
            <a:spLocks noChangeAspect="1"/>
          </p:cNvSpPr>
          <p:nvPr/>
        </p:nvSpPr>
        <p:spPr>
          <a:xfrm>
            <a:off x="4075800" y="936157"/>
            <a:ext cx="1152000" cy="1152000"/>
          </a:xfrm>
          <a:prstGeom prst="ellipse">
            <a:avLst/>
          </a:prstGeom>
          <a:solidFill>
            <a:srgbClr val="E4CA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100" dirty="0">
                <a:solidFill>
                  <a:schemeClr val="tx1"/>
                </a:solidFill>
                <a:latin typeface="Arial" panose="020B0604020202020204" pitchFamily="34" charset="0"/>
                <a:cs typeface="Arial" panose="020B0604020202020204" pitchFamily="34" charset="0"/>
              </a:rPr>
              <a:t>Recherche</a:t>
            </a:r>
          </a:p>
          <a:p>
            <a:pPr algn="ctr"/>
            <a:r>
              <a:rPr lang="fr-FR" sz="1100" dirty="0">
                <a:solidFill>
                  <a:schemeClr val="tx1"/>
                </a:solidFill>
                <a:latin typeface="Arial" panose="020B0604020202020204" pitchFamily="34" charset="0"/>
                <a:cs typeface="Arial" panose="020B0604020202020204" pitchFamily="34" charset="0"/>
              </a:rPr>
              <a:t>fondamentale</a:t>
            </a:r>
          </a:p>
        </p:txBody>
      </p:sp>
      <p:sp>
        <p:nvSpPr>
          <p:cNvPr id="26" name="Ellipse 25">
            <a:extLst>
              <a:ext uri="{FF2B5EF4-FFF2-40B4-BE49-F238E27FC236}">
                <a16:creationId xmlns:a16="http://schemas.microsoft.com/office/drawing/2014/main" id="{0FCB1E04-0ED1-884A-BC4A-03BA08E81CC4}"/>
              </a:ext>
            </a:extLst>
          </p:cNvPr>
          <p:cNvSpPr>
            <a:spLocks noChangeAspect="1"/>
          </p:cNvSpPr>
          <p:nvPr/>
        </p:nvSpPr>
        <p:spPr>
          <a:xfrm>
            <a:off x="5661632" y="656884"/>
            <a:ext cx="1260000" cy="1260000"/>
          </a:xfrm>
          <a:prstGeom prst="ellipse">
            <a:avLst/>
          </a:prstGeom>
          <a:solidFill>
            <a:srgbClr val="DDEA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100" dirty="0">
                <a:solidFill>
                  <a:schemeClr val="tx1"/>
                </a:solidFill>
                <a:latin typeface="Arial" panose="020B0604020202020204" pitchFamily="34" charset="0"/>
                <a:cs typeface="Arial" panose="020B0604020202020204" pitchFamily="34" charset="0"/>
              </a:rPr>
              <a:t>Études cliniques</a:t>
            </a:r>
          </a:p>
          <a:p>
            <a:pPr algn="ctr"/>
            <a:r>
              <a:rPr lang="fr-FR" sz="1100" dirty="0">
                <a:solidFill>
                  <a:schemeClr val="tx1"/>
                </a:solidFill>
                <a:latin typeface="Arial" panose="020B0604020202020204" pitchFamily="34" charset="0"/>
                <a:cs typeface="Arial" panose="020B0604020202020204" pitchFamily="34" charset="0"/>
              </a:rPr>
              <a:t>et précliniques</a:t>
            </a:r>
          </a:p>
        </p:txBody>
      </p:sp>
      <p:sp>
        <p:nvSpPr>
          <p:cNvPr id="27" name="Ellipse 26">
            <a:extLst>
              <a:ext uri="{FF2B5EF4-FFF2-40B4-BE49-F238E27FC236}">
                <a16:creationId xmlns:a16="http://schemas.microsoft.com/office/drawing/2014/main" id="{0FCB1E04-0ED1-884A-BC4A-03BA08E81CC4}"/>
              </a:ext>
            </a:extLst>
          </p:cNvPr>
          <p:cNvSpPr>
            <a:spLocks noChangeAspect="1"/>
          </p:cNvSpPr>
          <p:nvPr/>
        </p:nvSpPr>
        <p:spPr>
          <a:xfrm>
            <a:off x="6956403" y="1129037"/>
            <a:ext cx="1368000" cy="1368000"/>
          </a:xfrm>
          <a:prstGeom prst="ellipse">
            <a:avLst/>
          </a:prstGeom>
          <a:solidFill>
            <a:srgbClr val="5CC3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100" dirty="0">
                <a:solidFill>
                  <a:schemeClr val="tx1"/>
                </a:solidFill>
                <a:latin typeface="Arial" panose="020B0604020202020204" pitchFamily="34" charset="0"/>
                <a:cs typeface="Arial" panose="020B0604020202020204" pitchFamily="34" charset="0"/>
              </a:rPr>
              <a:t>Cohortes</a:t>
            </a:r>
          </a:p>
          <a:p>
            <a:pPr algn="ctr"/>
            <a:r>
              <a:rPr lang="fr-FR" sz="1100" dirty="0">
                <a:solidFill>
                  <a:schemeClr val="tx1"/>
                </a:solidFill>
                <a:latin typeface="Arial" panose="020B0604020202020204" pitchFamily="34" charset="0"/>
                <a:cs typeface="Arial" panose="020B0604020202020204" pitchFamily="34" charset="0"/>
              </a:rPr>
              <a:t>et études</a:t>
            </a:r>
          </a:p>
          <a:p>
            <a:pPr algn="ctr"/>
            <a:r>
              <a:rPr lang="fr-FR" sz="1100" dirty="0">
                <a:solidFill>
                  <a:schemeClr val="tx1"/>
                </a:solidFill>
                <a:latin typeface="Arial" panose="020B0604020202020204" pitchFamily="34" charset="0"/>
                <a:cs typeface="Arial" panose="020B0604020202020204" pitchFamily="34" charset="0"/>
              </a:rPr>
              <a:t>épidémiologiques</a:t>
            </a:r>
          </a:p>
        </p:txBody>
      </p:sp>
      <p:sp>
        <p:nvSpPr>
          <p:cNvPr id="28" name="Ellipse 27">
            <a:extLst>
              <a:ext uri="{FF2B5EF4-FFF2-40B4-BE49-F238E27FC236}">
                <a16:creationId xmlns:a16="http://schemas.microsoft.com/office/drawing/2014/main" id="{0FCB1E04-0ED1-884A-BC4A-03BA08E81CC4}"/>
              </a:ext>
            </a:extLst>
          </p:cNvPr>
          <p:cNvSpPr>
            <a:spLocks noChangeAspect="1"/>
          </p:cNvSpPr>
          <p:nvPr/>
        </p:nvSpPr>
        <p:spPr>
          <a:xfrm>
            <a:off x="7190225" y="2581513"/>
            <a:ext cx="1512000" cy="1512000"/>
          </a:xfrm>
          <a:prstGeom prst="ellipse">
            <a:avLst/>
          </a:prstGeom>
          <a:solidFill>
            <a:srgbClr val="C9E5E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fr-FR" sz="1100" dirty="0">
                <a:solidFill>
                  <a:srgbClr val="424242"/>
                </a:solidFill>
                <a:latin typeface="Arial" panose="020B0604020202020204" pitchFamily="34" charset="0"/>
                <a:cs typeface="Arial" panose="020B0604020202020204" pitchFamily="34" charset="0"/>
              </a:rPr>
              <a:t>Expertise</a:t>
            </a:r>
            <a:br>
              <a:rPr lang="fr-FR" sz="1100" dirty="0">
                <a:solidFill>
                  <a:srgbClr val="424242"/>
                </a:solidFill>
                <a:latin typeface="Arial" panose="020B0604020202020204" pitchFamily="34" charset="0"/>
                <a:cs typeface="Arial" panose="020B0604020202020204" pitchFamily="34" charset="0"/>
              </a:rPr>
            </a:br>
            <a:r>
              <a:rPr lang="fr-FR" sz="1100" dirty="0">
                <a:solidFill>
                  <a:srgbClr val="424242"/>
                </a:solidFill>
                <a:latin typeface="Arial" panose="020B0604020202020204" pitchFamily="34" charset="0"/>
                <a:cs typeface="Arial" panose="020B0604020202020204" pitchFamily="34" charset="0"/>
              </a:rPr>
              <a:t>et contribution </a:t>
            </a:r>
            <a:br>
              <a:rPr lang="fr-FR" sz="1100" dirty="0">
                <a:solidFill>
                  <a:srgbClr val="424242"/>
                </a:solidFill>
                <a:latin typeface="Arial" panose="020B0604020202020204" pitchFamily="34" charset="0"/>
                <a:cs typeface="Arial" panose="020B0604020202020204" pitchFamily="34" charset="0"/>
              </a:rPr>
            </a:br>
            <a:r>
              <a:rPr lang="fr-FR" sz="1100" dirty="0">
                <a:solidFill>
                  <a:srgbClr val="424242"/>
                </a:solidFill>
                <a:latin typeface="Arial" panose="020B0604020202020204" pitchFamily="34" charset="0"/>
                <a:cs typeface="Arial" panose="020B0604020202020204" pitchFamily="34" charset="0"/>
              </a:rPr>
              <a:t>à la santé publique </a:t>
            </a:r>
            <a:br>
              <a:rPr lang="fr-FR" sz="1100" dirty="0">
                <a:solidFill>
                  <a:srgbClr val="424242"/>
                </a:solidFill>
                <a:latin typeface="Arial" panose="020B0604020202020204" pitchFamily="34" charset="0"/>
                <a:cs typeface="Arial" panose="020B0604020202020204" pitchFamily="34" charset="0"/>
              </a:rPr>
            </a:br>
            <a:r>
              <a:rPr lang="fr-FR" sz="1100" dirty="0">
                <a:solidFill>
                  <a:srgbClr val="424242"/>
                </a:solidFill>
                <a:latin typeface="Arial" panose="020B0604020202020204" pitchFamily="34" charset="0"/>
                <a:cs typeface="Arial" panose="020B0604020202020204" pitchFamily="34" charset="0"/>
              </a:rPr>
              <a:t>et à la politique </a:t>
            </a:r>
            <a:br>
              <a:rPr lang="fr-FR" sz="1100" dirty="0">
                <a:solidFill>
                  <a:srgbClr val="424242"/>
                </a:solidFill>
                <a:latin typeface="Arial" panose="020B0604020202020204" pitchFamily="34" charset="0"/>
                <a:cs typeface="Arial" panose="020B0604020202020204" pitchFamily="34" charset="0"/>
              </a:rPr>
            </a:br>
            <a:r>
              <a:rPr lang="fr-FR" sz="1100" dirty="0">
                <a:solidFill>
                  <a:srgbClr val="424242"/>
                </a:solidFill>
                <a:latin typeface="Arial" panose="020B0604020202020204" pitchFamily="34" charset="0"/>
                <a:cs typeface="Arial" panose="020B0604020202020204" pitchFamily="34" charset="0"/>
              </a:rPr>
              <a:t>de recherche</a:t>
            </a:r>
          </a:p>
        </p:txBody>
      </p:sp>
      <p:sp>
        <p:nvSpPr>
          <p:cNvPr id="29" name="Ellipse 28">
            <a:extLst>
              <a:ext uri="{FF2B5EF4-FFF2-40B4-BE49-F238E27FC236}">
                <a16:creationId xmlns:a16="http://schemas.microsoft.com/office/drawing/2014/main" id="{0FCB1E04-0ED1-884A-BC4A-03BA08E81CC4}"/>
              </a:ext>
            </a:extLst>
          </p:cNvPr>
          <p:cNvSpPr>
            <a:spLocks noChangeAspect="1"/>
          </p:cNvSpPr>
          <p:nvPr/>
        </p:nvSpPr>
        <p:spPr>
          <a:xfrm>
            <a:off x="5715736" y="3268123"/>
            <a:ext cx="1368000" cy="1368000"/>
          </a:xfrm>
          <a:prstGeom prst="ellipse">
            <a:avLst/>
          </a:prstGeom>
          <a:solidFill>
            <a:srgbClr val="F2E2A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fr-FR" sz="1100">
                <a:solidFill>
                  <a:srgbClr val="424242"/>
                </a:solidFill>
              </a:rPr>
              <a:t>Transfert de </a:t>
            </a:r>
          </a:p>
          <a:p>
            <a:pPr lvl="0" algn="ctr"/>
            <a:r>
              <a:rPr lang="fr-FR" sz="1100" dirty="0">
                <a:solidFill>
                  <a:srgbClr val="424242"/>
                </a:solidFill>
              </a:rPr>
              <a:t>technologie</a:t>
            </a:r>
          </a:p>
        </p:txBody>
      </p:sp>
      <p:sp>
        <p:nvSpPr>
          <p:cNvPr id="30" name="Ellipse 29">
            <a:extLst>
              <a:ext uri="{FF2B5EF4-FFF2-40B4-BE49-F238E27FC236}">
                <a16:creationId xmlns:a16="http://schemas.microsoft.com/office/drawing/2014/main" id="{0FCB1E04-0ED1-884A-BC4A-03BA08E81CC4}"/>
              </a:ext>
            </a:extLst>
          </p:cNvPr>
          <p:cNvSpPr>
            <a:spLocks noChangeAspect="1"/>
          </p:cNvSpPr>
          <p:nvPr/>
        </p:nvSpPr>
        <p:spPr>
          <a:xfrm>
            <a:off x="3956074" y="3322123"/>
            <a:ext cx="1260000" cy="1260000"/>
          </a:xfrm>
          <a:prstGeom prst="ellipse">
            <a:avLst/>
          </a:prstGeom>
          <a:solidFill>
            <a:srgbClr val="F8BC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fr-FR" sz="1100" dirty="0">
                <a:solidFill>
                  <a:srgbClr val="424242"/>
                </a:solidFill>
                <a:latin typeface="Arial" panose="020B0604020202020204" pitchFamily="34" charset="0"/>
                <a:cs typeface="Arial" panose="020B0604020202020204" pitchFamily="34" charset="0"/>
              </a:rPr>
              <a:t>Infrastructures</a:t>
            </a:r>
          </a:p>
          <a:p>
            <a:pPr lvl="0" algn="ctr"/>
            <a:r>
              <a:rPr lang="fr-FR" sz="1100" dirty="0">
                <a:solidFill>
                  <a:srgbClr val="424242"/>
                </a:solidFill>
                <a:latin typeface="Arial" panose="020B0604020202020204" pitchFamily="34" charset="0"/>
                <a:cs typeface="Arial" panose="020B0604020202020204" pitchFamily="34" charset="0"/>
              </a:rPr>
              <a:t>de recherche</a:t>
            </a:r>
          </a:p>
          <a:p>
            <a:pPr lvl="0" algn="ctr"/>
            <a:r>
              <a:rPr lang="fr-FR" sz="1100" dirty="0">
                <a:solidFill>
                  <a:srgbClr val="424242"/>
                </a:solidFill>
                <a:latin typeface="Arial" panose="020B0604020202020204" pitchFamily="34" charset="0"/>
                <a:cs typeface="Arial" panose="020B0604020202020204" pitchFamily="34" charset="0"/>
              </a:rPr>
              <a:t>biomédicale</a:t>
            </a:r>
          </a:p>
        </p:txBody>
      </p:sp>
      <p:sp>
        <p:nvSpPr>
          <p:cNvPr id="6" name="Ellipse 5">
            <a:extLst>
              <a:ext uri="{FF2B5EF4-FFF2-40B4-BE49-F238E27FC236}">
                <a16:creationId xmlns:a16="http://schemas.microsoft.com/office/drawing/2014/main" id="{36F806F0-45BD-DEF9-BC7B-5CB089C1F134}"/>
              </a:ext>
            </a:extLst>
          </p:cNvPr>
          <p:cNvSpPr>
            <a:spLocks noChangeAspect="1"/>
          </p:cNvSpPr>
          <p:nvPr/>
        </p:nvSpPr>
        <p:spPr>
          <a:xfrm>
            <a:off x="3701259" y="2768295"/>
            <a:ext cx="97432" cy="97432"/>
          </a:xfrm>
          <a:prstGeom prst="ellips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endParaRPr lang="fr-FR" sz="1100" dirty="0">
              <a:no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01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62419" y="2483148"/>
            <a:ext cx="4674122" cy="1900388"/>
          </a:xfrm>
          <a:prstGeom prst="rect">
            <a:avLst/>
          </a:prstGeom>
        </p:spPr>
        <p:txBody>
          <a:bodyPr>
            <a:noAutofit/>
          </a:bodyPr>
          <a:lstStyle/>
          <a:p>
            <a:r>
              <a:rPr lang="fr-FR" sz="2400" b="0" dirty="0">
                <a:latin typeface="Arial" panose="020B0604020202020204" pitchFamily="34" charset="0"/>
                <a:cs typeface="Arial" panose="020B0604020202020204" pitchFamily="34" charset="0"/>
              </a:rPr>
              <a:t>L’Inserm est le seul organisme de recherche public français entièrement dédié à la santé</a:t>
            </a:r>
            <a:r>
              <a:rPr lang="en-GB" sz="2400" b="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0844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Agir pour améliorer la santé de toutes et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fr-FR" smtClean="0">
                <a:latin typeface="+mn-lt"/>
              </a:rPr>
              <a:pPr/>
              <a:t>20</a:t>
            </a:fld>
            <a:endParaRPr lang="fr-FR" dirty="0">
              <a:latin typeface="+mn-lt"/>
            </a:endParaRPr>
          </a:p>
        </p:txBody>
      </p:sp>
      <p:sp>
        <p:nvSpPr>
          <p:cNvPr id="7" name="ZoneTexte 6">
            <a:extLst>
              <a:ext uri="{FF2B5EF4-FFF2-40B4-BE49-F238E27FC236}">
                <a16:creationId xmlns:a16="http://schemas.microsoft.com/office/drawing/2014/main" id="{7DC23409-E665-A84D-AC24-93A7A816C4C4}"/>
              </a:ext>
            </a:extLst>
          </p:cNvPr>
          <p:cNvSpPr txBox="1"/>
          <p:nvPr/>
        </p:nvSpPr>
        <p:spPr>
          <a:xfrm>
            <a:off x="600368" y="495302"/>
            <a:ext cx="6709699"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Les cohortes et études épidémiologiques</a:t>
            </a:r>
          </a:p>
        </p:txBody>
      </p:sp>
      <p:grpSp>
        <p:nvGrpSpPr>
          <p:cNvPr id="30" name="Groupe 29">
            <a:extLst>
              <a:ext uri="{FF2B5EF4-FFF2-40B4-BE49-F238E27FC236}">
                <a16:creationId xmlns:a16="http://schemas.microsoft.com/office/drawing/2014/main" id="{EAF5FCF8-DAF8-DF40-B421-9307380B444C}"/>
              </a:ext>
            </a:extLst>
          </p:cNvPr>
          <p:cNvGrpSpPr/>
          <p:nvPr/>
        </p:nvGrpSpPr>
        <p:grpSpPr>
          <a:xfrm>
            <a:off x="131833" y="1241665"/>
            <a:ext cx="8831123" cy="3306001"/>
            <a:chOff x="131833" y="1130153"/>
            <a:chExt cx="8831123" cy="3306001"/>
          </a:xfrm>
        </p:grpSpPr>
        <p:cxnSp>
          <p:nvCxnSpPr>
            <p:cNvPr id="54" name="Connecteur droit 53">
              <a:extLst>
                <a:ext uri="{FF2B5EF4-FFF2-40B4-BE49-F238E27FC236}">
                  <a16:creationId xmlns:a16="http://schemas.microsoft.com/office/drawing/2014/main" id="{8B81FC0A-11FB-6841-80D1-B13ACF9EC075}"/>
                </a:ext>
              </a:extLst>
            </p:cNvPr>
            <p:cNvCxnSpPr>
              <a:cxnSpLocks/>
            </p:cNvCxnSpPr>
            <p:nvPr/>
          </p:nvCxnSpPr>
          <p:spPr>
            <a:xfrm flipH="1">
              <a:off x="2230649" y="2664770"/>
              <a:ext cx="269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8EB4BCAA-7F46-1344-A62F-EB12E7F6F5A5}"/>
                </a:ext>
              </a:extLst>
            </p:cNvPr>
            <p:cNvCxnSpPr>
              <a:cxnSpLocks/>
            </p:cNvCxnSpPr>
            <p:nvPr/>
          </p:nvCxnSpPr>
          <p:spPr>
            <a:xfrm flipH="1">
              <a:off x="2100233" y="1857444"/>
              <a:ext cx="399444" cy="391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349FD3DA-9EA3-424B-A1D3-AE3EE8273650}"/>
                </a:ext>
              </a:extLst>
            </p:cNvPr>
            <p:cNvCxnSpPr>
              <a:cxnSpLocks/>
              <a:stCxn id="23" idx="7"/>
            </p:cNvCxnSpPr>
            <p:nvPr/>
          </p:nvCxnSpPr>
          <p:spPr>
            <a:xfrm flipV="1">
              <a:off x="1928225" y="1288057"/>
              <a:ext cx="556327" cy="727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82E4CD0-C26E-0348-9E29-DF5EF790DCF0}"/>
                </a:ext>
              </a:extLst>
            </p:cNvPr>
            <p:cNvCxnSpPr>
              <a:cxnSpLocks/>
            </p:cNvCxnSpPr>
            <p:nvPr/>
          </p:nvCxnSpPr>
          <p:spPr>
            <a:xfrm flipH="1" flipV="1">
              <a:off x="2049088" y="3355942"/>
              <a:ext cx="409528" cy="262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82E4CD0-C26E-0348-9E29-DF5EF790DCF0}"/>
                </a:ext>
              </a:extLst>
            </p:cNvPr>
            <p:cNvCxnSpPr>
              <a:cxnSpLocks/>
              <a:stCxn id="6" idx="1"/>
            </p:cNvCxnSpPr>
            <p:nvPr/>
          </p:nvCxnSpPr>
          <p:spPr>
            <a:xfrm flipH="1" flipV="1">
              <a:off x="1791188" y="3626964"/>
              <a:ext cx="592998" cy="6553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4B63235C-B539-8A40-B8E3-E8DAC7140B69}"/>
                </a:ext>
              </a:extLst>
            </p:cNvPr>
            <p:cNvCxnSpPr>
              <a:cxnSpLocks/>
            </p:cNvCxnSpPr>
            <p:nvPr/>
          </p:nvCxnSpPr>
          <p:spPr>
            <a:xfrm flipH="1">
              <a:off x="6905993" y="2626191"/>
              <a:ext cx="207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9B94157E-9E64-7540-9A36-F6D8CC6C7D38}"/>
                </a:ext>
              </a:extLst>
            </p:cNvPr>
            <p:cNvSpPr>
              <a:spLocks noChangeAspect="1"/>
            </p:cNvSpPr>
            <p:nvPr/>
          </p:nvSpPr>
          <p:spPr>
            <a:xfrm>
              <a:off x="4799991" y="1721490"/>
              <a:ext cx="2106002" cy="2106000"/>
            </a:xfrm>
            <a:prstGeom prst="ellipse">
              <a:avLst/>
            </a:prstGeom>
            <a:solidFill>
              <a:srgbClr val="007EB3">
                <a:alpha val="380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solidFill>
                  <a:srgbClr val="E4C9E2"/>
                </a:solidFill>
              </a:endParaRPr>
            </a:p>
          </p:txBody>
        </p:sp>
        <p:sp>
          <p:nvSpPr>
            <p:cNvPr id="13" name="Rectangle 12">
              <a:extLst>
                <a:ext uri="{FF2B5EF4-FFF2-40B4-BE49-F238E27FC236}">
                  <a16:creationId xmlns:a16="http://schemas.microsoft.com/office/drawing/2014/main" id="{0DF56DD9-F5A9-6044-978F-1E2AFB2CBE46}"/>
                </a:ext>
              </a:extLst>
            </p:cNvPr>
            <p:cNvSpPr/>
            <p:nvPr/>
          </p:nvSpPr>
          <p:spPr>
            <a:xfrm>
              <a:off x="4990739" y="1706658"/>
              <a:ext cx="1755000" cy="2106000"/>
            </a:xfrm>
            <a:prstGeom prst="rect">
              <a:avLst/>
            </a:prstGeom>
          </p:spPr>
          <p:txBody>
            <a:bodyPr wrap="square" lIns="0" tIns="0" rIns="0" bIns="0" anchor="ctr" anchorCtr="0">
              <a:noAutofit/>
            </a:bodyPr>
            <a:lstStyle/>
            <a:p>
              <a:pPr algn="ctr"/>
              <a:r>
                <a:rPr lang="fr-FR" sz="1800" b="1" dirty="0">
                  <a:solidFill>
                    <a:schemeClr val="accent4">
                      <a:lumMod val="75000"/>
                    </a:schemeClr>
                  </a:solidFill>
                  <a:cs typeface="Arial Black" panose="020B0604020202020204" pitchFamily="34" charset="0"/>
                </a:rPr>
                <a:t>Des bases </a:t>
              </a:r>
              <a:br>
                <a:rPr lang="fr-FR" sz="1800" b="1" dirty="0">
                  <a:solidFill>
                    <a:schemeClr val="accent4">
                      <a:lumMod val="75000"/>
                    </a:schemeClr>
                  </a:solidFill>
                  <a:cs typeface="Arial Black" panose="020B0604020202020204" pitchFamily="34" charset="0"/>
                </a:rPr>
              </a:br>
              <a:r>
                <a:rPr lang="fr-FR" sz="1800" b="1" dirty="0">
                  <a:solidFill>
                    <a:schemeClr val="accent4">
                      <a:lumMod val="75000"/>
                    </a:schemeClr>
                  </a:solidFill>
                  <a:cs typeface="Arial Black" panose="020B0604020202020204" pitchFamily="34" charset="0"/>
                </a:rPr>
                <a:t>de données </a:t>
              </a:r>
              <a:br>
                <a:rPr lang="fr-FR" sz="115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d’envergure </a:t>
              </a:r>
              <a:br>
                <a:rPr lang="fr-FR" sz="120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pour la recherche </a:t>
              </a:r>
              <a:br>
                <a:rPr lang="fr-FR" sz="120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et l’expertise en </a:t>
              </a:r>
              <a:br>
                <a:rPr lang="fr-FR" sz="120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santé publique, </a:t>
              </a:r>
              <a:br>
                <a:rPr lang="fr-FR" sz="120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accessibles en ligne</a:t>
              </a:r>
            </a:p>
          </p:txBody>
        </p:sp>
        <p:sp>
          <p:nvSpPr>
            <p:cNvPr id="19" name="Rectangle 18">
              <a:extLst>
                <a:ext uri="{FF2B5EF4-FFF2-40B4-BE49-F238E27FC236}">
                  <a16:creationId xmlns:a16="http://schemas.microsoft.com/office/drawing/2014/main" id="{840F880F-5532-6B4E-A6E4-CA3B1857B62E}"/>
                </a:ext>
              </a:extLst>
            </p:cNvPr>
            <p:cNvSpPr/>
            <p:nvPr/>
          </p:nvSpPr>
          <p:spPr>
            <a:xfrm>
              <a:off x="2499677" y="3437206"/>
              <a:ext cx="1721211" cy="763895"/>
            </a:xfrm>
            <a:prstGeom prst="rect">
              <a:avLst/>
            </a:prstGeom>
          </p:spPr>
          <p:txBody>
            <a:bodyPr wrap="square" lIns="0" tIns="0" rIns="0" bIns="0" anchor="ctr" anchorCtr="0">
              <a:noAutofit/>
            </a:bodyPr>
            <a:lstStyle/>
            <a:p>
              <a:r>
                <a:rPr lang="fr-FR" sz="1100" b="1" dirty="0" err="1">
                  <a:solidFill>
                    <a:srgbClr val="4E879B"/>
                  </a:solidFill>
                  <a:cs typeface="Arial Black" panose="020B0604020202020204" pitchFamily="34" charset="0"/>
                </a:rPr>
                <a:t>RaDiCo</a:t>
              </a:r>
              <a:r>
                <a:rPr lang="fr-FR" sz="1100" b="1" dirty="0">
                  <a:solidFill>
                    <a:srgbClr val="4E879B"/>
                  </a:solidFill>
                  <a:cs typeface="Arial Black" panose="020B0604020202020204" pitchFamily="34" charset="0"/>
                </a:rPr>
                <a:t> </a:t>
              </a:r>
            </a:p>
            <a:p>
              <a:pPr marL="126000"/>
              <a:r>
                <a:rPr lang="fr-FR" sz="1000" dirty="0">
                  <a:latin typeface="Arial" panose="020B0604020202020204" pitchFamily="34" charset="0"/>
                  <a:cs typeface="Arial" panose="020B0604020202020204" pitchFamily="34" charset="0"/>
                </a:rPr>
                <a:t>plus de 5 000 personnes atteintes d’une maladie rare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sur 12 cohortes</a:t>
              </a:r>
            </a:p>
          </p:txBody>
        </p:sp>
        <p:sp>
          <p:nvSpPr>
            <p:cNvPr id="4" name="Rectangle 3">
              <a:extLst>
                <a:ext uri="{FF2B5EF4-FFF2-40B4-BE49-F238E27FC236}">
                  <a16:creationId xmlns:a16="http://schemas.microsoft.com/office/drawing/2014/main" id="{C9F330C7-C3E2-2E44-89D9-698E81A20CF6}"/>
                </a:ext>
              </a:extLst>
            </p:cNvPr>
            <p:cNvSpPr/>
            <p:nvPr/>
          </p:nvSpPr>
          <p:spPr>
            <a:xfrm>
              <a:off x="2413470" y="1130153"/>
              <a:ext cx="2279346" cy="569387"/>
            </a:xfrm>
            <a:prstGeom prst="rect">
              <a:avLst/>
            </a:prstGeom>
          </p:spPr>
          <p:txBody>
            <a:bodyPr wrap="square">
              <a:spAutoFit/>
            </a:bodyPr>
            <a:lstStyle/>
            <a:p>
              <a:r>
                <a:rPr lang="fr-FR" sz="1100" b="1" dirty="0" err="1">
                  <a:solidFill>
                    <a:srgbClr val="4E879B"/>
                  </a:solidFill>
                  <a:cs typeface="Arial Black" panose="020B0604020202020204" pitchFamily="34" charset="0"/>
                </a:rPr>
                <a:t>EpiCOV</a:t>
              </a:r>
              <a:endParaRPr lang="fr-FR" sz="1100" b="1" dirty="0">
                <a:solidFill>
                  <a:srgbClr val="4E879B"/>
                </a:solidFill>
                <a:cs typeface="Arial Black" panose="020B0604020202020204" pitchFamily="34" charset="0"/>
              </a:endParaRPr>
            </a:p>
            <a:p>
              <a:pPr marL="126892" lvl="1"/>
              <a:r>
                <a:rPr lang="fr-FR" sz="1000" dirty="0">
                  <a:latin typeface="Arial" panose="020B0604020202020204" pitchFamily="34" charset="0"/>
                  <a:cs typeface="Arial" panose="020B0604020202020204" pitchFamily="34" charset="0"/>
                </a:rPr>
                <a:t>130 000 volontaires pour la recherche sur le SARS-CoV-2</a:t>
              </a:r>
            </a:p>
          </p:txBody>
        </p:sp>
        <p:sp>
          <p:nvSpPr>
            <p:cNvPr id="21" name="Rectangle 20">
              <a:extLst>
                <a:ext uri="{FF2B5EF4-FFF2-40B4-BE49-F238E27FC236}">
                  <a16:creationId xmlns:a16="http://schemas.microsoft.com/office/drawing/2014/main" id="{EBAB48AD-AF92-A349-87CA-7D746DB9A0FA}"/>
                </a:ext>
              </a:extLst>
            </p:cNvPr>
            <p:cNvSpPr/>
            <p:nvPr/>
          </p:nvSpPr>
          <p:spPr>
            <a:xfrm>
              <a:off x="2439029" y="1739634"/>
              <a:ext cx="2016294" cy="723275"/>
            </a:xfrm>
            <a:prstGeom prst="rect">
              <a:avLst/>
            </a:prstGeom>
          </p:spPr>
          <p:txBody>
            <a:bodyPr wrap="square">
              <a:spAutoFit/>
            </a:bodyPr>
            <a:lstStyle/>
            <a:p>
              <a:pPr>
                <a:spcBef>
                  <a:spcPts val="450"/>
                </a:spcBef>
              </a:pPr>
              <a:r>
                <a:rPr lang="fr-FR" sz="1100" b="1" dirty="0">
                  <a:solidFill>
                    <a:srgbClr val="4E879B"/>
                  </a:solidFill>
                  <a:cs typeface="Arial Black" panose="020B0604020202020204" pitchFamily="34" charset="0"/>
                </a:rPr>
                <a:t>ELFE</a:t>
              </a:r>
            </a:p>
            <a:p>
              <a:pPr marL="126892" lvl="1"/>
              <a:r>
                <a:rPr lang="fr-FR" sz="1000" dirty="0">
                  <a:latin typeface="Arial" panose="020B0604020202020204" pitchFamily="34" charset="0"/>
                  <a:cs typeface="Arial" panose="020B0604020202020204" pitchFamily="34" charset="0"/>
                </a:rPr>
                <a:t>20 000 enfants nés en 2011, étude longitudinale de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la naissance à l’âge adulte </a:t>
              </a:r>
            </a:p>
          </p:txBody>
        </p:sp>
        <p:sp>
          <p:nvSpPr>
            <p:cNvPr id="22" name="Rectangle 21">
              <a:extLst>
                <a:ext uri="{FF2B5EF4-FFF2-40B4-BE49-F238E27FC236}">
                  <a16:creationId xmlns:a16="http://schemas.microsoft.com/office/drawing/2014/main" id="{09E402EC-5318-4A4B-A4E2-1C3407563F68}"/>
                </a:ext>
              </a:extLst>
            </p:cNvPr>
            <p:cNvSpPr/>
            <p:nvPr/>
          </p:nvSpPr>
          <p:spPr>
            <a:xfrm>
              <a:off x="2439029" y="2514245"/>
              <a:ext cx="2357632" cy="877163"/>
            </a:xfrm>
            <a:prstGeom prst="rect">
              <a:avLst/>
            </a:prstGeom>
          </p:spPr>
          <p:txBody>
            <a:bodyPr wrap="square">
              <a:spAutoFit/>
            </a:bodyPr>
            <a:lstStyle/>
            <a:p>
              <a:pPr>
                <a:spcBef>
                  <a:spcPts val="450"/>
                </a:spcBef>
              </a:pPr>
              <a:r>
                <a:rPr lang="fr-FR" sz="1100" b="1" dirty="0">
                  <a:solidFill>
                    <a:srgbClr val="4E879B"/>
                  </a:solidFill>
                  <a:cs typeface="Arial Black" panose="020B0604020202020204" pitchFamily="34" charset="0"/>
                </a:rPr>
                <a:t>Constances </a:t>
              </a:r>
            </a:p>
            <a:p>
              <a:pPr marL="126892" lvl="1"/>
              <a:r>
                <a:rPr lang="fr-FR" sz="1000" dirty="0">
                  <a:latin typeface="Arial" panose="020B0604020202020204" pitchFamily="34" charset="0"/>
                  <a:cs typeface="Arial" panose="020B0604020202020204" pitchFamily="34" charset="0"/>
                </a:rPr>
                <a:t>220 000 sujets représentatifs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de la population française,</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de 18 à 69 ans à l’inclusion</a:t>
              </a:r>
            </a:p>
            <a:p>
              <a:pPr marL="126892" lvl="1"/>
              <a:r>
                <a:rPr lang="fr-FR" sz="1000" dirty="0">
                  <a:latin typeface="Arial" panose="020B0604020202020204" pitchFamily="34" charset="0"/>
                  <a:cs typeface="Arial" panose="020B0604020202020204" pitchFamily="34" charset="0"/>
                </a:rPr>
                <a:t>+ une </a:t>
              </a:r>
              <a:r>
                <a:rPr lang="fr-FR" sz="1000" dirty="0" err="1">
                  <a:latin typeface="Arial" panose="020B0604020202020204" pitchFamily="34" charset="0"/>
                  <a:cs typeface="Arial" panose="020B0604020202020204" pitchFamily="34" charset="0"/>
                </a:rPr>
                <a:t>biobanque</a:t>
              </a:r>
              <a:r>
                <a:rPr lang="fr-FR" sz="1000" dirty="0">
                  <a:latin typeface="Arial" panose="020B0604020202020204" pitchFamily="34" charset="0"/>
                  <a:cs typeface="Arial" panose="020B0604020202020204" pitchFamily="34" charset="0"/>
                </a:rPr>
                <a:t> de 100 000 sujets</a:t>
              </a:r>
            </a:p>
          </p:txBody>
        </p:sp>
        <p:sp>
          <p:nvSpPr>
            <p:cNvPr id="24" name="Rectangle 23">
              <a:extLst>
                <a:ext uri="{FF2B5EF4-FFF2-40B4-BE49-F238E27FC236}">
                  <a16:creationId xmlns:a16="http://schemas.microsoft.com/office/drawing/2014/main" id="{1443AB6B-0DC1-8542-BDE6-DC3828D8F6E0}"/>
                </a:ext>
              </a:extLst>
            </p:cNvPr>
            <p:cNvSpPr/>
            <p:nvPr/>
          </p:nvSpPr>
          <p:spPr>
            <a:xfrm>
              <a:off x="7117116" y="1314228"/>
              <a:ext cx="1754750" cy="1231106"/>
            </a:xfrm>
            <a:prstGeom prst="rect">
              <a:avLst/>
            </a:prstGeom>
          </p:spPr>
          <p:txBody>
            <a:bodyPr wrap="square">
              <a:spAutoFit/>
            </a:bodyPr>
            <a:lstStyle/>
            <a:p>
              <a:pPr>
                <a:spcBef>
                  <a:spcPts val="450"/>
                </a:spcBef>
              </a:pPr>
              <a:r>
                <a:rPr lang="fr-FR" sz="1200" b="1" dirty="0">
                  <a:solidFill>
                    <a:schemeClr val="accent4">
                      <a:lumMod val="75000"/>
                    </a:schemeClr>
                  </a:solidFill>
                  <a:latin typeface="Arial" panose="020B0604020202020204" pitchFamily="34" charset="0"/>
                  <a:cs typeface="Arial" panose="020B0604020202020204" pitchFamily="34" charset="0"/>
                </a:rPr>
                <a:t>Portail épidémiologie France</a:t>
              </a:r>
            </a:p>
            <a:p>
              <a:pPr marL="126000"/>
              <a:r>
                <a:rPr lang="fr-FR" sz="1000" dirty="0">
                  <a:latin typeface="Arial" panose="020B0604020202020204" pitchFamily="34" charset="0"/>
                  <a:cs typeface="Arial" panose="020B0604020202020204" pitchFamily="34" charset="0"/>
                </a:rPr>
                <a:t>Catalogue de bases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de données en santé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en France</a:t>
              </a:r>
              <a:br>
                <a:rPr lang="fr-FR" sz="1000" dirty="0">
                  <a:latin typeface="Arial" panose="020B0604020202020204" pitchFamily="34" charset="0"/>
                  <a:cs typeface="Arial" panose="020B0604020202020204" pitchFamily="34" charset="0"/>
                </a:rPr>
              </a:br>
              <a:r>
                <a:rPr lang="fr-FR" sz="1000" dirty="0">
                  <a:solidFill>
                    <a:srgbClr val="DE492A"/>
                  </a:solidFill>
                  <a:latin typeface="Arial" panose="020B0604020202020204" pitchFamily="34" charset="0"/>
                  <a:cs typeface="Arial" panose="020B0604020202020204" pitchFamily="34" charset="0"/>
                </a:rPr>
                <a:t>&gt; </a:t>
              </a:r>
              <a:r>
                <a:rPr lang="fr-FR" sz="1000" dirty="0">
                  <a:latin typeface="Arial" panose="020B0604020202020204" pitchFamily="34" charset="0"/>
                  <a:cs typeface="Arial" panose="020B0604020202020204" pitchFamily="34" charset="0"/>
                </a:rPr>
                <a:t>epidemiologie-france.aviesan.fr</a:t>
              </a:r>
            </a:p>
          </p:txBody>
        </p:sp>
        <p:sp>
          <p:nvSpPr>
            <p:cNvPr id="25" name="Rectangle 24">
              <a:extLst>
                <a:ext uri="{FF2B5EF4-FFF2-40B4-BE49-F238E27FC236}">
                  <a16:creationId xmlns:a16="http://schemas.microsoft.com/office/drawing/2014/main" id="{88A6F148-179E-0C44-8477-DCF68213EFD2}"/>
                </a:ext>
              </a:extLst>
            </p:cNvPr>
            <p:cNvSpPr/>
            <p:nvPr/>
          </p:nvSpPr>
          <p:spPr>
            <a:xfrm>
              <a:off x="7103048" y="2493677"/>
              <a:ext cx="1754750" cy="892552"/>
            </a:xfrm>
            <a:prstGeom prst="rect">
              <a:avLst/>
            </a:prstGeom>
          </p:spPr>
          <p:txBody>
            <a:bodyPr wrap="square">
              <a:spAutoFit/>
            </a:bodyPr>
            <a:lstStyle/>
            <a:p>
              <a:pPr marL="138113" indent="-130175">
                <a:spcBef>
                  <a:spcPts val="450"/>
                </a:spcBef>
              </a:pPr>
              <a:r>
                <a:rPr lang="fr-FR" sz="1200" b="1" dirty="0" err="1">
                  <a:solidFill>
                    <a:schemeClr val="accent4">
                      <a:lumMod val="75000"/>
                    </a:schemeClr>
                  </a:solidFill>
                  <a:latin typeface="Arial" panose="020B0604020202020204" pitchFamily="34" charset="0"/>
                  <a:cs typeface="Arial" panose="020B0604020202020204" pitchFamily="34" charset="0"/>
                </a:rPr>
                <a:t>CépiDc</a:t>
              </a:r>
              <a:br>
                <a:rPr lang="fr-FR" sz="1200" b="1"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Centre d’épidémiologie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sur les causes médicales de décès</a:t>
              </a:r>
              <a:br>
                <a:rPr lang="fr-FR" sz="1000" dirty="0">
                  <a:latin typeface="Arial" panose="020B0604020202020204" pitchFamily="34" charset="0"/>
                  <a:cs typeface="Arial" panose="020B0604020202020204" pitchFamily="34" charset="0"/>
                </a:rPr>
              </a:br>
              <a:r>
                <a:rPr lang="fr-FR" sz="1000" dirty="0">
                  <a:solidFill>
                    <a:srgbClr val="DE492A"/>
                  </a:solidFill>
                  <a:latin typeface="Arial" panose="020B0604020202020204" pitchFamily="34" charset="0"/>
                  <a:cs typeface="Arial" panose="020B0604020202020204" pitchFamily="34" charset="0"/>
                </a:rPr>
                <a:t>&gt; </a:t>
              </a:r>
              <a:r>
                <a:rPr lang="fr-FR" sz="1000" dirty="0">
                  <a:latin typeface="Arial" panose="020B0604020202020204" pitchFamily="34" charset="0"/>
                  <a:cs typeface="Arial" panose="020B0604020202020204" pitchFamily="34" charset="0"/>
                </a:rPr>
                <a:t>cepidc.inserm.fr</a:t>
              </a:r>
            </a:p>
          </p:txBody>
        </p:sp>
        <p:sp>
          <p:nvSpPr>
            <p:cNvPr id="26" name="Rectangle 25">
              <a:extLst>
                <a:ext uri="{FF2B5EF4-FFF2-40B4-BE49-F238E27FC236}">
                  <a16:creationId xmlns:a16="http://schemas.microsoft.com/office/drawing/2014/main" id="{94C0BC78-6A04-1C46-9236-633B7C1D1B45}"/>
                </a:ext>
              </a:extLst>
            </p:cNvPr>
            <p:cNvSpPr/>
            <p:nvPr/>
          </p:nvSpPr>
          <p:spPr>
            <a:xfrm>
              <a:off x="7088979" y="3458158"/>
              <a:ext cx="1873977" cy="892552"/>
            </a:xfrm>
            <a:prstGeom prst="rect">
              <a:avLst/>
            </a:prstGeom>
          </p:spPr>
          <p:txBody>
            <a:bodyPr wrap="square">
              <a:spAutoFit/>
            </a:bodyPr>
            <a:lstStyle/>
            <a:p>
              <a:pPr marL="138113" indent="-130175">
                <a:spcBef>
                  <a:spcPts val="450"/>
                </a:spcBef>
              </a:pPr>
              <a:r>
                <a:rPr lang="fr-FR" sz="1200" b="1" dirty="0" err="1">
                  <a:solidFill>
                    <a:schemeClr val="accent4">
                      <a:lumMod val="75000"/>
                    </a:schemeClr>
                  </a:solidFill>
                  <a:latin typeface="Arial" panose="020B0604020202020204" pitchFamily="34" charset="0"/>
                  <a:cs typeface="Arial" panose="020B0604020202020204" pitchFamily="34" charset="0"/>
                </a:rPr>
                <a:t>Orphanet</a:t>
              </a:r>
              <a:br>
                <a:rPr lang="fr-FR" sz="1200" b="1"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Portail des maladies rares et des médicaments orphelins</a:t>
              </a:r>
              <a:br>
                <a:rPr lang="fr-FR" sz="1000" dirty="0">
                  <a:latin typeface="Arial" panose="020B0604020202020204" pitchFamily="34" charset="0"/>
                  <a:cs typeface="Arial" panose="020B0604020202020204" pitchFamily="34" charset="0"/>
                </a:rPr>
              </a:br>
              <a:r>
                <a:rPr lang="fr-FR" sz="1000" dirty="0">
                  <a:solidFill>
                    <a:srgbClr val="DE492A"/>
                  </a:solidFill>
                  <a:latin typeface="Arial" panose="020B0604020202020204" pitchFamily="34" charset="0"/>
                  <a:cs typeface="Arial" panose="020B0604020202020204" pitchFamily="34" charset="0"/>
                </a:rPr>
                <a:t>&gt; </a:t>
              </a:r>
              <a:r>
                <a:rPr lang="fr-FR" sz="1000" dirty="0">
                  <a:latin typeface="Arial" panose="020B0604020202020204" pitchFamily="34" charset="0"/>
                  <a:cs typeface="Arial" panose="020B0604020202020204" pitchFamily="34" charset="0"/>
                </a:rPr>
                <a:t>orpha.net</a:t>
              </a:r>
            </a:p>
          </p:txBody>
        </p:sp>
        <p:cxnSp>
          <p:nvCxnSpPr>
            <p:cNvPr id="64" name="Connecteur droit 63">
              <a:extLst>
                <a:ext uri="{FF2B5EF4-FFF2-40B4-BE49-F238E27FC236}">
                  <a16:creationId xmlns:a16="http://schemas.microsoft.com/office/drawing/2014/main" id="{51201178-6DE8-CB45-9700-A7457AFB033D}"/>
                </a:ext>
              </a:extLst>
            </p:cNvPr>
            <p:cNvCxnSpPr>
              <a:cxnSpLocks/>
              <a:stCxn id="8" idx="7"/>
            </p:cNvCxnSpPr>
            <p:nvPr/>
          </p:nvCxnSpPr>
          <p:spPr>
            <a:xfrm flipV="1">
              <a:off x="6597576" y="1507296"/>
              <a:ext cx="516210" cy="522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789F584-2CD8-F949-A6F2-1482D5FD19FA}"/>
                </a:ext>
              </a:extLst>
            </p:cNvPr>
            <p:cNvCxnSpPr/>
            <p:nvPr/>
          </p:nvCxnSpPr>
          <p:spPr>
            <a:xfrm flipH="1" flipV="1">
              <a:off x="6729638" y="3328232"/>
              <a:ext cx="343333" cy="271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84186" y="4128377"/>
              <a:ext cx="364202" cy="307777"/>
            </a:xfrm>
            <a:prstGeom prst="rect">
              <a:avLst/>
            </a:prstGeom>
          </p:spPr>
          <p:txBody>
            <a:bodyPr wrap="none">
              <a:spAutoFit/>
            </a:bodyPr>
            <a:lstStyle/>
            <a:p>
              <a:r>
                <a:rPr lang="fr-FR" sz="1400" dirty="0">
                  <a:solidFill>
                    <a:srgbClr val="007EB3"/>
                  </a:solidFill>
                  <a:latin typeface="Arial" panose="020B0604020202020204" pitchFamily="34" charset="0"/>
                  <a:cs typeface="Arial" panose="020B0604020202020204" pitchFamily="34" charset="0"/>
                </a:rPr>
                <a:t>…</a:t>
              </a:r>
              <a:endParaRPr lang="fr-FR" dirty="0">
                <a:solidFill>
                  <a:srgbClr val="007EB3"/>
                </a:solidFill>
              </a:endParaRPr>
            </a:p>
          </p:txBody>
        </p:sp>
        <p:grpSp>
          <p:nvGrpSpPr>
            <p:cNvPr id="16" name="Groupe 15">
              <a:extLst>
                <a:ext uri="{FF2B5EF4-FFF2-40B4-BE49-F238E27FC236}">
                  <a16:creationId xmlns:a16="http://schemas.microsoft.com/office/drawing/2014/main" id="{E313B983-E331-F74D-95AE-B6C9861A2E75}"/>
                </a:ext>
              </a:extLst>
            </p:cNvPr>
            <p:cNvGrpSpPr/>
            <p:nvPr/>
          </p:nvGrpSpPr>
          <p:grpSpPr>
            <a:xfrm>
              <a:off x="131833" y="1707358"/>
              <a:ext cx="2104604" cy="2104602"/>
              <a:chOff x="131833" y="1707358"/>
              <a:chExt cx="2104604" cy="2104602"/>
            </a:xfrm>
          </p:grpSpPr>
          <p:sp>
            <p:nvSpPr>
              <p:cNvPr id="23" name="Ellipse 22">
                <a:extLst>
                  <a:ext uri="{FF2B5EF4-FFF2-40B4-BE49-F238E27FC236}">
                    <a16:creationId xmlns:a16="http://schemas.microsoft.com/office/drawing/2014/main" id="{0FFA5F69-982F-3747-8216-F8C14450BD6C}"/>
                  </a:ext>
                </a:extLst>
              </p:cNvPr>
              <p:cNvSpPr>
                <a:spLocks noChangeAspect="1"/>
              </p:cNvSpPr>
              <p:nvPr/>
            </p:nvSpPr>
            <p:spPr>
              <a:xfrm>
                <a:off x="131833" y="1707358"/>
                <a:ext cx="2104604" cy="2104602"/>
              </a:xfrm>
              <a:prstGeom prst="ellipse">
                <a:avLst/>
              </a:prstGeom>
              <a:solidFill>
                <a:srgbClr val="FF3A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solidFill>
                    <a:srgbClr val="E4C9E2"/>
                  </a:solidFill>
                </a:endParaRPr>
              </a:p>
            </p:txBody>
          </p:sp>
          <p:sp>
            <p:nvSpPr>
              <p:cNvPr id="57" name="Rectangle 56">
                <a:extLst>
                  <a:ext uri="{FF2B5EF4-FFF2-40B4-BE49-F238E27FC236}">
                    <a16:creationId xmlns:a16="http://schemas.microsoft.com/office/drawing/2014/main" id="{96897692-3C68-2447-8253-C6E74472AA27}"/>
                  </a:ext>
                </a:extLst>
              </p:cNvPr>
              <p:cNvSpPr/>
              <p:nvPr/>
            </p:nvSpPr>
            <p:spPr>
              <a:xfrm>
                <a:off x="261960" y="2146624"/>
                <a:ext cx="1851988" cy="1226071"/>
              </a:xfrm>
              <a:prstGeom prst="rect">
                <a:avLst/>
              </a:prstGeom>
            </p:spPr>
            <p:txBody>
              <a:bodyPr wrap="square" lIns="0" rIns="0" anchor="ctr" anchorCtr="0">
                <a:noAutofit/>
              </a:bodyPr>
              <a:lstStyle/>
              <a:p>
                <a:pPr algn="ctr">
                  <a:lnSpc>
                    <a:spcPts val="1860"/>
                  </a:lnSpc>
                </a:pPr>
                <a:r>
                  <a:rPr lang="fr-FR" sz="1800" b="1" dirty="0">
                    <a:solidFill>
                      <a:srgbClr val="4E879B"/>
                    </a:solidFill>
                    <a:cs typeface="Arial Black" panose="020B0604020202020204" pitchFamily="34" charset="0"/>
                  </a:rPr>
                  <a:t>Plus de </a:t>
                </a:r>
                <a:br>
                  <a:rPr lang="fr-FR" sz="1800" b="1" dirty="0">
                    <a:solidFill>
                      <a:srgbClr val="4E879B"/>
                    </a:solidFill>
                    <a:cs typeface="Arial Black" panose="020B0604020202020204" pitchFamily="34" charset="0"/>
                  </a:rPr>
                </a:br>
                <a:r>
                  <a:rPr lang="fr-FR" sz="1800" b="1" dirty="0">
                    <a:solidFill>
                      <a:srgbClr val="4E879B"/>
                    </a:solidFill>
                    <a:cs typeface="Arial Black" panose="020B0604020202020204" pitchFamily="34" charset="0"/>
                  </a:rPr>
                  <a:t>1,6 million de</a:t>
                </a:r>
                <a:br>
                  <a:rPr lang="fr-FR" sz="1800" b="1" dirty="0">
                    <a:solidFill>
                      <a:srgbClr val="4E879B"/>
                    </a:solidFill>
                    <a:cs typeface="Arial Black" panose="020B0604020202020204" pitchFamily="34" charset="0"/>
                  </a:rPr>
                </a:br>
                <a:r>
                  <a:rPr lang="fr-FR" sz="1800" b="1" dirty="0">
                    <a:solidFill>
                      <a:srgbClr val="4E879B"/>
                    </a:solidFill>
                    <a:cs typeface="Arial Black" panose="020B0604020202020204" pitchFamily="34" charset="0"/>
                  </a:rPr>
                  <a:t>personnes</a:t>
                </a:r>
              </a:p>
              <a:p>
                <a:pPr algn="ctr"/>
                <a:r>
                  <a:rPr lang="fr-FR" sz="1200" dirty="0">
                    <a:solidFill>
                      <a:srgbClr val="4E879B"/>
                    </a:solidFill>
                    <a:latin typeface="Arial" panose="020B0604020202020204" pitchFamily="34" charset="0"/>
                    <a:cs typeface="Arial" panose="020B0604020202020204" pitchFamily="34" charset="0"/>
                  </a:rPr>
                  <a:t>(2 % de la population française) impliquées </a:t>
                </a:r>
                <a:br>
                  <a:rPr lang="fr-FR" sz="1200" dirty="0">
                    <a:solidFill>
                      <a:srgbClr val="4E879B"/>
                    </a:solidFill>
                    <a:latin typeface="Arial" panose="020B0604020202020204" pitchFamily="34" charset="0"/>
                    <a:cs typeface="Arial" panose="020B0604020202020204" pitchFamily="34" charset="0"/>
                  </a:rPr>
                </a:br>
                <a:r>
                  <a:rPr lang="fr-FR" sz="1200" dirty="0">
                    <a:solidFill>
                      <a:srgbClr val="4E879B"/>
                    </a:solidFill>
                    <a:latin typeface="Arial" panose="020B0604020202020204" pitchFamily="34" charset="0"/>
                    <a:cs typeface="Arial" panose="020B0604020202020204" pitchFamily="34" charset="0"/>
                  </a:rPr>
                  <a:t>dans des cohortes </a:t>
                </a:r>
                <a:br>
                  <a:rPr lang="fr-FR" sz="1200" dirty="0">
                    <a:solidFill>
                      <a:srgbClr val="4E879B"/>
                    </a:solidFill>
                    <a:latin typeface="Arial" panose="020B0604020202020204" pitchFamily="34" charset="0"/>
                    <a:cs typeface="Arial" panose="020B0604020202020204" pitchFamily="34" charset="0"/>
                  </a:rPr>
                </a:br>
                <a:r>
                  <a:rPr lang="fr-FR" sz="1200" dirty="0">
                    <a:solidFill>
                      <a:srgbClr val="4E879B"/>
                    </a:solidFill>
                    <a:latin typeface="Arial" panose="020B0604020202020204" pitchFamily="34" charset="0"/>
                    <a:cs typeface="Arial" panose="020B0604020202020204" pitchFamily="34" charset="0"/>
                  </a:rPr>
                  <a:t>Inserm</a:t>
                </a:r>
              </a:p>
            </p:txBody>
          </p:sp>
        </p:grpSp>
      </p:grpSp>
    </p:spTree>
    <p:extLst>
      <p:ext uri="{BB962C8B-B14F-4D97-AF65-F5344CB8AC3E}">
        <p14:creationId xmlns:p14="http://schemas.microsoft.com/office/powerpoint/2010/main" val="268570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Agir pour améliorer la santé de toutes et tous</a:t>
            </a:r>
            <a:endParaRPr lang="en-US"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mn-lt"/>
              </a:rPr>
              <a:pPr/>
              <a:t>21</a:t>
            </a:fld>
            <a:endParaRPr lang="fr-FR" dirty="0">
              <a:latin typeface="+mn-lt"/>
            </a:endParaRPr>
          </a:p>
        </p:txBody>
      </p:sp>
      <p:sp>
        <p:nvSpPr>
          <p:cNvPr id="7" name="ZoneTexte 6">
            <a:extLst>
              <a:ext uri="{FF2B5EF4-FFF2-40B4-BE49-F238E27FC236}">
                <a16:creationId xmlns:a16="http://schemas.microsoft.com/office/drawing/2014/main" id="{7DC23409-E665-A84D-AC24-93A7A816C4C4}"/>
              </a:ext>
            </a:extLst>
          </p:cNvPr>
          <p:cNvSpPr txBox="1"/>
          <p:nvPr/>
        </p:nvSpPr>
        <p:spPr>
          <a:xfrm>
            <a:off x="606812" y="374364"/>
            <a:ext cx="6709699" cy="646331"/>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Un continuum de la recherche fondamentale</a:t>
            </a:r>
            <a:br>
              <a:rPr lang="fr-FR" sz="2100" dirty="0">
                <a:latin typeface="Arial" panose="020B0604020202020204" pitchFamily="34" charset="0"/>
                <a:cs typeface="Arial" panose="020B0604020202020204" pitchFamily="34" charset="0"/>
              </a:rPr>
            </a:br>
            <a:r>
              <a:rPr lang="fr-FR" sz="2100" dirty="0">
                <a:latin typeface="Arial" panose="020B0604020202020204" pitchFamily="34" charset="0"/>
                <a:cs typeface="Arial" panose="020B0604020202020204" pitchFamily="34" charset="0"/>
              </a:rPr>
              <a:t>à la recherche clinique et appliquée en santé publique</a:t>
            </a:r>
            <a:endParaRPr lang="en-US" sz="2100" dirty="0">
              <a:latin typeface="Arial" panose="020B0604020202020204" pitchFamily="34" charset="0"/>
              <a:cs typeface="Arial" panose="020B0604020202020204" pitchFamily="34" charset="0"/>
            </a:endParaRPr>
          </a:p>
        </p:txBody>
      </p:sp>
      <p:sp>
        <p:nvSpPr>
          <p:cNvPr id="46" name="Rectangle : coins arrondis 45">
            <a:extLst>
              <a:ext uri="{FF2B5EF4-FFF2-40B4-BE49-F238E27FC236}">
                <a16:creationId xmlns:a16="http://schemas.microsoft.com/office/drawing/2014/main" id="{2DB98950-6146-0749-A986-71457AD7E5CD}"/>
              </a:ext>
            </a:extLst>
          </p:cNvPr>
          <p:cNvSpPr/>
          <p:nvPr/>
        </p:nvSpPr>
        <p:spPr>
          <a:xfrm>
            <a:off x="2084428" y="2980824"/>
            <a:ext cx="2385866"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 coins arrondis 49">
            <a:extLst>
              <a:ext uri="{FF2B5EF4-FFF2-40B4-BE49-F238E27FC236}">
                <a16:creationId xmlns:a16="http://schemas.microsoft.com/office/drawing/2014/main" id="{6AE7E00A-AB1F-AA4F-B495-75DC2071A585}"/>
              </a:ext>
            </a:extLst>
          </p:cNvPr>
          <p:cNvSpPr/>
          <p:nvPr/>
        </p:nvSpPr>
        <p:spPr>
          <a:xfrm>
            <a:off x="4604603" y="2980825"/>
            <a:ext cx="1718140"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 coins arrondis 55">
            <a:extLst>
              <a:ext uri="{FF2B5EF4-FFF2-40B4-BE49-F238E27FC236}">
                <a16:creationId xmlns:a16="http://schemas.microsoft.com/office/drawing/2014/main" id="{D454D192-FCD1-E242-8E3E-A6B11D3271D5}"/>
              </a:ext>
            </a:extLst>
          </p:cNvPr>
          <p:cNvSpPr/>
          <p:nvPr/>
        </p:nvSpPr>
        <p:spPr>
          <a:xfrm>
            <a:off x="6457052" y="2980825"/>
            <a:ext cx="2324671"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1316EB75-C97C-2C45-945C-9F6E21FC1A3F}"/>
              </a:ext>
            </a:extLst>
          </p:cNvPr>
          <p:cNvSpPr/>
          <p:nvPr/>
        </p:nvSpPr>
        <p:spPr>
          <a:xfrm>
            <a:off x="317446" y="2983929"/>
            <a:ext cx="1631774"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C150F1BE-FBEA-5B4A-B54B-8DEAB60B115D}"/>
              </a:ext>
            </a:extLst>
          </p:cNvPr>
          <p:cNvSpPr/>
          <p:nvPr/>
        </p:nvSpPr>
        <p:spPr>
          <a:xfrm>
            <a:off x="4604603" y="1781833"/>
            <a:ext cx="1718139"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3DF48E08-87D2-4346-B475-BE10DB390B16}"/>
              </a:ext>
            </a:extLst>
          </p:cNvPr>
          <p:cNvSpPr/>
          <p:nvPr/>
        </p:nvSpPr>
        <p:spPr>
          <a:xfrm>
            <a:off x="6456097" y="1781833"/>
            <a:ext cx="2324671"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CC756FF5-451F-BC46-BA26-294A5899BBE2}"/>
              </a:ext>
            </a:extLst>
          </p:cNvPr>
          <p:cNvSpPr/>
          <p:nvPr/>
        </p:nvSpPr>
        <p:spPr>
          <a:xfrm>
            <a:off x="2084428" y="1781833"/>
            <a:ext cx="2385866"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B878AA7A-823C-6443-AFEF-D7E29C3323C8}"/>
              </a:ext>
            </a:extLst>
          </p:cNvPr>
          <p:cNvSpPr/>
          <p:nvPr/>
        </p:nvSpPr>
        <p:spPr>
          <a:xfrm>
            <a:off x="317446" y="1781833"/>
            <a:ext cx="1631774"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contenu 2">
            <a:extLst>
              <a:ext uri="{FF2B5EF4-FFF2-40B4-BE49-F238E27FC236}">
                <a16:creationId xmlns:a16="http://schemas.microsoft.com/office/drawing/2014/main" id="{111D2457-E1A5-8D40-93F3-DAD9A31214A4}"/>
              </a:ext>
            </a:extLst>
          </p:cNvPr>
          <p:cNvSpPr txBox="1">
            <a:spLocks/>
          </p:cNvSpPr>
          <p:nvPr/>
        </p:nvSpPr>
        <p:spPr>
          <a:xfrm>
            <a:off x="317446" y="1956131"/>
            <a:ext cx="1631774" cy="575197"/>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700" b="0" i="0" kern="1200">
                <a:solidFill>
                  <a:schemeClr val="tx1"/>
                </a:solidFill>
                <a:latin typeface="Arial" panose="020B0604020202020204" pitchFamily="34" charset="0"/>
                <a:ea typeface="+mn-ea"/>
                <a:cs typeface="Arial" panose="020B0604020202020204" pitchFamily="34" charset="0"/>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9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FR" sz="1800" dirty="0">
                <a:solidFill>
                  <a:schemeClr val="bg1"/>
                </a:solidFill>
              </a:rPr>
              <a:t>Recherche</a:t>
            </a:r>
            <a:br>
              <a:rPr lang="fr-FR" sz="1800" dirty="0">
                <a:solidFill>
                  <a:schemeClr val="bg1"/>
                </a:solidFill>
              </a:rPr>
            </a:br>
            <a:r>
              <a:rPr lang="fr-FR" sz="1800" dirty="0">
                <a:solidFill>
                  <a:schemeClr val="bg1"/>
                </a:solidFill>
              </a:rPr>
              <a:t>fondamentale</a:t>
            </a:r>
          </a:p>
        </p:txBody>
      </p:sp>
      <p:sp>
        <p:nvSpPr>
          <p:cNvPr id="48" name="Espace réservé du contenu 2">
            <a:extLst>
              <a:ext uri="{FF2B5EF4-FFF2-40B4-BE49-F238E27FC236}">
                <a16:creationId xmlns:a16="http://schemas.microsoft.com/office/drawing/2014/main" id="{56BD01A6-FB12-DA48-A5AF-F41CDFE33643}"/>
              </a:ext>
            </a:extLst>
          </p:cNvPr>
          <p:cNvSpPr txBox="1">
            <a:spLocks/>
          </p:cNvSpPr>
          <p:nvPr/>
        </p:nvSpPr>
        <p:spPr>
          <a:xfrm>
            <a:off x="2084428" y="1964479"/>
            <a:ext cx="2385866" cy="57519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fr-FR" sz="1800" dirty="0">
                <a:solidFill>
                  <a:schemeClr val="bg1"/>
                </a:solidFill>
              </a:rPr>
              <a:t>Études précliniques</a:t>
            </a:r>
            <a:br>
              <a:rPr lang="fr-FR" sz="1800" dirty="0">
                <a:solidFill>
                  <a:schemeClr val="bg1"/>
                </a:solidFill>
              </a:rPr>
            </a:br>
            <a:r>
              <a:rPr lang="fr-FR" sz="1800" dirty="0">
                <a:solidFill>
                  <a:schemeClr val="bg1"/>
                </a:solidFill>
              </a:rPr>
              <a:t>Preuves de concept</a:t>
            </a:r>
          </a:p>
        </p:txBody>
      </p:sp>
      <p:sp>
        <p:nvSpPr>
          <p:cNvPr id="49" name="Espace réservé du contenu 2">
            <a:extLst>
              <a:ext uri="{FF2B5EF4-FFF2-40B4-BE49-F238E27FC236}">
                <a16:creationId xmlns:a16="http://schemas.microsoft.com/office/drawing/2014/main" id="{4B57F1EA-E4FC-6140-A5B0-3C8E811AAA84}"/>
              </a:ext>
            </a:extLst>
          </p:cNvPr>
          <p:cNvSpPr txBox="1">
            <a:spLocks/>
          </p:cNvSpPr>
          <p:nvPr/>
        </p:nvSpPr>
        <p:spPr>
          <a:xfrm>
            <a:off x="4622207" y="1976864"/>
            <a:ext cx="1695788" cy="54517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fr-FR" sz="1800" dirty="0">
                <a:solidFill>
                  <a:schemeClr val="bg1"/>
                </a:solidFill>
              </a:rPr>
              <a:t>Phases</a:t>
            </a:r>
            <a:br>
              <a:rPr lang="fr-FR" sz="1800" dirty="0">
                <a:solidFill>
                  <a:schemeClr val="bg1"/>
                </a:solidFill>
              </a:rPr>
            </a:br>
            <a:r>
              <a:rPr lang="fr-FR" sz="1800" dirty="0">
                <a:solidFill>
                  <a:schemeClr val="bg1"/>
                </a:solidFill>
              </a:rPr>
              <a:t>I, </a:t>
            </a:r>
            <a:r>
              <a:rPr lang="fr-FR" sz="1800" dirty="0" err="1">
                <a:solidFill>
                  <a:schemeClr val="bg1"/>
                </a:solidFill>
              </a:rPr>
              <a:t>IIa</a:t>
            </a:r>
            <a:r>
              <a:rPr lang="fr-FR" sz="1800" dirty="0">
                <a:solidFill>
                  <a:schemeClr val="bg1"/>
                </a:solidFill>
              </a:rPr>
              <a:t>, </a:t>
            </a:r>
            <a:r>
              <a:rPr lang="fr-FR" sz="1800" dirty="0" err="1">
                <a:solidFill>
                  <a:schemeClr val="bg1"/>
                </a:solidFill>
              </a:rPr>
              <a:t>IIb</a:t>
            </a:r>
            <a:r>
              <a:rPr lang="fr-FR" sz="1800" dirty="0">
                <a:solidFill>
                  <a:schemeClr val="bg1"/>
                </a:solidFill>
              </a:rPr>
              <a:t>, III</a:t>
            </a:r>
          </a:p>
        </p:txBody>
      </p:sp>
      <p:sp>
        <p:nvSpPr>
          <p:cNvPr id="51" name="Espace réservé du contenu 2">
            <a:extLst>
              <a:ext uri="{FF2B5EF4-FFF2-40B4-BE49-F238E27FC236}">
                <a16:creationId xmlns:a16="http://schemas.microsoft.com/office/drawing/2014/main" id="{1FCF47FE-93E9-4F45-BB31-B3396D995B41}"/>
              </a:ext>
            </a:extLst>
          </p:cNvPr>
          <p:cNvSpPr txBox="1">
            <a:spLocks/>
          </p:cNvSpPr>
          <p:nvPr/>
        </p:nvSpPr>
        <p:spPr>
          <a:xfrm>
            <a:off x="6451350" y="1976864"/>
            <a:ext cx="2326917" cy="5948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fr-FR" sz="1800" dirty="0">
                <a:solidFill>
                  <a:schemeClr val="bg1"/>
                </a:solidFill>
              </a:rPr>
              <a:t>Phase</a:t>
            </a:r>
            <a:br>
              <a:rPr lang="fr-FR" sz="1800" dirty="0">
                <a:solidFill>
                  <a:schemeClr val="bg1"/>
                </a:solidFill>
              </a:rPr>
            </a:br>
            <a:r>
              <a:rPr lang="fr-FR" sz="1800" dirty="0">
                <a:solidFill>
                  <a:schemeClr val="bg1"/>
                </a:solidFill>
              </a:rPr>
              <a:t>IV</a:t>
            </a:r>
          </a:p>
        </p:txBody>
      </p:sp>
      <p:sp>
        <p:nvSpPr>
          <p:cNvPr id="61" name="ZoneTexte 60">
            <a:extLst>
              <a:ext uri="{FF2B5EF4-FFF2-40B4-BE49-F238E27FC236}">
                <a16:creationId xmlns:a16="http://schemas.microsoft.com/office/drawing/2014/main" id="{7272F605-5346-8A49-A8C2-A7EFEB62841B}"/>
              </a:ext>
            </a:extLst>
          </p:cNvPr>
          <p:cNvSpPr txBox="1"/>
          <p:nvPr/>
        </p:nvSpPr>
        <p:spPr>
          <a:xfrm>
            <a:off x="489365" y="3162376"/>
            <a:ext cx="1298752" cy="523220"/>
          </a:xfrm>
          <a:prstGeom prst="rect">
            <a:avLst/>
          </a:prstGeom>
          <a:noFill/>
        </p:spPr>
        <p:txBody>
          <a:bodyPr wrap="none" rtlCol="0">
            <a:spAutoFit/>
          </a:bodyPr>
          <a:lstStyle/>
          <a:p>
            <a:pPr algn="ctr" defTabSz="685800"/>
            <a:r>
              <a:rPr lang="fr-FR" sz="1400" b="1" dirty="0">
                <a:solidFill>
                  <a:schemeClr val="bg1"/>
                </a:solidFill>
                <a:latin typeface="Arial" panose="020B0604020202020204" pitchFamily="34" charset="0"/>
                <a:cs typeface="Arial" panose="020B0604020202020204" pitchFamily="34" charset="0"/>
              </a:rPr>
              <a:t>263 unités</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de recherche</a:t>
            </a:r>
          </a:p>
        </p:txBody>
      </p:sp>
      <p:sp>
        <p:nvSpPr>
          <p:cNvPr id="62" name="ZoneTexte 61">
            <a:extLst>
              <a:ext uri="{FF2B5EF4-FFF2-40B4-BE49-F238E27FC236}">
                <a16:creationId xmlns:a16="http://schemas.microsoft.com/office/drawing/2014/main" id="{8D0F5408-D2F3-0945-9F11-AF8142D7D30F}"/>
              </a:ext>
            </a:extLst>
          </p:cNvPr>
          <p:cNvSpPr txBox="1"/>
          <p:nvPr/>
        </p:nvSpPr>
        <p:spPr>
          <a:xfrm>
            <a:off x="2553445" y="3054654"/>
            <a:ext cx="1447832" cy="738664"/>
          </a:xfrm>
          <a:prstGeom prst="rect">
            <a:avLst/>
          </a:prstGeom>
          <a:noFill/>
        </p:spPr>
        <p:txBody>
          <a:bodyPr wrap="none" rtlCol="0">
            <a:spAutoFit/>
          </a:bodyPr>
          <a:lstStyle/>
          <a:p>
            <a:pPr algn="ctr" defTabSz="685800"/>
            <a:r>
              <a:rPr lang="fr-FR" sz="1400" b="1" dirty="0">
                <a:solidFill>
                  <a:schemeClr val="bg1"/>
                </a:solidFill>
                <a:latin typeface="Arial" panose="020B0604020202020204" pitchFamily="34" charset="0"/>
                <a:cs typeface="Arial" panose="020B0604020202020204" pitchFamily="34" charset="0"/>
              </a:rPr>
              <a:t>Infrastructures</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nationales</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de recherche</a:t>
            </a:r>
          </a:p>
        </p:txBody>
      </p:sp>
      <p:sp>
        <p:nvSpPr>
          <p:cNvPr id="63" name="ZoneTexte 62">
            <a:extLst>
              <a:ext uri="{FF2B5EF4-FFF2-40B4-BE49-F238E27FC236}">
                <a16:creationId xmlns:a16="http://schemas.microsoft.com/office/drawing/2014/main" id="{D46E9AF7-45FF-674A-B3E1-C1AF3B5EAED6}"/>
              </a:ext>
            </a:extLst>
          </p:cNvPr>
          <p:cNvSpPr txBox="1"/>
          <p:nvPr/>
        </p:nvSpPr>
        <p:spPr>
          <a:xfrm>
            <a:off x="4622207" y="3054654"/>
            <a:ext cx="1700535" cy="738664"/>
          </a:xfrm>
          <a:prstGeom prst="rect">
            <a:avLst/>
          </a:prstGeom>
          <a:noFill/>
        </p:spPr>
        <p:txBody>
          <a:bodyPr wrap="square" rtlCol="0">
            <a:spAutoFit/>
          </a:bodyPr>
          <a:lstStyle/>
          <a:p>
            <a:pPr algn="ctr" defTabSz="685800"/>
            <a:r>
              <a:rPr lang="fr-FR" sz="1400" b="1" dirty="0">
                <a:solidFill>
                  <a:schemeClr val="bg1"/>
                </a:solidFill>
                <a:latin typeface="Arial" panose="020B0604020202020204" pitchFamily="34" charset="0"/>
                <a:cs typeface="Arial" panose="020B0604020202020204" pitchFamily="34" charset="0"/>
              </a:rPr>
              <a:t>37 centres</a:t>
            </a:r>
          </a:p>
          <a:p>
            <a:pPr algn="ctr" defTabSz="685800"/>
            <a:r>
              <a:rPr lang="fr-FR" sz="1400" b="1" dirty="0">
                <a:solidFill>
                  <a:schemeClr val="bg1"/>
                </a:solidFill>
                <a:latin typeface="Arial" panose="020B0604020202020204" pitchFamily="34" charset="0"/>
                <a:cs typeface="Arial" panose="020B0604020202020204" pitchFamily="34" charset="0"/>
              </a:rPr>
              <a:t>de recherche </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clinique</a:t>
            </a:r>
            <a:endParaRPr lang="fr-FR" sz="1400" b="1" u="sng" dirty="0">
              <a:solidFill>
                <a:schemeClr val="bg1"/>
              </a:solidFill>
              <a:latin typeface="Arial" panose="020B0604020202020204" pitchFamily="34" charset="0"/>
              <a:cs typeface="Arial" panose="020B0604020202020204" pitchFamily="34" charset="0"/>
            </a:endParaRPr>
          </a:p>
        </p:txBody>
      </p:sp>
      <p:sp>
        <p:nvSpPr>
          <p:cNvPr id="65" name="ZoneTexte 64">
            <a:extLst>
              <a:ext uri="{FF2B5EF4-FFF2-40B4-BE49-F238E27FC236}">
                <a16:creationId xmlns:a16="http://schemas.microsoft.com/office/drawing/2014/main" id="{A16D8A99-6D0C-8240-B692-5C5C431D5B75}"/>
              </a:ext>
            </a:extLst>
          </p:cNvPr>
          <p:cNvSpPr txBox="1"/>
          <p:nvPr/>
        </p:nvSpPr>
        <p:spPr>
          <a:xfrm>
            <a:off x="6457053" y="3054654"/>
            <a:ext cx="2323716" cy="738664"/>
          </a:xfrm>
          <a:prstGeom prst="rect">
            <a:avLst/>
          </a:prstGeom>
          <a:noFill/>
        </p:spPr>
        <p:txBody>
          <a:bodyPr wrap="square" rtlCol="0">
            <a:spAutoFit/>
          </a:bodyPr>
          <a:lstStyle/>
          <a:p>
            <a:pPr algn="ctr" defTabSz="685800"/>
            <a:r>
              <a:rPr lang="fr-FR" sz="1400" b="1" dirty="0">
                <a:solidFill>
                  <a:schemeClr val="bg1"/>
                </a:solidFill>
                <a:latin typeface="Arial" panose="020B0604020202020204" pitchFamily="34" charset="0"/>
                <a:cs typeface="Arial" panose="020B0604020202020204" pitchFamily="34" charset="0"/>
              </a:rPr>
              <a:t>Environ 90 cohortes</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&amp; études à grande échelle</a:t>
            </a:r>
          </a:p>
        </p:txBody>
      </p:sp>
      <p:cxnSp>
        <p:nvCxnSpPr>
          <p:cNvPr id="36" name="Connecteur droit avec flèche 35">
            <a:extLst>
              <a:ext uri="{FF2B5EF4-FFF2-40B4-BE49-F238E27FC236}">
                <a16:creationId xmlns:a16="http://schemas.microsoft.com/office/drawing/2014/main" id="{846F86C5-F618-F14F-AED7-CCECABD150F3}"/>
              </a:ext>
            </a:extLst>
          </p:cNvPr>
          <p:cNvCxnSpPr>
            <a:cxnSpLocks/>
          </p:cNvCxnSpPr>
          <p:nvPr/>
        </p:nvCxnSpPr>
        <p:spPr>
          <a:xfrm>
            <a:off x="1129268" y="2671696"/>
            <a:ext cx="0" cy="305680"/>
          </a:xfrm>
          <a:prstGeom prst="straightConnector1">
            <a:avLst/>
          </a:prstGeom>
          <a:ln w="22225">
            <a:solidFill>
              <a:srgbClr val="4E879B"/>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165B6C3D-4EEE-4946-86EC-23A5EE3006EC}"/>
              </a:ext>
            </a:extLst>
          </p:cNvPr>
          <p:cNvCxnSpPr>
            <a:cxnSpLocks/>
          </p:cNvCxnSpPr>
          <p:nvPr/>
        </p:nvCxnSpPr>
        <p:spPr>
          <a:xfrm>
            <a:off x="3314908" y="2671696"/>
            <a:ext cx="0" cy="305680"/>
          </a:xfrm>
          <a:prstGeom prst="straightConnector1">
            <a:avLst/>
          </a:prstGeom>
          <a:ln w="22225">
            <a:solidFill>
              <a:srgbClr val="4E879B"/>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F4612B1A-1297-7C46-ACF7-F6F477058038}"/>
              </a:ext>
            </a:extLst>
          </p:cNvPr>
          <p:cNvCxnSpPr>
            <a:cxnSpLocks/>
          </p:cNvCxnSpPr>
          <p:nvPr/>
        </p:nvCxnSpPr>
        <p:spPr>
          <a:xfrm>
            <a:off x="5489395" y="2671696"/>
            <a:ext cx="0" cy="305680"/>
          </a:xfrm>
          <a:prstGeom prst="straightConnector1">
            <a:avLst/>
          </a:prstGeom>
          <a:ln w="22225">
            <a:solidFill>
              <a:srgbClr val="4E879B"/>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1ED02720-1CA4-2B46-A894-890A01BD8FCD}"/>
              </a:ext>
            </a:extLst>
          </p:cNvPr>
          <p:cNvCxnSpPr>
            <a:cxnSpLocks/>
          </p:cNvCxnSpPr>
          <p:nvPr/>
        </p:nvCxnSpPr>
        <p:spPr>
          <a:xfrm>
            <a:off x="7619278" y="2671696"/>
            <a:ext cx="0" cy="305680"/>
          </a:xfrm>
          <a:prstGeom prst="straightConnector1">
            <a:avLst/>
          </a:prstGeom>
          <a:ln w="22225">
            <a:solidFill>
              <a:srgbClr val="4E879B"/>
            </a:solidFill>
            <a:tailEnd type="triangle"/>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7C2ADF5A-A6FF-9644-B87C-0F00E9C71EA9}"/>
              </a:ext>
            </a:extLst>
          </p:cNvPr>
          <p:cNvSpPr/>
          <p:nvPr/>
        </p:nvSpPr>
        <p:spPr>
          <a:xfrm rot="5400000">
            <a:off x="1912946"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Triangle 65">
            <a:extLst>
              <a:ext uri="{FF2B5EF4-FFF2-40B4-BE49-F238E27FC236}">
                <a16:creationId xmlns:a16="http://schemas.microsoft.com/office/drawing/2014/main" id="{E819D67C-4AC2-2B44-B047-9FFEEF41FACE}"/>
              </a:ext>
            </a:extLst>
          </p:cNvPr>
          <p:cNvSpPr/>
          <p:nvPr/>
        </p:nvSpPr>
        <p:spPr>
          <a:xfrm rot="5400000">
            <a:off x="4434383"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Triangle 66">
            <a:extLst>
              <a:ext uri="{FF2B5EF4-FFF2-40B4-BE49-F238E27FC236}">
                <a16:creationId xmlns:a16="http://schemas.microsoft.com/office/drawing/2014/main" id="{B63CAF5C-03FC-C740-8304-602898CC7280}"/>
              </a:ext>
            </a:extLst>
          </p:cNvPr>
          <p:cNvSpPr/>
          <p:nvPr/>
        </p:nvSpPr>
        <p:spPr>
          <a:xfrm rot="5400000">
            <a:off x="6284224"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iangle 67">
            <a:extLst>
              <a:ext uri="{FF2B5EF4-FFF2-40B4-BE49-F238E27FC236}">
                <a16:creationId xmlns:a16="http://schemas.microsoft.com/office/drawing/2014/main" id="{430A0145-A35A-3C4D-9E2A-EA52A8D7B1B9}"/>
              </a:ext>
            </a:extLst>
          </p:cNvPr>
          <p:cNvSpPr/>
          <p:nvPr/>
        </p:nvSpPr>
        <p:spPr>
          <a:xfrm rot="5400000">
            <a:off x="1912946"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riangle 68">
            <a:extLst>
              <a:ext uri="{FF2B5EF4-FFF2-40B4-BE49-F238E27FC236}">
                <a16:creationId xmlns:a16="http://schemas.microsoft.com/office/drawing/2014/main" id="{33E97CC4-778F-CB4E-ADD0-7C917DAC30DA}"/>
              </a:ext>
            </a:extLst>
          </p:cNvPr>
          <p:cNvSpPr/>
          <p:nvPr/>
        </p:nvSpPr>
        <p:spPr>
          <a:xfrm rot="5400000">
            <a:off x="4434383"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Triangle 69">
            <a:extLst>
              <a:ext uri="{FF2B5EF4-FFF2-40B4-BE49-F238E27FC236}">
                <a16:creationId xmlns:a16="http://schemas.microsoft.com/office/drawing/2014/main" id="{DE6FF075-E082-1B49-AE71-293723E56567}"/>
              </a:ext>
            </a:extLst>
          </p:cNvPr>
          <p:cNvSpPr/>
          <p:nvPr/>
        </p:nvSpPr>
        <p:spPr>
          <a:xfrm rot="5400000">
            <a:off x="6284224"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083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Agir pour améliorer la santé de toutes et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22</a:t>
            </a:fld>
            <a:endParaRPr lang="fr-FR"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14"/>
          </p:nvPr>
        </p:nvSpPr>
        <p:spPr>
          <a:xfrm>
            <a:off x="610144" y="1501767"/>
            <a:ext cx="8260480" cy="3007411"/>
          </a:xfrm>
        </p:spPr>
        <p:txBody>
          <a:bodyPr numCol="2"/>
          <a:lstStyle/>
          <a:p>
            <a:pPr lvl="2">
              <a:lnSpc>
                <a:spcPts val="1600"/>
              </a:lnSpc>
              <a:spcBef>
                <a:spcPts val="1000"/>
              </a:spcBef>
              <a:buSzPct val="55000"/>
              <a:buFont typeface="Lucida Grande Bold" panose="020B0600040502020204" pitchFamily="34" charset="0"/>
              <a:buChar char="●"/>
            </a:pPr>
            <a:r>
              <a:rPr lang="fr-FR" sz="1800" b="1" dirty="0">
                <a:solidFill>
                  <a:srgbClr val="4E879B"/>
                </a:solidFill>
                <a:latin typeface="+mn-lt"/>
                <a:cs typeface="Hind" panose="02000000000000000000" pitchFamily="2" charset="77"/>
              </a:rPr>
              <a:t>2 568 </a:t>
            </a:r>
            <a:r>
              <a:rPr lang="fr-FR" sz="1600" dirty="0"/>
              <a:t>familles</a:t>
            </a:r>
            <a:r>
              <a:rPr lang="fr-FR" sz="1600" b="1" dirty="0">
                <a:solidFill>
                  <a:srgbClr val="007EB3"/>
                </a:solidFill>
                <a:latin typeface="+mn-lt"/>
                <a:cs typeface="Hind" panose="02000000000000000000" pitchFamily="2" charset="77"/>
              </a:rPr>
              <a:t> </a:t>
            </a:r>
            <a:r>
              <a:rPr lang="fr-FR" sz="1600" dirty="0"/>
              <a:t>de brevets actives</a:t>
            </a:r>
          </a:p>
          <a:p>
            <a:pPr lvl="2">
              <a:lnSpc>
                <a:spcPts val="1800"/>
              </a:lnSpc>
              <a:spcBef>
                <a:spcPts val="1000"/>
              </a:spcBef>
              <a:buSzPct val="55000"/>
              <a:buFont typeface="Lucida Grande Bold" panose="020B0600040502020204" pitchFamily="34" charset="0"/>
              <a:buChar char="●"/>
            </a:pPr>
            <a:r>
              <a:rPr lang="fr-FR" sz="1800" b="1" dirty="0">
                <a:solidFill>
                  <a:srgbClr val="4E879B"/>
                </a:solidFill>
                <a:latin typeface="+mn-lt"/>
                <a:cs typeface="Hind" panose="02000000000000000000" pitchFamily="2" charset="77"/>
              </a:rPr>
              <a:t>143</a:t>
            </a:r>
            <a:r>
              <a:rPr lang="fr-FR" sz="1600" dirty="0">
                <a:solidFill>
                  <a:srgbClr val="5DC2F4"/>
                </a:solidFill>
              </a:rPr>
              <a:t> </a:t>
            </a:r>
            <a:r>
              <a:rPr lang="fr-FR" sz="1600" dirty="0"/>
              <a:t>nouvelles familles de brevets </a:t>
            </a:r>
            <a:br>
              <a:rPr lang="fr-FR" sz="1600" dirty="0"/>
            </a:br>
            <a:r>
              <a:rPr lang="fr-FR" sz="1600" dirty="0"/>
              <a:t>déposées</a:t>
            </a:r>
          </a:p>
          <a:p>
            <a:pPr lvl="2">
              <a:lnSpc>
                <a:spcPts val="1600"/>
              </a:lnSpc>
              <a:spcBef>
                <a:spcPts val="1400"/>
              </a:spcBef>
              <a:buSzPct val="55000"/>
              <a:buFont typeface="Lucida Grande Bold" panose="020B0600040502020204" pitchFamily="34" charset="0"/>
              <a:buChar char="●"/>
            </a:pPr>
            <a:r>
              <a:rPr lang="fr-FR" sz="1800" b="1" dirty="0">
                <a:solidFill>
                  <a:srgbClr val="4E879B"/>
                </a:solidFill>
                <a:latin typeface="+mn-lt"/>
                <a:cs typeface="Hind" panose="02000000000000000000" pitchFamily="2" charset="77"/>
              </a:rPr>
              <a:t>2 M€</a:t>
            </a:r>
            <a:r>
              <a:rPr lang="fr-FR" sz="1600" b="1" dirty="0">
                <a:solidFill>
                  <a:srgbClr val="007EB3"/>
                </a:solidFill>
                <a:latin typeface="+mn-lt"/>
                <a:cs typeface="Hind" panose="02000000000000000000" pitchFamily="2" charset="77"/>
              </a:rPr>
              <a:t> </a:t>
            </a:r>
            <a:r>
              <a:rPr lang="fr-FR" sz="1600" dirty="0"/>
              <a:t>annuels pour financer des projets </a:t>
            </a:r>
            <a:br>
              <a:rPr lang="fr-FR" sz="1600" dirty="0"/>
            </a:br>
            <a:r>
              <a:rPr lang="fr-FR" sz="1600" dirty="0"/>
              <a:t>en maturation ou des preuves de concept</a:t>
            </a:r>
            <a:endParaRPr lang="fr-FR" sz="1800" dirty="0"/>
          </a:p>
          <a:p>
            <a:pPr lvl="2">
              <a:lnSpc>
                <a:spcPts val="1800"/>
              </a:lnSpc>
              <a:spcBef>
                <a:spcPts val="1000"/>
              </a:spcBef>
              <a:buFont typeface="Lucida Grande Bold" panose="020B0600040502020204" pitchFamily="34" charset="0"/>
              <a:buChar char="●"/>
            </a:pPr>
            <a:r>
              <a:rPr lang="fr-FR" sz="1600" dirty="0"/>
              <a:t>Une enveloppe de maturation atteignant </a:t>
            </a:r>
            <a:br>
              <a:rPr lang="fr-FR" sz="1600" dirty="0"/>
            </a:br>
            <a:r>
              <a:rPr lang="fr-FR" sz="1800" b="1" dirty="0">
                <a:solidFill>
                  <a:srgbClr val="4E879B"/>
                </a:solidFill>
                <a:latin typeface="+mn-lt"/>
                <a:cs typeface="Hind" panose="02000000000000000000" pitchFamily="2" charset="77"/>
              </a:rPr>
              <a:t>29,4 M€</a:t>
            </a:r>
            <a:r>
              <a:rPr lang="fr-FR" sz="1600" b="1" dirty="0">
                <a:solidFill>
                  <a:srgbClr val="007EB3"/>
                </a:solidFill>
                <a:latin typeface="+mn-lt"/>
                <a:cs typeface="Hind" panose="02000000000000000000" pitchFamily="2" charset="77"/>
              </a:rPr>
              <a:t> </a:t>
            </a:r>
            <a:r>
              <a:rPr lang="fr-FR" sz="1600" dirty="0"/>
              <a:t>investis depuis 2009 répartis </a:t>
            </a:r>
            <a:br>
              <a:rPr lang="fr-FR" sz="1600" dirty="0"/>
            </a:br>
            <a:r>
              <a:rPr lang="fr-FR" sz="1600" dirty="0"/>
              <a:t>sur </a:t>
            </a:r>
            <a:r>
              <a:rPr lang="fr-FR" sz="1800" b="1" dirty="0">
                <a:solidFill>
                  <a:srgbClr val="4E879B"/>
                </a:solidFill>
                <a:latin typeface="+mn-lt"/>
                <a:cs typeface="Hind" panose="02000000000000000000" pitchFamily="2" charset="77"/>
              </a:rPr>
              <a:t>514</a:t>
            </a:r>
            <a:r>
              <a:rPr lang="fr-FR" sz="1600" dirty="0"/>
              <a:t> projets</a:t>
            </a:r>
          </a:p>
          <a:p>
            <a:pPr lvl="2">
              <a:lnSpc>
                <a:spcPts val="1600"/>
              </a:lnSpc>
              <a:spcBef>
                <a:spcPts val="1400"/>
              </a:spcBef>
              <a:buSzPct val="55000"/>
              <a:buFont typeface="Lucida Grande Bold" panose="020B0600040502020204" pitchFamily="34" charset="0"/>
              <a:buChar char="●"/>
            </a:pPr>
            <a:r>
              <a:rPr lang="fr-FR" sz="1800" b="1" dirty="0">
                <a:solidFill>
                  <a:srgbClr val="4E879B"/>
                </a:solidFill>
                <a:latin typeface="+mn-lt"/>
                <a:cs typeface="Hind" panose="02000000000000000000" pitchFamily="2" charset="77"/>
              </a:rPr>
              <a:t>715 M€</a:t>
            </a:r>
            <a:r>
              <a:rPr lang="fr-FR" sz="1600" b="1" dirty="0">
                <a:solidFill>
                  <a:srgbClr val="007EB3"/>
                </a:solidFill>
                <a:latin typeface="+mn-lt"/>
                <a:cs typeface="Hind" panose="02000000000000000000" pitchFamily="2" charset="77"/>
              </a:rPr>
              <a:t> </a:t>
            </a:r>
            <a:r>
              <a:rPr lang="fr-FR" sz="1600" dirty="0"/>
              <a:t>issus</a:t>
            </a:r>
            <a:r>
              <a:rPr lang="fr-FR" sz="1600" b="1" dirty="0">
                <a:solidFill>
                  <a:srgbClr val="5DC2F4"/>
                </a:solidFill>
              </a:rPr>
              <a:t> </a:t>
            </a:r>
            <a:r>
              <a:rPr lang="fr-FR" sz="1600" dirty="0"/>
              <a:t>des partenariats </a:t>
            </a:r>
            <a:br>
              <a:rPr lang="fr-FR" sz="1600" dirty="0"/>
            </a:br>
            <a:r>
              <a:rPr lang="fr-FR" sz="1600" dirty="0"/>
              <a:t>industriels depuis 2006 (contrats de recherche, licences)</a:t>
            </a:r>
          </a:p>
          <a:p>
            <a:pPr lvl="2">
              <a:lnSpc>
                <a:spcPts val="1600"/>
              </a:lnSpc>
              <a:spcBef>
                <a:spcPts val="1000"/>
              </a:spcBef>
              <a:buSzPct val="56000"/>
              <a:buFont typeface="Lucida Grande Bold" panose="020B0600040502020204" pitchFamily="34" charset="0"/>
              <a:buChar char="●"/>
            </a:pPr>
            <a:r>
              <a:rPr lang="fr-FR" sz="1800" b="1" dirty="0">
                <a:solidFill>
                  <a:srgbClr val="4E879B"/>
                </a:solidFill>
                <a:latin typeface="Calibri" panose="020F0502020204030204" pitchFamily="34" charset="0"/>
                <a:cs typeface="Calibri" panose="020F0502020204030204" pitchFamily="34" charset="0"/>
              </a:rPr>
              <a:t>~</a:t>
            </a:r>
            <a:r>
              <a:rPr lang="fr-FR" sz="1800" b="1" dirty="0">
                <a:solidFill>
                  <a:srgbClr val="4E879B"/>
                </a:solidFill>
                <a:latin typeface="+mn-lt"/>
                <a:cs typeface="Hind" panose="02000000000000000000" pitchFamily="2" charset="77"/>
              </a:rPr>
              <a:t>30 M€</a:t>
            </a:r>
            <a:r>
              <a:rPr lang="fr-FR" sz="1600" b="1" dirty="0">
                <a:solidFill>
                  <a:srgbClr val="4E879B"/>
                </a:solidFill>
                <a:latin typeface="+mn-lt"/>
                <a:cs typeface="Hind" panose="02000000000000000000" pitchFamily="2" charset="77"/>
              </a:rPr>
              <a:t> </a:t>
            </a:r>
            <a:r>
              <a:rPr lang="fr-FR" sz="1600" dirty="0"/>
              <a:t>par an de contrats de licence</a:t>
            </a:r>
          </a:p>
          <a:p>
            <a:pPr lvl="2">
              <a:lnSpc>
                <a:spcPts val="1600"/>
              </a:lnSpc>
              <a:spcBef>
                <a:spcPts val="1000"/>
              </a:spcBef>
              <a:buFont typeface="Lucida Grande Bold" panose="020B0600040502020204" pitchFamily="34" charset="0"/>
              <a:buChar char="●"/>
            </a:pPr>
            <a:r>
              <a:rPr lang="fr-FR" sz="1600" dirty="0"/>
              <a:t>Plus de </a:t>
            </a:r>
            <a:r>
              <a:rPr lang="fr-FR" sz="1800" b="1" dirty="0">
                <a:solidFill>
                  <a:srgbClr val="4E879B"/>
                </a:solidFill>
                <a:latin typeface="+mn-lt"/>
                <a:cs typeface="Hind" panose="02000000000000000000" pitchFamily="2" charset="77"/>
              </a:rPr>
              <a:t>400</a:t>
            </a:r>
            <a:r>
              <a:rPr lang="fr-FR" sz="1600" b="1" dirty="0">
                <a:solidFill>
                  <a:srgbClr val="4E879B"/>
                </a:solidFill>
                <a:latin typeface="+mn-lt"/>
                <a:cs typeface="Hind" panose="02000000000000000000" pitchFamily="2" charset="77"/>
              </a:rPr>
              <a:t> </a:t>
            </a:r>
            <a:r>
              <a:rPr lang="fr-FR" sz="1600" dirty="0"/>
              <a:t>opportunités de licence</a:t>
            </a:r>
            <a:br>
              <a:rPr lang="fr-FR" sz="1600" dirty="0"/>
            </a:br>
            <a:r>
              <a:rPr lang="fr-FR" sz="1600" dirty="0"/>
              <a:t>sur des technologies et outils de recherche</a:t>
            </a:r>
          </a:p>
          <a:p>
            <a:pPr lvl="2">
              <a:lnSpc>
                <a:spcPts val="1600"/>
              </a:lnSpc>
              <a:spcBef>
                <a:spcPts val="1000"/>
              </a:spcBef>
              <a:buFont typeface="Lucida Grande Bold" panose="020B0600040502020204" pitchFamily="34" charset="0"/>
              <a:buChar char="●"/>
            </a:pPr>
            <a:r>
              <a:rPr lang="fr-FR" sz="1600" dirty="0"/>
              <a:t>Des alliances stratégiques avec MSD Avenir, Astra Zeneca/</a:t>
            </a:r>
            <a:r>
              <a:rPr lang="fr-FR" sz="1600" dirty="0" err="1"/>
              <a:t>MedImmune</a:t>
            </a:r>
            <a:r>
              <a:rPr lang="fr-FR" sz="1600" dirty="0"/>
              <a:t>, </a:t>
            </a:r>
            <a:br>
              <a:rPr lang="fr-FR" sz="1600" dirty="0"/>
            </a:br>
            <a:r>
              <a:rPr lang="fr-FR" sz="1600" dirty="0"/>
              <a:t>Sanofi, </a:t>
            </a:r>
            <a:r>
              <a:rPr lang="fr-FR" sz="1600" dirty="0" err="1"/>
              <a:t>AdBio</a:t>
            </a:r>
            <a:r>
              <a:rPr lang="fr-FR" sz="1600" dirty="0"/>
              <a:t> </a:t>
            </a:r>
            <a:r>
              <a:rPr lang="fr-FR" sz="1600" dirty="0" err="1"/>
              <a:t>Partners</a:t>
            </a:r>
            <a:r>
              <a:rPr lang="fr-FR" sz="1600" dirty="0"/>
              <a:t>…</a:t>
            </a:r>
          </a:p>
          <a:p>
            <a:pPr lvl="2">
              <a:lnSpc>
                <a:spcPts val="1600"/>
              </a:lnSpc>
              <a:spcBef>
                <a:spcPts val="1000"/>
              </a:spcBef>
              <a:buFont typeface="Lucida Grande Bold" panose="020B0600040502020204" pitchFamily="34" charset="0"/>
              <a:buChar char="●"/>
            </a:pPr>
            <a:r>
              <a:rPr lang="fr-FR" sz="1800" b="1" dirty="0">
                <a:solidFill>
                  <a:srgbClr val="4E879B"/>
                </a:solidFill>
                <a:latin typeface="+mn-lt"/>
                <a:cs typeface="Hind" panose="02000000000000000000" pitchFamily="2" charset="77"/>
              </a:rPr>
              <a:t>10</a:t>
            </a:r>
            <a:r>
              <a:rPr lang="fr-FR" sz="1600" dirty="0"/>
              <a:t> start-up créées chaque année via Inserm Transfert (filiale de l’Inserm)</a:t>
            </a:r>
          </a:p>
          <a:p>
            <a:pPr lvl="2">
              <a:lnSpc>
                <a:spcPts val="1600"/>
              </a:lnSpc>
              <a:spcBef>
                <a:spcPts val="1000"/>
              </a:spcBef>
              <a:buFont typeface="Lucida Grande Bold" panose="020B0600040502020204" pitchFamily="34" charset="0"/>
              <a:buChar char="●"/>
            </a:pPr>
            <a:r>
              <a:rPr lang="fr-FR" sz="1600" dirty="0"/>
              <a:t>Plusieurs partenariats avec les SATT</a:t>
            </a:r>
            <a:endParaRPr lang="fr-FR" sz="1600" i="1" dirty="0"/>
          </a:p>
        </p:txBody>
      </p:sp>
      <p:sp>
        <p:nvSpPr>
          <p:cNvPr id="7" name="ZoneTexte 6">
            <a:extLst>
              <a:ext uri="{FF2B5EF4-FFF2-40B4-BE49-F238E27FC236}">
                <a16:creationId xmlns:a16="http://schemas.microsoft.com/office/drawing/2014/main" id="{F2EE8714-513D-4D44-BB98-4A5B7E996C7D}"/>
              </a:ext>
            </a:extLst>
          </p:cNvPr>
          <p:cNvSpPr txBox="1"/>
          <p:nvPr/>
        </p:nvSpPr>
        <p:spPr>
          <a:xfrm>
            <a:off x="551421" y="397863"/>
            <a:ext cx="7803727" cy="646331"/>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Des actions de valorisation qui portent leurs fruits</a:t>
            </a:r>
            <a:br>
              <a:rPr lang="fr-FR" sz="2100" dirty="0">
                <a:latin typeface="Arial" panose="020B0604020202020204" pitchFamily="34" charset="0"/>
                <a:cs typeface="Arial" panose="020B0604020202020204" pitchFamily="34" charset="0"/>
              </a:rPr>
            </a:br>
            <a:r>
              <a:rPr lang="fr-FR" sz="2100" dirty="0">
                <a:latin typeface="Arial" panose="020B0604020202020204" pitchFamily="34" charset="0"/>
                <a:cs typeface="Arial" panose="020B0604020202020204" pitchFamily="34" charset="0"/>
              </a:rPr>
              <a:t>avec le soutien d’Inserm Transfert</a:t>
            </a:r>
          </a:p>
        </p:txBody>
      </p:sp>
      <p:pic>
        <p:nvPicPr>
          <p:cNvPr id="5" name="Image 4" descr="Une image contenant texte, Police, Graphique, logo&#10;&#10;Description générée automatiquement">
            <a:extLst>
              <a:ext uri="{FF2B5EF4-FFF2-40B4-BE49-F238E27FC236}">
                <a16:creationId xmlns:a16="http://schemas.microsoft.com/office/drawing/2014/main" id="{FB4D33C6-ECCB-9937-EC5E-C4BA373A13E8}"/>
              </a:ext>
            </a:extLst>
          </p:cNvPr>
          <p:cNvPicPr>
            <a:picLocks noChangeAspect="1"/>
          </p:cNvPicPr>
          <p:nvPr/>
        </p:nvPicPr>
        <p:blipFill>
          <a:blip r:embed="rId3"/>
          <a:stretch>
            <a:fillRect/>
          </a:stretch>
        </p:blipFill>
        <p:spPr>
          <a:xfrm>
            <a:off x="6338999" y="235097"/>
            <a:ext cx="2629500" cy="666000"/>
          </a:xfrm>
          <a:prstGeom prst="rect">
            <a:avLst/>
          </a:prstGeom>
        </p:spPr>
      </p:pic>
    </p:spTree>
    <p:extLst>
      <p:ext uri="{BB962C8B-B14F-4D97-AF65-F5344CB8AC3E}">
        <p14:creationId xmlns:p14="http://schemas.microsoft.com/office/powerpoint/2010/main" val="9118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oneTexte 61">
            <a:extLst>
              <a:ext uri="{FF2B5EF4-FFF2-40B4-BE49-F238E27FC236}">
                <a16:creationId xmlns:a16="http://schemas.microsoft.com/office/drawing/2014/main" id="{F2EC0248-E0FB-42D2-A3AB-6A2F7D739AC2}"/>
              </a:ext>
            </a:extLst>
          </p:cNvPr>
          <p:cNvSpPr txBox="1"/>
          <p:nvPr/>
        </p:nvSpPr>
        <p:spPr>
          <a:xfrm>
            <a:off x="4437871" y="3171087"/>
            <a:ext cx="4322221" cy="1502976"/>
          </a:xfrm>
          <a:prstGeom prst="rect">
            <a:avLst/>
          </a:prstGeom>
          <a:noFill/>
        </p:spPr>
        <p:txBody>
          <a:bodyPr wrap="square" rtlCol="0">
            <a:spAutoFit/>
          </a:bodyPr>
          <a:lstStyle/>
          <a:p>
            <a:pPr marL="161996" lvl="2" indent="-161996">
              <a:lnSpc>
                <a:spcPts val="1600"/>
              </a:lnSpc>
              <a:spcBef>
                <a:spcPts val="1000"/>
              </a:spcBef>
              <a:buClr>
                <a:srgbClr val="DE492A"/>
              </a:buClr>
              <a:buSzPct val="80000"/>
              <a:buFont typeface="Lucida Grande Bold" panose="020B0600040502020204" pitchFamily="34" charset="0"/>
              <a:buChar char="●"/>
            </a:pPr>
            <a:r>
              <a:rPr lang="fr-FR" sz="1600" b="1" dirty="0">
                <a:solidFill>
                  <a:srgbClr val="4E879B"/>
                </a:solidFill>
                <a:latin typeface="Arial" panose="020B0604020202020204" pitchFamily="34" charset="0"/>
                <a:cs typeface="Arial" panose="020B0604020202020204" pitchFamily="34" charset="0"/>
              </a:rPr>
              <a:t>1</a:t>
            </a:r>
            <a:r>
              <a:rPr lang="fr-FR" sz="1600" b="1" baseline="30000" dirty="0">
                <a:solidFill>
                  <a:srgbClr val="4E879B"/>
                </a:solidFill>
                <a:latin typeface="Arial" panose="020B0604020202020204" pitchFamily="34" charset="0"/>
                <a:cs typeface="Arial" panose="020B0604020202020204" pitchFamily="34" charset="0"/>
              </a:rPr>
              <a:t>er</a:t>
            </a:r>
            <a:r>
              <a:rPr lang="fr-FR" sz="1600" baseline="30000" dirty="0">
                <a:solidFill>
                  <a:srgbClr val="515151"/>
                </a:solidFill>
                <a:latin typeface="Arial" panose="020B0604020202020204" pitchFamily="34" charset="0"/>
                <a:cs typeface="Arial" panose="020B0604020202020204" pitchFamily="34" charset="0"/>
              </a:rPr>
              <a:t> </a:t>
            </a:r>
            <a:r>
              <a:rPr lang="fr-FR" sz="1400" dirty="0">
                <a:solidFill>
                  <a:srgbClr val="515151"/>
                </a:solidFill>
                <a:latin typeface="Arial" panose="020B0604020202020204" pitchFamily="34" charset="0"/>
                <a:cs typeface="Arial" panose="020B0604020202020204" pitchFamily="34" charset="0"/>
              </a:rPr>
              <a:t>en Europe dans le secteur pharmaceutique</a:t>
            </a:r>
          </a:p>
          <a:p>
            <a:pPr marL="161996" lvl="2" indent="-161996">
              <a:lnSpc>
                <a:spcPts val="1600"/>
              </a:lnSpc>
              <a:spcBef>
                <a:spcPts val="1000"/>
              </a:spcBef>
              <a:buClr>
                <a:srgbClr val="DE492A"/>
              </a:buClr>
              <a:buSzPct val="80000"/>
              <a:buFont typeface="Lucida Grande Bold" panose="020B0600040502020204" pitchFamily="34" charset="0"/>
              <a:buChar char="●"/>
            </a:pPr>
            <a:r>
              <a:rPr lang="fr-FR" sz="1600" b="1" dirty="0">
                <a:solidFill>
                  <a:srgbClr val="4E879B"/>
                </a:solidFill>
                <a:latin typeface="Arial" panose="020B0604020202020204" pitchFamily="34" charset="0"/>
                <a:cs typeface="Arial" panose="020B0604020202020204" pitchFamily="34" charset="0"/>
              </a:rPr>
              <a:t>3</a:t>
            </a:r>
            <a:r>
              <a:rPr lang="fr-FR" sz="1600" b="1" baseline="30000" dirty="0">
                <a:solidFill>
                  <a:srgbClr val="4E879B"/>
                </a:solidFill>
                <a:latin typeface="Arial" panose="020B0604020202020204" pitchFamily="34" charset="0"/>
                <a:cs typeface="Arial" panose="020B0604020202020204" pitchFamily="34" charset="0"/>
              </a:rPr>
              <a:t>e</a:t>
            </a:r>
            <a:r>
              <a:rPr lang="fr-FR" sz="1400" baseline="30000" dirty="0">
                <a:solidFill>
                  <a:srgbClr val="515151"/>
                </a:solidFill>
                <a:latin typeface="Arial" panose="020B0604020202020204" pitchFamily="34" charset="0"/>
                <a:cs typeface="Arial" panose="020B0604020202020204" pitchFamily="34" charset="0"/>
              </a:rPr>
              <a:t> </a:t>
            </a:r>
            <a:r>
              <a:rPr lang="fr-FR" sz="1400" dirty="0">
                <a:solidFill>
                  <a:srgbClr val="515151"/>
                </a:solidFill>
                <a:latin typeface="Arial" panose="020B0604020202020204" pitchFamily="34" charset="0"/>
                <a:cs typeface="Arial" panose="020B0604020202020204" pitchFamily="34" charset="0"/>
              </a:rPr>
              <a:t>en Europe dans le secteur des biotechnologies</a:t>
            </a:r>
          </a:p>
          <a:p>
            <a:pPr marL="161996" lvl="2" indent="-161996">
              <a:lnSpc>
                <a:spcPts val="1600"/>
              </a:lnSpc>
              <a:spcBef>
                <a:spcPts val="1000"/>
              </a:spcBef>
              <a:buClr>
                <a:srgbClr val="DE492A"/>
              </a:buClr>
              <a:buSzPct val="80000"/>
              <a:buFont typeface="Lucida Grande Bold" panose="020B0600040502020204" pitchFamily="34" charset="0"/>
              <a:buChar char="●"/>
            </a:pPr>
            <a:r>
              <a:rPr lang="fr-FR" sz="1600" b="1" dirty="0">
                <a:solidFill>
                  <a:srgbClr val="4E879B"/>
                </a:solidFill>
                <a:latin typeface="Arial" panose="020B0604020202020204" pitchFamily="34" charset="0"/>
                <a:cs typeface="Arial" panose="020B0604020202020204" pitchFamily="34" charset="0"/>
              </a:rPr>
              <a:t>1</a:t>
            </a:r>
            <a:r>
              <a:rPr lang="fr-FR" sz="1600" b="1" baseline="30000" dirty="0">
                <a:solidFill>
                  <a:srgbClr val="4E879B"/>
                </a:solidFill>
                <a:latin typeface="Arial" panose="020B0604020202020204" pitchFamily="34" charset="0"/>
                <a:cs typeface="Arial" panose="020B0604020202020204" pitchFamily="34" charset="0"/>
              </a:rPr>
              <a:t>er</a:t>
            </a:r>
            <a:r>
              <a:rPr lang="fr-FR" sz="1400" dirty="0">
                <a:solidFill>
                  <a:srgbClr val="515151"/>
                </a:solidFill>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déposant académique du secteur biomédical en Europe</a:t>
            </a:r>
          </a:p>
          <a:p>
            <a:pPr marL="161996" lvl="2" indent="-161996">
              <a:lnSpc>
                <a:spcPts val="1600"/>
              </a:lnSpc>
              <a:spcBef>
                <a:spcPts val="1000"/>
              </a:spcBef>
              <a:buClr>
                <a:srgbClr val="DE492A"/>
              </a:buClr>
              <a:buSzPct val="80000"/>
              <a:buFont typeface="Lucida Grande Bold" panose="020B0600040502020204" pitchFamily="34" charset="0"/>
              <a:buChar char="●"/>
            </a:pPr>
            <a:r>
              <a:rPr lang="fr-FR" sz="1600" b="1" dirty="0">
                <a:solidFill>
                  <a:srgbClr val="4E879B"/>
                </a:solidFill>
                <a:latin typeface="Arial" panose="020B0604020202020204" pitchFamily="34" charset="0"/>
                <a:cs typeface="Arial" panose="020B0604020202020204" pitchFamily="34" charset="0"/>
              </a:rPr>
              <a:t>2 568</a:t>
            </a:r>
            <a:r>
              <a:rPr lang="fr-FR" sz="1600" dirty="0">
                <a:solidFill>
                  <a:srgbClr val="515151"/>
                </a:solidFill>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familles de brevets actives au 31/12/2025</a:t>
            </a:r>
          </a:p>
        </p:txBody>
      </p:sp>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p:txBody>
          <a:bodyPr/>
          <a:lstStyle/>
          <a:p>
            <a:r>
              <a:rPr lang="fr-FR" dirty="0"/>
              <a:t>Agir pour améliorer la santé de toutes et tous</a:t>
            </a:r>
            <a:br>
              <a:rPr lang="en-US" b="0" dirty="0"/>
            </a:br>
            <a:endParaRPr lang="en-US" dirty="0"/>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23</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94607" y="458151"/>
            <a:ext cx="8086024" cy="369332"/>
          </a:xfrm>
          <a:prstGeom prst="rect">
            <a:avLst/>
          </a:prstGeom>
          <a:noFill/>
        </p:spPr>
        <p:txBody>
          <a:bodyPr wrap="square" lIns="0" tIns="0" rIns="0" bIns="0" rtlCol="0">
            <a:spAutoFit/>
          </a:bodyPr>
          <a:lstStyle/>
          <a:p>
            <a:r>
              <a:rPr lang="fr-FR" sz="2400" dirty="0"/>
              <a:t>L’Inserm et Inserm Transfert dans le classement de l’OEB</a:t>
            </a:r>
            <a:endParaRPr lang="en-US" sz="2100" dirty="0">
              <a:latin typeface="Arial" panose="020B0604020202020204" pitchFamily="34" charset="0"/>
              <a:cs typeface="Arial" panose="020B0604020202020204" pitchFamily="34" charset="0"/>
            </a:endParaRPr>
          </a:p>
        </p:txBody>
      </p:sp>
      <p:pic>
        <p:nvPicPr>
          <p:cNvPr id="21" name="Image 20">
            <a:extLst>
              <a:ext uri="{FF2B5EF4-FFF2-40B4-BE49-F238E27FC236}">
                <a16:creationId xmlns:a16="http://schemas.microsoft.com/office/drawing/2014/main" id="{8D4017E2-74D9-762E-CF21-C06BADCDF0D1}"/>
              </a:ext>
            </a:extLst>
          </p:cNvPr>
          <p:cNvPicPr>
            <a:picLocks noChangeAspect="1"/>
          </p:cNvPicPr>
          <p:nvPr/>
        </p:nvPicPr>
        <p:blipFill>
          <a:blip r:embed="rId3"/>
          <a:srcRect l="7262" t="6769" r="2812"/>
          <a:stretch>
            <a:fillRect/>
          </a:stretch>
        </p:blipFill>
        <p:spPr>
          <a:xfrm>
            <a:off x="230597" y="1099285"/>
            <a:ext cx="3486078" cy="1800000"/>
          </a:xfrm>
          <a:prstGeom prst="rect">
            <a:avLst/>
          </a:prstGeom>
        </p:spPr>
      </p:pic>
      <p:pic>
        <p:nvPicPr>
          <p:cNvPr id="23" name="Image 22">
            <a:extLst>
              <a:ext uri="{FF2B5EF4-FFF2-40B4-BE49-F238E27FC236}">
                <a16:creationId xmlns:a16="http://schemas.microsoft.com/office/drawing/2014/main" id="{96B166D2-EA0D-733A-22B6-0157967B9FC0}"/>
              </a:ext>
            </a:extLst>
          </p:cNvPr>
          <p:cNvPicPr>
            <a:picLocks noChangeAspect="1"/>
          </p:cNvPicPr>
          <p:nvPr/>
        </p:nvPicPr>
        <p:blipFill>
          <a:blip r:embed="rId4"/>
          <a:srcRect r="12197"/>
          <a:stretch>
            <a:fillRect/>
          </a:stretch>
        </p:blipFill>
        <p:spPr>
          <a:xfrm>
            <a:off x="383908" y="2899285"/>
            <a:ext cx="2892836" cy="1836000"/>
          </a:xfrm>
          <a:prstGeom prst="rect">
            <a:avLst/>
          </a:prstGeom>
        </p:spPr>
      </p:pic>
      <p:pic>
        <p:nvPicPr>
          <p:cNvPr id="25" name="Image 24">
            <a:extLst>
              <a:ext uri="{FF2B5EF4-FFF2-40B4-BE49-F238E27FC236}">
                <a16:creationId xmlns:a16="http://schemas.microsoft.com/office/drawing/2014/main" id="{180528F0-CDE9-03E0-FB4A-92169333F087}"/>
              </a:ext>
            </a:extLst>
          </p:cNvPr>
          <p:cNvPicPr>
            <a:picLocks noChangeAspect="1"/>
          </p:cNvPicPr>
          <p:nvPr/>
        </p:nvPicPr>
        <p:blipFill>
          <a:blip r:embed="rId5"/>
          <a:srcRect r="3236"/>
          <a:stretch>
            <a:fillRect/>
          </a:stretch>
        </p:blipFill>
        <p:spPr>
          <a:xfrm>
            <a:off x="4571999" y="1070085"/>
            <a:ext cx="3436067" cy="2088000"/>
          </a:xfrm>
          <a:prstGeom prst="rect">
            <a:avLst/>
          </a:prstGeom>
        </p:spPr>
      </p:pic>
    </p:spTree>
    <p:extLst>
      <p:ext uri="{BB962C8B-B14F-4D97-AF65-F5344CB8AC3E}">
        <p14:creationId xmlns:p14="http://schemas.microsoft.com/office/powerpoint/2010/main" val="34259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p:txBody>
          <a:bodyPr/>
          <a:lstStyle/>
          <a:p>
            <a:r>
              <a:rPr lang="fr-FR" dirty="0"/>
              <a:t>Agir pour améliorer la santé de tous</a:t>
            </a:r>
            <a:endParaRPr lang="en-US" dirty="0"/>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24</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90939" y="495302"/>
            <a:ext cx="7235531" cy="369332"/>
          </a:xfrm>
          <a:prstGeom prst="rect">
            <a:avLst/>
          </a:prstGeom>
          <a:noFill/>
        </p:spPr>
        <p:txBody>
          <a:bodyPr wrap="square" lIns="0" tIns="0" rIns="0" bIns="0" rtlCol="0">
            <a:spAutoFit/>
          </a:bodyPr>
          <a:lstStyle/>
          <a:p>
            <a:r>
              <a:rPr lang="fr-FR" sz="2400" dirty="0"/>
              <a:t>Des partenariats avec l’industrie via Inserm Transfert</a:t>
            </a:r>
            <a:endParaRPr lang="en-US" sz="2100" dirty="0">
              <a:latin typeface="Arial" panose="020B0604020202020204" pitchFamily="34" charset="0"/>
              <a:cs typeface="Arial" panose="020B0604020202020204" pitchFamily="34" charset="0"/>
            </a:endParaRPr>
          </a:p>
        </p:txBody>
      </p:sp>
      <p:sp>
        <p:nvSpPr>
          <p:cNvPr id="4" name="Espace réservé du contenu 3"/>
          <p:cNvSpPr>
            <a:spLocks noGrp="1"/>
          </p:cNvSpPr>
          <p:nvPr>
            <p:ph sz="quarter" idx="14"/>
          </p:nvPr>
        </p:nvSpPr>
        <p:spPr>
          <a:xfrm>
            <a:off x="620507" y="1241596"/>
            <a:ext cx="8032445" cy="3330404"/>
          </a:xfrm>
        </p:spPr>
        <p:txBody>
          <a:bodyPr/>
          <a:lstStyle/>
          <a:p>
            <a:r>
              <a:rPr lang="fr-FR" sz="1600" cap="small" dirty="0"/>
              <a:t>P</a:t>
            </a:r>
            <a:r>
              <a:rPr lang="fr-FR" altLang="fr-FR" sz="1600" dirty="0">
                <a:latin typeface="Arial Unicode MS"/>
              </a:rPr>
              <a:t>artenaire privilégié des grands industriels et PME du secteur de la santé humaine, au niveau international, parmi lesquels :</a:t>
            </a:r>
            <a:r>
              <a:rPr lang="fr-FR" altLang="fr-FR" sz="800" dirty="0"/>
              <a:t> </a:t>
            </a:r>
            <a:endParaRPr lang="fr-FR" altLang="fr-FR" sz="3600" dirty="0"/>
          </a:p>
          <a:p>
            <a:endParaRPr lang="en-US" sz="1600" dirty="0"/>
          </a:p>
          <a:p>
            <a:endParaRPr lang="en-US" sz="1600" dirty="0"/>
          </a:p>
          <a:p>
            <a:endParaRPr lang="en-US" sz="1600" dirty="0"/>
          </a:p>
        </p:txBody>
      </p:sp>
      <p:sp>
        <p:nvSpPr>
          <p:cNvPr id="7" name="AutoShape 3" descr="Résultat de recherche d'images pour &quot;qiagen&quot;"/>
          <p:cNvSpPr>
            <a:spLocks noChangeAspect="1" noChangeArrowheads="1"/>
          </p:cNvSpPr>
          <p:nvPr/>
        </p:nvSpPr>
        <p:spPr bwMode="auto">
          <a:xfrm>
            <a:off x="155575" y="-579438"/>
            <a:ext cx="143827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Espace réservé du numéro de diapositive 2">
            <a:extLst>
              <a:ext uri="{FF2B5EF4-FFF2-40B4-BE49-F238E27FC236}">
                <a16:creationId xmlns:a16="http://schemas.microsoft.com/office/drawing/2014/main" id="{8349DCA5-209D-A254-BBB7-DFC418AB4903}"/>
              </a:ext>
            </a:extLst>
          </p:cNvPr>
          <p:cNvSpPr txBox="1">
            <a:spLocks/>
          </p:cNvSpPr>
          <p:nvPr/>
        </p:nvSpPr>
        <p:spPr>
          <a:xfrm>
            <a:off x="8526287" y="4829012"/>
            <a:ext cx="617713" cy="215904"/>
          </a:xfrm>
          <a:prstGeom prst="rect">
            <a:avLst/>
          </a:prstGeom>
        </p:spPr>
        <p:txBody>
          <a:bodyPr rIns="108000"/>
          <a:lstStyle>
            <a:defPPr>
              <a:defRPr lang="fr-FR"/>
            </a:defPPr>
            <a:lvl1pPr marL="0" algn="ctr" defTabSz="685783" rtl="0" eaLnBrk="1" latinLnBrk="0" hangingPunct="1">
              <a:defRPr sz="650" b="1"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90F7D937-8C47-D949-9B66-03B4793ACCA3}" type="slidenum">
              <a:rPr lang="en-US" smtClean="0"/>
              <a:pPr/>
              <a:t>24</a:t>
            </a:fld>
            <a:endParaRPr lang="en-US" dirty="0"/>
          </a:p>
        </p:txBody>
      </p:sp>
      <p:pic>
        <p:nvPicPr>
          <p:cNvPr id="8" name="Picture 4">
            <a:extLst>
              <a:ext uri="{FF2B5EF4-FFF2-40B4-BE49-F238E27FC236}">
                <a16:creationId xmlns:a16="http://schemas.microsoft.com/office/drawing/2014/main" id="{4E960BA0-03FD-515D-9A9A-DFB258CC9B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7"/>
          <a:stretch>
            <a:fillRect/>
          </a:stretch>
        </p:blipFill>
        <p:spPr bwMode="auto">
          <a:xfrm>
            <a:off x="455306" y="4032152"/>
            <a:ext cx="1404096" cy="58911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85215ADA-B1E2-3708-10B1-C867A804DF1C}"/>
              </a:ext>
            </a:extLst>
          </p:cNvPr>
          <p:cNvPicPr>
            <a:picLocks noChangeAspect="1"/>
          </p:cNvPicPr>
          <p:nvPr/>
        </p:nvPicPr>
        <p:blipFill>
          <a:blip r:embed="rId4"/>
          <a:srcRect t="14620" b="19477"/>
          <a:stretch/>
        </p:blipFill>
        <p:spPr>
          <a:xfrm>
            <a:off x="4936170" y="1775653"/>
            <a:ext cx="530510" cy="349618"/>
          </a:xfrm>
          <a:prstGeom prst="rect">
            <a:avLst/>
          </a:prstGeom>
        </p:spPr>
      </p:pic>
      <p:pic>
        <p:nvPicPr>
          <p:cNvPr id="10" name="Image 9">
            <a:extLst>
              <a:ext uri="{FF2B5EF4-FFF2-40B4-BE49-F238E27FC236}">
                <a16:creationId xmlns:a16="http://schemas.microsoft.com/office/drawing/2014/main" id="{CB293B8D-E0BF-5881-72FD-534DC65B3738}"/>
              </a:ext>
            </a:extLst>
          </p:cNvPr>
          <p:cNvPicPr>
            <a:picLocks noChangeAspect="1"/>
          </p:cNvPicPr>
          <p:nvPr/>
        </p:nvPicPr>
        <p:blipFill>
          <a:blip r:embed="rId5"/>
          <a:srcRect t="-1" b="5121"/>
          <a:stretch/>
        </p:blipFill>
        <p:spPr>
          <a:xfrm>
            <a:off x="6471582" y="1775653"/>
            <a:ext cx="1144534" cy="370458"/>
          </a:xfrm>
          <a:prstGeom prst="rect">
            <a:avLst/>
          </a:prstGeom>
        </p:spPr>
      </p:pic>
      <p:pic>
        <p:nvPicPr>
          <p:cNvPr id="11" name="Image 10">
            <a:extLst>
              <a:ext uri="{FF2B5EF4-FFF2-40B4-BE49-F238E27FC236}">
                <a16:creationId xmlns:a16="http://schemas.microsoft.com/office/drawing/2014/main" id="{CBD37B4E-7198-1B7F-E1FA-869C2D5E7A7E}"/>
              </a:ext>
            </a:extLst>
          </p:cNvPr>
          <p:cNvPicPr>
            <a:picLocks noChangeAspect="1"/>
          </p:cNvPicPr>
          <p:nvPr/>
        </p:nvPicPr>
        <p:blipFill>
          <a:blip r:embed="rId6"/>
          <a:stretch>
            <a:fillRect/>
          </a:stretch>
        </p:blipFill>
        <p:spPr>
          <a:xfrm>
            <a:off x="3947345" y="1775653"/>
            <a:ext cx="637014" cy="331246"/>
          </a:xfrm>
          <a:prstGeom prst="rect">
            <a:avLst/>
          </a:prstGeom>
        </p:spPr>
      </p:pic>
      <p:pic>
        <p:nvPicPr>
          <p:cNvPr id="12" name="Image 11">
            <a:extLst>
              <a:ext uri="{FF2B5EF4-FFF2-40B4-BE49-F238E27FC236}">
                <a16:creationId xmlns:a16="http://schemas.microsoft.com/office/drawing/2014/main" id="{2FA7F4B4-64A0-28FD-425A-3E82A648216D}"/>
              </a:ext>
            </a:extLst>
          </p:cNvPr>
          <p:cNvPicPr>
            <a:picLocks noChangeAspect="1"/>
          </p:cNvPicPr>
          <p:nvPr/>
        </p:nvPicPr>
        <p:blipFill>
          <a:blip r:embed="rId7"/>
          <a:stretch>
            <a:fillRect/>
          </a:stretch>
        </p:blipFill>
        <p:spPr>
          <a:xfrm>
            <a:off x="419389" y="2296883"/>
            <a:ext cx="925146" cy="181054"/>
          </a:xfrm>
          <a:prstGeom prst="rect">
            <a:avLst/>
          </a:prstGeom>
        </p:spPr>
      </p:pic>
      <p:pic>
        <p:nvPicPr>
          <p:cNvPr id="13" name="Image 12">
            <a:extLst>
              <a:ext uri="{FF2B5EF4-FFF2-40B4-BE49-F238E27FC236}">
                <a16:creationId xmlns:a16="http://schemas.microsoft.com/office/drawing/2014/main" id="{A616F7C7-DDEC-7C9F-6B94-0EE8DC6A1DCC}"/>
              </a:ext>
            </a:extLst>
          </p:cNvPr>
          <p:cNvPicPr>
            <a:picLocks noChangeAspect="1"/>
          </p:cNvPicPr>
          <p:nvPr/>
        </p:nvPicPr>
        <p:blipFill>
          <a:blip r:embed="rId8"/>
          <a:stretch>
            <a:fillRect/>
          </a:stretch>
        </p:blipFill>
        <p:spPr>
          <a:xfrm>
            <a:off x="476490" y="2683438"/>
            <a:ext cx="1444420" cy="200026"/>
          </a:xfrm>
          <a:prstGeom prst="rect">
            <a:avLst/>
          </a:prstGeom>
        </p:spPr>
      </p:pic>
      <p:pic>
        <p:nvPicPr>
          <p:cNvPr id="14" name="Image 13">
            <a:extLst>
              <a:ext uri="{FF2B5EF4-FFF2-40B4-BE49-F238E27FC236}">
                <a16:creationId xmlns:a16="http://schemas.microsoft.com/office/drawing/2014/main" id="{D7A3F38F-3E69-491A-6714-FFB0084A8F3A}"/>
              </a:ext>
            </a:extLst>
          </p:cNvPr>
          <p:cNvPicPr>
            <a:picLocks noChangeAspect="1"/>
          </p:cNvPicPr>
          <p:nvPr/>
        </p:nvPicPr>
        <p:blipFill>
          <a:blip r:embed="rId9"/>
          <a:stretch>
            <a:fillRect/>
          </a:stretch>
        </p:blipFill>
        <p:spPr>
          <a:xfrm>
            <a:off x="3306872" y="2825180"/>
            <a:ext cx="413032" cy="348780"/>
          </a:xfrm>
          <a:prstGeom prst="rect">
            <a:avLst/>
          </a:prstGeom>
        </p:spPr>
      </p:pic>
      <p:pic>
        <p:nvPicPr>
          <p:cNvPr id="15" name="Image 14">
            <a:extLst>
              <a:ext uri="{FF2B5EF4-FFF2-40B4-BE49-F238E27FC236}">
                <a16:creationId xmlns:a16="http://schemas.microsoft.com/office/drawing/2014/main" id="{0F5D6CD6-0289-A119-3642-B58EDEB696AA}"/>
              </a:ext>
            </a:extLst>
          </p:cNvPr>
          <p:cNvPicPr>
            <a:picLocks noChangeAspect="1"/>
          </p:cNvPicPr>
          <p:nvPr/>
        </p:nvPicPr>
        <p:blipFill>
          <a:blip r:embed="rId10"/>
          <a:stretch>
            <a:fillRect/>
          </a:stretch>
        </p:blipFill>
        <p:spPr>
          <a:xfrm>
            <a:off x="2992128" y="3784060"/>
            <a:ext cx="882246" cy="272256"/>
          </a:xfrm>
          <a:prstGeom prst="rect">
            <a:avLst/>
          </a:prstGeom>
        </p:spPr>
      </p:pic>
      <p:pic>
        <p:nvPicPr>
          <p:cNvPr id="16" name="Image 15">
            <a:extLst>
              <a:ext uri="{FF2B5EF4-FFF2-40B4-BE49-F238E27FC236}">
                <a16:creationId xmlns:a16="http://schemas.microsoft.com/office/drawing/2014/main" id="{544AD36B-7AFE-6BCE-783D-CD810104E5E5}"/>
              </a:ext>
            </a:extLst>
          </p:cNvPr>
          <p:cNvPicPr>
            <a:picLocks noChangeAspect="1"/>
          </p:cNvPicPr>
          <p:nvPr/>
        </p:nvPicPr>
        <p:blipFill>
          <a:blip r:embed="rId11"/>
          <a:stretch>
            <a:fillRect/>
          </a:stretch>
        </p:blipFill>
        <p:spPr>
          <a:xfrm>
            <a:off x="5225784" y="3886976"/>
            <a:ext cx="1057132" cy="299380"/>
          </a:xfrm>
          <a:prstGeom prst="rect">
            <a:avLst/>
          </a:prstGeom>
        </p:spPr>
      </p:pic>
      <p:pic>
        <p:nvPicPr>
          <p:cNvPr id="17" name="Image 16">
            <a:extLst>
              <a:ext uri="{FF2B5EF4-FFF2-40B4-BE49-F238E27FC236}">
                <a16:creationId xmlns:a16="http://schemas.microsoft.com/office/drawing/2014/main" id="{4C89D884-0B2A-94CB-6FBA-9425B1E6C578}"/>
              </a:ext>
            </a:extLst>
          </p:cNvPr>
          <p:cNvPicPr>
            <a:picLocks noChangeAspect="1"/>
          </p:cNvPicPr>
          <p:nvPr/>
        </p:nvPicPr>
        <p:blipFill>
          <a:blip r:embed="rId12"/>
          <a:stretch>
            <a:fillRect/>
          </a:stretch>
        </p:blipFill>
        <p:spPr>
          <a:xfrm>
            <a:off x="5686075" y="3501304"/>
            <a:ext cx="815232" cy="336408"/>
          </a:xfrm>
          <a:prstGeom prst="rect">
            <a:avLst/>
          </a:prstGeom>
        </p:spPr>
      </p:pic>
      <p:pic>
        <p:nvPicPr>
          <p:cNvPr id="18" name="Image 17">
            <a:extLst>
              <a:ext uri="{FF2B5EF4-FFF2-40B4-BE49-F238E27FC236}">
                <a16:creationId xmlns:a16="http://schemas.microsoft.com/office/drawing/2014/main" id="{C27CEFB1-F769-DF3F-5D2C-3856D5906AD3}"/>
              </a:ext>
            </a:extLst>
          </p:cNvPr>
          <p:cNvPicPr>
            <a:picLocks noChangeAspect="1"/>
          </p:cNvPicPr>
          <p:nvPr/>
        </p:nvPicPr>
        <p:blipFill>
          <a:blip r:embed="rId13"/>
          <a:srcRect r="45484" b="-11592"/>
          <a:stretch/>
        </p:blipFill>
        <p:spPr>
          <a:xfrm>
            <a:off x="1940819" y="1838473"/>
            <a:ext cx="868282" cy="217050"/>
          </a:xfrm>
          <a:prstGeom prst="rect">
            <a:avLst/>
          </a:prstGeom>
        </p:spPr>
      </p:pic>
      <p:pic>
        <p:nvPicPr>
          <p:cNvPr id="19" name="Picture 2" descr="AstraZeneca logo">
            <a:extLst>
              <a:ext uri="{FF2B5EF4-FFF2-40B4-BE49-F238E27FC236}">
                <a16:creationId xmlns:a16="http://schemas.microsoft.com/office/drawing/2014/main" id="{B251593A-F52B-E441-8FE9-691E5D7CCF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322" y="1775653"/>
            <a:ext cx="1050796" cy="2529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ANOFI - Universlacq">
            <a:extLst>
              <a:ext uri="{FF2B5EF4-FFF2-40B4-BE49-F238E27FC236}">
                <a16:creationId xmlns:a16="http://schemas.microsoft.com/office/drawing/2014/main" id="{DFAE370D-0DC4-77DB-C185-9B569E9D7CB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92034" y="2246956"/>
            <a:ext cx="977196" cy="4506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Just another mhh-global.com site">
            <a:extLst>
              <a:ext uri="{FF2B5EF4-FFF2-40B4-BE49-F238E27FC236}">
                <a16:creationId xmlns:a16="http://schemas.microsoft.com/office/drawing/2014/main" id="{28A192EF-1CDE-12F1-471A-3140B9FC8A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7871" y="3385080"/>
            <a:ext cx="807566" cy="3090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LiAD Biotechnologies">
            <a:extLst>
              <a:ext uri="{FF2B5EF4-FFF2-40B4-BE49-F238E27FC236}">
                <a16:creationId xmlns:a16="http://schemas.microsoft.com/office/drawing/2014/main" id="{4A69D323-B5C5-5171-B031-1BAD49B7E08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0097" y="2343892"/>
            <a:ext cx="819996" cy="191332"/>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a:extLst>
              <a:ext uri="{FF2B5EF4-FFF2-40B4-BE49-F238E27FC236}">
                <a16:creationId xmlns:a16="http://schemas.microsoft.com/office/drawing/2014/main" id="{F9930D2D-A6ED-3B63-69DF-F10053F985AF}"/>
              </a:ext>
            </a:extLst>
          </p:cNvPr>
          <p:cNvPicPr>
            <a:picLocks noChangeAspect="1"/>
          </p:cNvPicPr>
          <p:nvPr/>
        </p:nvPicPr>
        <p:blipFill>
          <a:blip r:embed="rId18"/>
          <a:stretch>
            <a:fillRect/>
          </a:stretch>
        </p:blipFill>
        <p:spPr>
          <a:xfrm>
            <a:off x="3581889" y="3345487"/>
            <a:ext cx="878554" cy="283756"/>
          </a:xfrm>
          <a:prstGeom prst="rect">
            <a:avLst/>
          </a:prstGeom>
        </p:spPr>
      </p:pic>
      <p:pic>
        <p:nvPicPr>
          <p:cNvPr id="24" name="Image 23">
            <a:extLst>
              <a:ext uri="{FF2B5EF4-FFF2-40B4-BE49-F238E27FC236}">
                <a16:creationId xmlns:a16="http://schemas.microsoft.com/office/drawing/2014/main" id="{4654653D-38B1-AD6E-02E6-8CE39637BD6A}"/>
              </a:ext>
            </a:extLst>
          </p:cNvPr>
          <p:cNvPicPr>
            <a:picLocks noChangeAspect="1"/>
          </p:cNvPicPr>
          <p:nvPr/>
        </p:nvPicPr>
        <p:blipFill>
          <a:blip r:embed="rId19"/>
          <a:stretch>
            <a:fillRect/>
          </a:stretch>
        </p:blipFill>
        <p:spPr>
          <a:xfrm>
            <a:off x="7262170" y="3281430"/>
            <a:ext cx="529366" cy="529364"/>
          </a:xfrm>
          <a:prstGeom prst="rect">
            <a:avLst/>
          </a:prstGeom>
        </p:spPr>
      </p:pic>
      <p:pic>
        <p:nvPicPr>
          <p:cNvPr id="25" name="Picture 22" descr="BD Biosciences">
            <a:extLst>
              <a:ext uri="{FF2B5EF4-FFF2-40B4-BE49-F238E27FC236}">
                <a16:creationId xmlns:a16="http://schemas.microsoft.com/office/drawing/2014/main" id="{92FBA4F5-73E0-85B2-7E78-D7C7FD7BA4D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97419" y="3746031"/>
            <a:ext cx="771990" cy="256006"/>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extLst>
              <a:ext uri="{FF2B5EF4-FFF2-40B4-BE49-F238E27FC236}">
                <a16:creationId xmlns:a16="http://schemas.microsoft.com/office/drawing/2014/main" id="{AD22FEBF-9F5B-1D82-D1A7-4AD00553CA55}"/>
              </a:ext>
            </a:extLst>
          </p:cNvPr>
          <p:cNvPicPr>
            <a:picLocks noChangeAspect="1"/>
          </p:cNvPicPr>
          <p:nvPr/>
        </p:nvPicPr>
        <p:blipFill>
          <a:blip r:embed="rId21"/>
          <a:stretch>
            <a:fillRect/>
          </a:stretch>
        </p:blipFill>
        <p:spPr>
          <a:xfrm>
            <a:off x="5193877" y="4379422"/>
            <a:ext cx="855174" cy="125426"/>
          </a:xfrm>
          <a:prstGeom prst="rect">
            <a:avLst/>
          </a:prstGeom>
        </p:spPr>
      </p:pic>
      <p:pic>
        <p:nvPicPr>
          <p:cNvPr id="27" name="Image 26">
            <a:extLst>
              <a:ext uri="{FF2B5EF4-FFF2-40B4-BE49-F238E27FC236}">
                <a16:creationId xmlns:a16="http://schemas.microsoft.com/office/drawing/2014/main" id="{7D6C9508-33C4-282E-19FD-67FD2F966E5E}"/>
              </a:ext>
            </a:extLst>
          </p:cNvPr>
          <p:cNvPicPr>
            <a:picLocks noChangeAspect="1"/>
          </p:cNvPicPr>
          <p:nvPr/>
        </p:nvPicPr>
        <p:blipFill>
          <a:blip r:embed="rId22"/>
          <a:stretch>
            <a:fillRect/>
          </a:stretch>
        </p:blipFill>
        <p:spPr>
          <a:xfrm>
            <a:off x="5008523" y="2575093"/>
            <a:ext cx="577876" cy="580168"/>
          </a:xfrm>
          <a:prstGeom prst="rect">
            <a:avLst/>
          </a:prstGeom>
        </p:spPr>
      </p:pic>
      <p:pic>
        <p:nvPicPr>
          <p:cNvPr id="28" name="Picture 28" descr="BIOPREDIC INTERNATIONAL">
            <a:extLst>
              <a:ext uri="{FF2B5EF4-FFF2-40B4-BE49-F238E27FC236}">
                <a16:creationId xmlns:a16="http://schemas.microsoft.com/office/drawing/2014/main" id="{70B733A2-407D-42F8-9A60-2E77BAC402E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61149" y="2296883"/>
            <a:ext cx="946466" cy="226594"/>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a:extLst>
              <a:ext uri="{FF2B5EF4-FFF2-40B4-BE49-F238E27FC236}">
                <a16:creationId xmlns:a16="http://schemas.microsoft.com/office/drawing/2014/main" id="{A447E00A-D8A5-0554-58AA-21664648FDD7}"/>
              </a:ext>
            </a:extLst>
          </p:cNvPr>
          <p:cNvPicPr>
            <a:picLocks noChangeAspect="1"/>
          </p:cNvPicPr>
          <p:nvPr/>
        </p:nvPicPr>
        <p:blipFill>
          <a:blip r:embed="rId24"/>
          <a:stretch>
            <a:fillRect/>
          </a:stretch>
        </p:blipFill>
        <p:spPr>
          <a:xfrm>
            <a:off x="6485744" y="3854121"/>
            <a:ext cx="888966" cy="309204"/>
          </a:xfrm>
          <a:prstGeom prst="rect">
            <a:avLst/>
          </a:prstGeom>
        </p:spPr>
      </p:pic>
      <p:pic>
        <p:nvPicPr>
          <p:cNvPr id="36" name="Image 35">
            <a:extLst>
              <a:ext uri="{FF2B5EF4-FFF2-40B4-BE49-F238E27FC236}">
                <a16:creationId xmlns:a16="http://schemas.microsoft.com/office/drawing/2014/main" id="{1C7A6FA2-6BCA-CC51-D968-51935076313C}"/>
              </a:ext>
            </a:extLst>
          </p:cNvPr>
          <p:cNvPicPr>
            <a:picLocks noChangeAspect="1"/>
          </p:cNvPicPr>
          <p:nvPr/>
        </p:nvPicPr>
        <p:blipFill>
          <a:blip r:embed="rId25"/>
          <a:stretch>
            <a:fillRect/>
          </a:stretch>
        </p:blipFill>
        <p:spPr>
          <a:xfrm>
            <a:off x="4140004" y="4352063"/>
            <a:ext cx="729272" cy="172592"/>
          </a:xfrm>
          <a:prstGeom prst="rect">
            <a:avLst/>
          </a:prstGeom>
        </p:spPr>
      </p:pic>
      <p:pic>
        <p:nvPicPr>
          <p:cNvPr id="42" name="Picture 32" descr="CSL Behring">
            <a:extLst>
              <a:ext uri="{FF2B5EF4-FFF2-40B4-BE49-F238E27FC236}">
                <a16:creationId xmlns:a16="http://schemas.microsoft.com/office/drawing/2014/main" id="{9C9F8738-F616-3907-02C4-3BDD1D704600}"/>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019028" y="1838473"/>
            <a:ext cx="805444" cy="167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logo">
            <a:extLst>
              <a:ext uri="{FF2B5EF4-FFF2-40B4-BE49-F238E27FC236}">
                <a16:creationId xmlns:a16="http://schemas.microsoft.com/office/drawing/2014/main" id="{0CBBE9F3-A2C0-DEFA-CA29-95A662DEA19B}"/>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045535" y="2346050"/>
            <a:ext cx="871908" cy="199908"/>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 55">
            <a:extLst>
              <a:ext uri="{FF2B5EF4-FFF2-40B4-BE49-F238E27FC236}">
                <a16:creationId xmlns:a16="http://schemas.microsoft.com/office/drawing/2014/main" id="{55D18364-64E5-1CA0-EB8E-EBF8D0C82861}"/>
              </a:ext>
            </a:extLst>
          </p:cNvPr>
          <p:cNvPicPr>
            <a:picLocks noChangeAspect="1"/>
          </p:cNvPicPr>
          <p:nvPr/>
        </p:nvPicPr>
        <p:blipFill>
          <a:blip r:embed="rId28"/>
          <a:stretch>
            <a:fillRect/>
          </a:stretch>
        </p:blipFill>
        <p:spPr>
          <a:xfrm>
            <a:off x="4779228" y="3489948"/>
            <a:ext cx="646542" cy="185340"/>
          </a:xfrm>
          <a:prstGeom prst="rect">
            <a:avLst/>
          </a:prstGeom>
        </p:spPr>
      </p:pic>
      <p:pic>
        <p:nvPicPr>
          <p:cNvPr id="59" name="Picture 36" descr="LFB, l'engagement éthique – retour à l'accueil">
            <a:extLst>
              <a:ext uri="{FF2B5EF4-FFF2-40B4-BE49-F238E27FC236}">
                <a16:creationId xmlns:a16="http://schemas.microsoft.com/office/drawing/2014/main" id="{5BA4283C-138E-B6E3-4945-D882268E961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73564" y="1838473"/>
            <a:ext cx="651708" cy="206456"/>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 59">
            <a:extLst>
              <a:ext uri="{FF2B5EF4-FFF2-40B4-BE49-F238E27FC236}">
                <a16:creationId xmlns:a16="http://schemas.microsoft.com/office/drawing/2014/main" id="{25C89674-C20C-DF1E-7FAF-93ADA9AD639D}"/>
              </a:ext>
            </a:extLst>
          </p:cNvPr>
          <p:cNvPicPr>
            <a:picLocks noChangeAspect="1"/>
          </p:cNvPicPr>
          <p:nvPr/>
        </p:nvPicPr>
        <p:blipFill>
          <a:blip r:embed="rId30"/>
          <a:stretch>
            <a:fillRect/>
          </a:stretch>
        </p:blipFill>
        <p:spPr>
          <a:xfrm>
            <a:off x="4862647" y="3182828"/>
            <a:ext cx="726274" cy="202252"/>
          </a:xfrm>
          <a:prstGeom prst="rect">
            <a:avLst/>
          </a:prstGeom>
        </p:spPr>
      </p:pic>
      <p:pic>
        <p:nvPicPr>
          <p:cNvPr id="61" name="Image 60">
            <a:extLst>
              <a:ext uri="{FF2B5EF4-FFF2-40B4-BE49-F238E27FC236}">
                <a16:creationId xmlns:a16="http://schemas.microsoft.com/office/drawing/2014/main" id="{04DFCE40-07D1-39F1-B9FF-C877870641A7}"/>
              </a:ext>
            </a:extLst>
          </p:cNvPr>
          <p:cNvPicPr>
            <a:picLocks noChangeAspect="1"/>
          </p:cNvPicPr>
          <p:nvPr/>
        </p:nvPicPr>
        <p:blipFill>
          <a:blip r:embed="rId31"/>
          <a:stretch>
            <a:fillRect/>
          </a:stretch>
        </p:blipFill>
        <p:spPr>
          <a:xfrm>
            <a:off x="7763361" y="3944162"/>
            <a:ext cx="1071782" cy="160766"/>
          </a:xfrm>
          <a:prstGeom prst="rect">
            <a:avLst/>
          </a:prstGeom>
        </p:spPr>
      </p:pic>
      <p:pic>
        <p:nvPicPr>
          <p:cNvPr id="62" name="Picture 40">
            <a:extLst>
              <a:ext uri="{FF2B5EF4-FFF2-40B4-BE49-F238E27FC236}">
                <a16:creationId xmlns:a16="http://schemas.microsoft.com/office/drawing/2014/main" id="{55CF8D2E-B12D-02CF-24A3-D04BCAD0897B}"/>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l="19675" t="6659" r="15069" b="5148"/>
          <a:stretch/>
        </p:blipFill>
        <p:spPr bwMode="auto">
          <a:xfrm>
            <a:off x="2307088" y="2685262"/>
            <a:ext cx="613606" cy="497566"/>
          </a:xfrm>
          <a:prstGeom prst="rect">
            <a:avLst/>
          </a:prstGeom>
          <a:noFill/>
          <a:extLst>
            <a:ext uri="{909E8E84-426E-40DD-AFC4-6F175D3DCCD1}">
              <a14:hiddenFill xmlns:a14="http://schemas.microsoft.com/office/drawing/2010/main">
                <a:solidFill>
                  <a:srgbClr val="FFFFFF"/>
                </a:solidFill>
              </a14:hiddenFill>
            </a:ext>
          </a:extLst>
        </p:spPr>
      </p:pic>
      <p:pic>
        <p:nvPicPr>
          <p:cNvPr id="63" name="Image 62">
            <a:extLst>
              <a:ext uri="{FF2B5EF4-FFF2-40B4-BE49-F238E27FC236}">
                <a16:creationId xmlns:a16="http://schemas.microsoft.com/office/drawing/2014/main" id="{23E4898D-81D7-394F-C2F8-E4E8524A6BD8}"/>
              </a:ext>
            </a:extLst>
          </p:cNvPr>
          <p:cNvPicPr>
            <a:picLocks noChangeAspect="1"/>
          </p:cNvPicPr>
          <p:nvPr/>
        </p:nvPicPr>
        <p:blipFill>
          <a:blip r:embed="rId33"/>
          <a:stretch>
            <a:fillRect/>
          </a:stretch>
        </p:blipFill>
        <p:spPr>
          <a:xfrm>
            <a:off x="5607725" y="1775653"/>
            <a:ext cx="709872" cy="293414"/>
          </a:xfrm>
          <a:prstGeom prst="rect">
            <a:avLst/>
          </a:prstGeom>
        </p:spPr>
      </p:pic>
      <p:pic>
        <p:nvPicPr>
          <p:cNvPr id="64" name="Picture 44" descr="QED Therapeutics logo">
            <a:extLst>
              <a:ext uri="{FF2B5EF4-FFF2-40B4-BE49-F238E27FC236}">
                <a16:creationId xmlns:a16="http://schemas.microsoft.com/office/drawing/2014/main" id="{154D8555-CA24-AB49-DCF3-2F0FB37205CF}"/>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24320" y="1803327"/>
            <a:ext cx="518732" cy="32935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6" descr="Quinten Health">
            <a:extLst>
              <a:ext uri="{FF2B5EF4-FFF2-40B4-BE49-F238E27FC236}">
                <a16:creationId xmlns:a16="http://schemas.microsoft.com/office/drawing/2014/main" id="{8BF560C2-22DD-F24D-D21D-959962BD2FD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284537" y="3288356"/>
            <a:ext cx="592190" cy="246992"/>
          </a:xfrm>
          <a:prstGeom prst="rect">
            <a:avLst/>
          </a:prstGeom>
          <a:noFill/>
          <a:extLst>
            <a:ext uri="{909E8E84-426E-40DD-AFC4-6F175D3DCCD1}">
              <a14:hiddenFill xmlns:a14="http://schemas.microsoft.com/office/drawing/2010/main">
                <a:solidFill>
                  <a:srgbClr val="FFFFFF"/>
                </a:solidFill>
              </a14:hiddenFill>
            </a:ext>
          </a:extLst>
        </p:spPr>
      </p:pic>
      <p:pic>
        <p:nvPicPr>
          <p:cNvPr id="66" name="Image 65">
            <a:extLst>
              <a:ext uri="{FF2B5EF4-FFF2-40B4-BE49-F238E27FC236}">
                <a16:creationId xmlns:a16="http://schemas.microsoft.com/office/drawing/2014/main" id="{79779B4F-269E-8930-2104-3A2606FC903C}"/>
              </a:ext>
            </a:extLst>
          </p:cNvPr>
          <p:cNvPicPr>
            <a:picLocks noChangeAspect="1"/>
          </p:cNvPicPr>
          <p:nvPr/>
        </p:nvPicPr>
        <p:blipFill>
          <a:blip r:embed="rId36"/>
          <a:stretch>
            <a:fillRect/>
          </a:stretch>
        </p:blipFill>
        <p:spPr>
          <a:xfrm>
            <a:off x="703373" y="3705462"/>
            <a:ext cx="929304" cy="282194"/>
          </a:xfrm>
          <a:prstGeom prst="rect">
            <a:avLst/>
          </a:prstGeom>
        </p:spPr>
      </p:pic>
      <p:pic>
        <p:nvPicPr>
          <p:cNvPr id="67" name="Image 66">
            <a:extLst>
              <a:ext uri="{FF2B5EF4-FFF2-40B4-BE49-F238E27FC236}">
                <a16:creationId xmlns:a16="http://schemas.microsoft.com/office/drawing/2014/main" id="{02E7AD59-F960-6460-82C2-FB92518FA0F9}"/>
              </a:ext>
            </a:extLst>
          </p:cNvPr>
          <p:cNvPicPr>
            <a:picLocks noChangeAspect="1"/>
          </p:cNvPicPr>
          <p:nvPr/>
        </p:nvPicPr>
        <p:blipFill>
          <a:blip r:embed="rId37"/>
          <a:srcRect l="12429" t="23742" r="13196" b="21709"/>
          <a:stretch/>
        </p:blipFill>
        <p:spPr>
          <a:xfrm>
            <a:off x="5958608" y="2704888"/>
            <a:ext cx="878004" cy="357152"/>
          </a:xfrm>
          <a:prstGeom prst="rect">
            <a:avLst/>
          </a:prstGeom>
        </p:spPr>
      </p:pic>
      <p:pic>
        <p:nvPicPr>
          <p:cNvPr id="68" name="Image 67">
            <a:extLst>
              <a:ext uri="{FF2B5EF4-FFF2-40B4-BE49-F238E27FC236}">
                <a16:creationId xmlns:a16="http://schemas.microsoft.com/office/drawing/2014/main" id="{9808BFF8-16BD-38FC-D7AD-03023085C794}"/>
              </a:ext>
            </a:extLst>
          </p:cNvPr>
          <p:cNvPicPr>
            <a:picLocks noChangeAspect="1"/>
          </p:cNvPicPr>
          <p:nvPr/>
        </p:nvPicPr>
        <p:blipFill>
          <a:blip r:embed="rId38"/>
          <a:stretch>
            <a:fillRect/>
          </a:stretch>
        </p:blipFill>
        <p:spPr>
          <a:xfrm>
            <a:off x="3960344" y="2804811"/>
            <a:ext cx="929934" cy="246340"/>
          </a:xfrm>
          <a:prstGeom prst="rect">
            <a:avLst/>
          </a:prstGeom>
        </p:spPr>
      </p:pic>
      <p:pic>
        <p:nvPicPr>
          <p:cNvPr id="69" name="Picture 52" descr="Sanofi Generic Pharmaceutical Drug Products | Winthrop US">
            <a:extLst>
              <a:ext uri="{FF2B5EF4-FFF2-40B4-BE49-F238E27FC236}">
                <a16:creationId xmlns:a16="http://schemas.microsoft.com/office/drawing/2014/main" id="{0C0A0C2D-2D5E-5360-982B-33083D59DB7E}"/>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368141" y="2825180"/>
            <a:ext cx="774798" cy="24904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biocodex.com">
            <a:extLst>
              <a:ext uri="{FF2B5EF4-FFF2-40B4-BE49-F238E27FC236}">
                <a16:creationId xmlns:a16="http://schemas.microsoft.com/office/drawing/2014/main" id="{E01B44AA-AB5D-C3BC-DC25-657367894682}"/>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63871" y="3054801"/>
            <a:ext cx="1291938" cy="29068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Daiichi Sankyo France SAS Passion pour l'Innovation. Considération pour les Patients.">
            <a:extLst>
              <a:ext uri="{FF2B5EF4-FFF2-40B4-BE49-F238E27FC236}">
                <a16:creationId xmlns:a16="http://schemas.microsoft.com/office/drawing/2014/main" id="{45A705D2-40CA-F23D-2F63-CCC51E7346A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349686" y="4326708"/>
            <a:ext cx="1161082" cy="20225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2">
            <a:extLst>
              <a:ext uri="{FF2B5EF4-FFF2-40B4-BE49-F238E27FC236}">
                <a16:creationId xmlns:a16="http://schemas.microsoft.com/office/drawing/2014/main" id="{361CF9C2-5B44-2634-5C57-8948A7BDEDBA}"/>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237871" y="4252772"/>
            <a:ext cx="451232" cy="418328"/>
          </a:xfrm>
          <a:prstGeom prst="rect">
            <a:avLst/>
          </a:prstGeom>
          <a:noFill/>
          <a:extLst>
            <a:ext uri="{909E8E84-426E-40DD-AFC4-6F175D3DCCD1}">
              <a14:hiddenFill xmlns:a14="http://schemas.microsoft.com/office/drawing/2010/main">
                <a:solidFill>
                  <a:srgbClr val="FFFFFF"/>
                </a:solidFill>
              </a14:hiddenFill>
            </a:ext>
          </a:extLst>
        </p:spPr>
      </p:pic>
      <p:pic>
        <p:nvPicPr>
          <p:cNvPr id="73" name="Image 72">
            <a:extLst>
              <a:ext uri="{FF2B5EF4-FFF2-40B4-BE49-F238E27FC236}">
                <a16:creationId xmlns:a16="http://schemas.microsoft.com/office/drawing/2014/main" id="{45CF5078-AECC-9DB6-8D8E-8D40F94C5B82}"/>
              </a:ext>
            </a:extLst>
          </p:cNvPr>
          <p:cNvPicPr>
            <a:picLocks noChangeAspect="1"/>
          </p:cNvPicPr>
          <p:nvPr/>
        </p:nvPicPr>
        <p:blipFill>
          <a:blip r:embed="rId43"/>
          <a:stretch>
            <a:fillRect/>
          </a:stretch>
        </p:blipFill>
        <p:spPr>
          <a:xfrm>
            <a:off x="3103568" y="4252205"/>
            <a:ext cx="647108" cy="296794"/>
          </a:xfrm>
          <a:prstGeom prst="rect">
            <a:avLst/>
          </a:prstGeom>
        </p:spPr>
      </p:pic>
      <p:pic>
        <p:nvPicPr>
          <p:cNvPr id="74" name="Picture 14">
            <a:extLst>
              <a:ext uri="{FF2B5EF4-FFF2-40B4-BE49-F238E27FC236}">
                <a16:creationId xmlns:a16="http://schemas.microsoft.com/office/drawing/2014/main" id="{55EDD3BD-E0F5-3B65-AF3B-F8C2B01A35BB}"/>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230642" y="2275860"/>
            <a:ext cx="947246" cy="34934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6" descr="logo">
            <a:extLst>
              <a:ext uri="{FF2B5EF4-FFF2-40B4-BE49-F238E27FC236}">
                <a16:creationId xmlns:a16="http://schemas.microsoft.com/office/drawing/2014/main" id="{FDCDB97F-3B27-CC54-DEF9-5AB009605A45}"/>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9603" y="3475940"/>
            <a:ext cx="1057190" cy="210578"/>
          </a:xfrm>
          <a:prstGeom prst="rect">
            <a:avLst/>
          </a:prstGeom>
          <a:noFill/>
          <a:extLst>
            <a:ext uri="{909E8E84-426E-40DD-AFC4-6F175D3DCCD1}">
              <a14:hiddenFill xmlns:a14="http://schemas.microsoft.com/office/drawing/2010/main">
                <a:solidFill>
                  <a:srgbClr val="FFFFFF"/>
                </a:solidFill>
              </a14:hiddenFill>
            </a:ext>
          </a:extLst>
        </p:spPr>
      </p:pic>
      <p:pic>
        <p:nvPicPr>
          <p:cNvPr id="76" name="Image 75">
            <a:extLst>
              <a:ext uri="{FF2B5EF4-FFF2-40B4-BE49-F238E27FC236}">
                <a16:creationId xmlns:a16="http://schemas.microsoft.com/office/drawing/2014/main" id="{8A850BAF-2A00-936C-1437-03E24A9A22F9}"/>
              </a:ext>
            </a:extLst>
          </p:cNvPr>
          <p:cNvPicPr>
            <a:picLocks noChangeAspect="1"/>
          </p:cNvPicPr>
          <p:nvPr/>
        </p:nvPicPr>
        <p:blipFill>
          <a:blip r:embed="rId46"/>
          <a:stretch>
            <a:fillRect/>
          </a:stretch>
        </p:blipFill>
        <p:spPr>
          <a:xfrm>
            <a:off x="5831843" y="3227053"/>
            <a:ext cx="909716" cy="145944"/>
          </a:xfrm>
          <a:prstGeom prst="rect">
            <a:avLst/>
          </a:prstGeom>
        </p:spPr>
      </p:pic>
      <p:pic>
        <p:nvPicPr>
          <p:cNvPr id="77" name="Picture 22" descr="Sarepta Therapeutics | Biopharmaceutical Company for Rare Diseases">
            <a:extLst>
              <a:ext uri="{FF2B5EF4-FFF2-40B4-BE49-F238E27FC236}">
                <a16:creationId xmlns:a16="http://schemas.microsoft.com/office/drawing/2014/main" id="{A13566CF-6D0D-2928-CF1C-714DB931B7BD}"/>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794132" y="2226898"/>
            <a:ext cx="933664" cy="358266"/>
          </a:xfrm>
          <a:prstGeom prst="rect">
            <a:avLst/>
          </a:prstGeom>
          <a:noFill/>
          <a:extLst>
            <a:ext uri="{909E8E84-426E-40DD-AFC4-6F175D3DCCD1}">
              <a14:hiddenFill xmlns:a14="http://schemas.microsoft.com/office/drawing/2010/main">
                <a:solidFill>
                  <a:srgbClr val="FFFFFF"/>
                </a:solidFill>
              </a14:hiddenFill>
            </a:ext>
          </a:extLst>
        </p:spPr>
      </p:pic>
      <p:sp>
        <p:nvSpPr>
          <p:cNvPr id="78" name="AutoShape 30" descr="Tonix Pharmaceuticals Logo">
            <a:extLst>
              <a:ext uri="{FF2B5EF4-FFF2-40B4-BE49-F238E27FC236}">
                <a16:creationId xmlns:a16="http://schemas.microsoft.com/office/drawing/2014/main" id="{A5E0BD79-C94F-07E0-28AA-4B978AD1A720}"/>
              </a:ext>
            </a:extLst>
          </p:cNvPr>
          <p:cNvSpPr>
            <a:spLocks noChangeAspect="1" noChangeArrowheads="1"/>
          </p:cNvSpPr>
          <p:nvPr/>
        </p:nvSpPr>
        <p:spPr bwMode="auto">
          <a:xfrm>
            <a:off x="4494164" y="2683324"/>
            <a:ext cx="155674" cy="1556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013"/>
          </a:p>
        </p:txBody>
      </p:sp>
      <p:pic>
        <p:nvPicPr>
          <p:cNvPr id="79" name="Image 78">
            <a:extLst>
              <a:ext uri="{FF2B5EF4-FFF2-40B4-BE49-F238E27FC236}">
                <a16:creationId xmlns:a16="http://schemas.microsoft.com/office/drawing/2014/main" id="{BF7D2B55-FAEF-F83A-9EA0-D8DA36DF6AE6}"/>
              </a:ext>
            </a:extLst>
          </p:cNvPr>
          <p:cNvPicPr>
            <a:picLocks noChangeAspect="1"/>
          </p:cNvPicPr>
          <p:nvPr/>
        </p:nvPicPr>
        <p:blipFill>
          <a:blip r:embed="rId48"/>
          <a:stretch>
            <a:fillRect/>
          </a:stretch>
        </p:blipFill>
        <p:spPr>
          <a:xfrm>
            <a:off x="4251892" y="3774434"/>
            <a:ext cx="663808" cy="265132"/>
          </a:xfrm>
          <a:prstGeom prst="rect">
            <a:avLst/>
          </a:prstGeom>
        </p:spPr>
      </p:pic>
      <p:pic>
        <p:nvPicPr>
          <p:cNvPr id="80" name="Picture 50" descr="Home">
            <a:extLst>
              <a:ext uri="{FF2B5EF4-FFF2-40B4-BE49-F238E27FC236}">
                <a16:creationId xmlns:a16="http://schemas.microsoft.com/office/drawing/2014/main" id="{2CF36B3B-A5D6-09A7-E25D-B67E9B6C5A79}"/>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575022" y="4293409"/>
            <a:ext cx="1113672" cy="24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8"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25</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604515" y="372222"/>
            <a:ext cx="7955155" cy="646331"/>
          </a:xfrm>
          <a:prstGeom prst="rect">
            <a:avLst/>
          </a:prstGeom>
          <a:noFill/>
        </p:spPr>
        <p:txBody>
          <a:bodyPr wrap="square" lIns="0" tIns="0" rIns="0" bIns="0" rtlCol="0">
            <a:spAutoFit/>
          </a:bodyPr>
          <a:lstStyle/>
          <a:p>
            <a:r>
              <a:rPr lang="fr-FR" sz="2100" dirty="0"/>
              <a:t>Des spin-off issues des laboratoires de l’Inserm fondées sur</a:t>
            </a:r>
            <a:br>
              <a:rPr lang="fr-FR" sz="2100" dirty="0"/>
            </a:br>
            <a:r>
              <a:rPr lang="fr-FR" sz="2100" dirty="0"/>
              <a:t>des inventeurs comme moteurs </a:t>
            </a:r>
            <a:endParaRPr lang="fr-FR" sz="2100" dirty="0">
              <a:latin typeface="Arial" panose="020B0604020202020204" pitchFamily="34" charset="0"/>
              <a:cs typeface="Arial" panose="020B0604020202020204" pitchFamily="34" charset="0"/>
            </a:endParaRPr>
          </a:p>
        </p:txBody>
      </p:sp>
      <p:pic>
        <p:nvPicPr>
          <p:cNvPr id="21" name="Picture 48" descr="http://www.targedys.com/assets/img/logo_black.png">
            <a:extLst>
              <a:ext uri="{FF2B5EF4-FFF2-40B4-BE49-F238E27FC236}">
                <a16:creationId xmlns:a16="http://schemas.microsoft.com/office/drawing/2014/main" id="{8A3EC1A8-ECCD-F297-3B18-5CBE0BC246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763" y="4265118"/>
            <a:ext cx="645274" cy="21509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7D644008-4A16-5F38-F67A-7B9B9288899C}"/>
              </a:ext>
            </a:extLst>
          </p:cNvPr>
          <p:cNvPicPr>
            <a:picLocks noChangeAspect="1"/>
          </p:cNvPicPr>
          <p:nvPr/>
        </p:nvPicPr>
        <p:blipFill>
          <a:blip r:embed="rId4"/>
          <a:stretch>
            <a:fillRect/>
          </a:stretch>
        </p:blipFill>
        <p:spPr>
          <a:xfrm>
            <a:off x="3152558" y="3326257"/>
            <a:ext cx="582290" cy="317348"/>
          </a:xfrm>
          <a:prstGeom prst="rect">
            <a:avLst/>
          </a:prstGeom>
        </p:spPr>
      </p:pic>
      <p:pic>
        <p:nvPicPr>
          <p:cNvPr id="33" name="Picture 17" descr="AelisFarma">
            <a:extLst>
              <a:ext uri="{FF2B5EF4-FFF2-40B4-BE49-F238E27FC236}">
                <a16:creationId xmlns:a16="http://schemas.microsoft.com/office/drawing/2014/main" id="{CEFFBF91-1FAB-48F7-ADFD-2930B56AA4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2302" y="1216992"/>
            <a:ext cx="475567" cy="266316"/>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B13DC74C-D602-DD0E-D773-B5EFD95CAA0D}"/>
              </a:ext>
            </a:extLst>
          </p:cNvPr>
          <p:cNvPicPr>
            <a:picLocks noChangeAspect="1"/>
          </p:cNvPicPr>
          <p:nvPr/>
        </p:nvPicPr>
        <p:blipFill>
          <a:blip r:embed="rId6"/>
          <a:stretch>
            <a:fillRect/>
          </a:stretch>
        </p:blipFill>
        <p:spPr>
          <a:xfrm>
            <a:off x="7688083" y="3772753"/>
            <a:ext cx="734935" cy="238760"/>
          </a:xfrm>
          <a:prstGeom prst="rect">
            <a:avLst/>
          </a:prstGeom>
        </p:spPr>
      </p:pic>
      <p:pic>
        <p:nvPicPr>
          <p:cNvPr id="36" name="Image 35">
            <a:extLst>
              <a:ext uri="{FF2B5EF4-FFF2-40B4-BE49-F238E27FC236}">
                <a16:creationId xmlns:a16="http://schemas.microsoft.com/office/drawing/2014/main" id="{C7A02744-CCF3-F9C0-9C32-5084DE33116E}"/>
              </a:ext>
            </a:extLst>
          </p:cNvPr>
          <p:cNvPicPr>
            <a:picLocks noChangeAspect="1"/>
          </p:cNvPicPr>
          <p:nvPr/>
        </p:nvPicPr>
        <p:blipFill>
          <a:blip r:embed="rId7"/>
          <a:stretch>
            <a:fillRect/>
          </a:stretch>
        </p:blipFill>
        <p:spPr>
          <a:xfrm>
            <a:off x="2381455" y="4248300"/>
            <a:ext cx="541874" cy="226232"/>
          </a:xfrm>
          <a:prstGeom prst="rect">
            <a:avLst/>
          </a:prstGeom>
        </p:spPr>
      </p:pic>
      <p:pic>
        <p:nvPicPr>
          <p:cNvPr id="37" name="Picture 48" descr="https://www.inotrem.com/wp-content/uploads/2018/09/INOTREM_Logo-Gris.png">
            <a:extLst>
              <a:ext uri="{FF2B5EF4-FFF2-40B4-BE49-F238E27FC236}">
                <a16:creationId xmlns:a16="http://schemas.microsoft.com/office/drawing/2014/main" id="{26E78A3A-6EBE-E47E-A717-A33FD0BEE0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6932" y="2575551"/>
            <a:ext cx="619592" cy="172150"/>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a:extLst>
              <a:ext uri="{FF2B5EF4-FFF2-40B4-BE49-F238E27FC236}">
                <a16:creationId xmlns:a16="http://schemas.microsoft.com/office/drawing/2014/main" id="{17FDB4ED-9665-4CA9-AF37-7F427529EC7B}"/>
              </a:ext>
            </a:extLst>
          </p:cNvPr>
          <p:cNvPicPr>
            <a:picLocks noChangeAspect="1"/>
          </p:cNvPicPr>
          <p:nvPr/>
        </p:nvPicPr>
        <p:blipFill rotWithShape="1">
          <a:blip r:embed="rId9"/>
          <a:srcRect l="31495" t="6201" r="30478" b="6400"/>
          <a:stretch/>
        </p:blipFill>
        <p:spPr>
          <a:xfrm>
            <a:off x="3703613" y="2417905"/>
            <a:ext cx="412979" cy="515860"/>
          </a:xfrm>
          <a:prstGeom prst="rect">
            <a:avLst/>
          </a:prstGeom>
        </p:spPr>
      </p:pic>
      <p:pic>
        <p:nvPicPr>
          <p:cNvPr id="39" name="Picture 26" descr="RÃ©sultat de recherche d'images pour &quot;ALDERAAN BIOTECHNOLOGY*&quot;">
            <a:extLst>
              <a:ext uri="{FF2B5EF4-FFF2-40B4-BE49-F238E27FC236}">
                <a16:creationId xmlns:a16="http://schemas.microsoft.com/office/drawing/2014/main" id="{FD5E10EA-4464-1EFA-3DDD-82FB12B8C1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351" t="32452" r="12650" b="31462"/>
          <a:stretch/>
        </p:blipFill>
        <p:spPr bwMode="auto">
          <a:xfrm>
            <a:off x="3714080" y="1278677"/>
            <a:ext cx="619406" cy="209559"/>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a:extLst>
              <a:ext uri="{FF2B5EF4-FFF2-40B4-BE49-F238E27FC236}">
                <a16:creationId xmlns:a16="http://schemas.microsoft.com/office/drawing/2014/main" id="{72DCF214-8178-CB41-ECC9-3E74F04C7455}"/>
              </a:ext>
            </a:extLst>
          </p:cNvPr>
          <p:cNvPicPr>
            <a:picLocks noChangeAspect="1"/>
          </p:cNvPicPr>
          <p:nvPr/>
        </p:nvPicPr>
        <p:blipFill rotWithShape="1">
          <a:blip r:embed="rId11"/>
          <a:srcRect l="27457" t="27382" r="27031" b="15909"/>
          <a:stretch/>
        </p:blipFill>
        <p:spPr>
          <a:xfrm>
            <a:off x="4372178" y="2496467"/>
            <a:ext cx="350541" cy="330317"/>
          </a:xfrm>
          <a:prstGeom prst="rect">
            <a:avLst/>
          </a:prstGeom>
        </p:spPr>
      </p:pic>
      <p:pic>
        <p:nvPicPr>
          <p:cNvPr id="41" name="Picture 36" descr="RÃ©sultat de recherche d'images pour &quot;MedeTIA&quot;">
            <a:extLst>
              <a:ext uri="{FF2B5EF4-FFF2-40B4-BE49-F238E27FC236}">
                <a16:creationId xmlns:a16="http://schemas.microsoft.com/office/drawing/2014/main" id="{B4CFEA49-1942-769B-5EFE-447B3E94FA4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2424" y="2993814"/>
            <a:ext cx="533041" cy="138136"/>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41">
            <a:extLst>
              <a:ext uri="{FF2B5EF4-FFF2-40B4-BE49-F238E27FC236}">
                <a16:creationId xmlns:a16="http://schemas.microsoft.com/office/drawing/2014/main" id="{8AE8D38A-2BB4-193F-7A63-441E653A15F7}"/>
              </a:ext>
            </a:extLst>
          </p:cNvPr>
          <p:cNvPicPr>
            <a:picLocks noChangeAspect="1"/>
          </p:cNvPicPr>
          <p:nvPr/>
        </p:nvPicPr>
        <p:blipFill rotWithShape="1">
          <a:blip r:embed="rId13"/>
          <a:srcRect l="5310" r="4769"/>
          <a:stretch/>
        </p:blipFill>
        <p:spPr>
          <a:xfrm>
            <a:off x="6196162" y="4166734"/>
            <a:ext cx="698288" cy="317683"/>
          </a:xfrm>
          <a:prstGeom prst="rect">
            <a:avLst/>
          </a:prstGeom>
        </p:spPr>
      </p:pic>
      <p:pic>
        <p:nvPicPr>
          <p:cNvPr id="43" name="Image 42">
            <a:extLst>
              <a:ext uri="{FF2B5EF4-FFF2-40B4-BE49-F238E27FC236}">
                <a16:creationId xmlns:a16="http://schemas.microsoft.com/office/drawing/2014/main" id="{8BB26BD2-2D4C-6A2C-CB9C-26B900AA99B2}"/>
              </a:ext>
            </a:extLst>
          </p:cNvPr>
          <p:cNvPicPr>
            <a:picLocks noChangeAspect="1"/>
          </p:cNvPicPr>
          <p:nvPr/>
        </p:nvPicPr>
        <p:blipFill>
          <a:blip r:embed="rId14"/>
          <a:stretch>
            <a:fillRect/>
          </a:stretch>
        </p:blipFill>
        <p:spPr>
          <a:xfrm>
            <a:off x="7389254" y="2027150"/>
            <a:ext cx="582393" cy="295818"/>
          </a:xfrm>
          <a:prstGeom prst="rect">
            <a:avLst/>
          </a:prstGeom>
        </p:spPr>
      </p:pic>
      <p:pic>
        <p:nvPicPr>
          <p:cNvPr id="44" name="Picture 6" descr="4BioDx">
            <a:extLst>
              <a:ext uri="{FF2B5EF4-FFF2-40B4-BE49-F238E27FC236}">
                <a16:creationId xmlns:a16="http://schemas.microsoft.com/office/drawing/2014/main" id="{8BCC9DAC-BA27-9E7F-425E-A6EFCAB6B94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0943" y="1212887"/>
            <a:ext cx="438669" cy="213850"/>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 44">
            <a:extLst>
              <a:ext uri="{FF2B5EF4-FFF2-40B4-BE49-F238E27FC236}">
                <a16:creationId xmlns:a16="http://schemas.microsoft.com/office/drawing/2014/main" id="{EA93C375-9B8E-1DD7-CF56-1CE48C46114E}"/>
              </a:ext>
            </a:extLst>
          </p:cNvPr>
          <p:cNvPicPr>
            <a:picLocks noChangeAspect="1"/>
          </p:cNvPicPr>
          <p:nvPr/>
        </p:nvPicPr>
        <p:blipFill>
          <a:blip r:embed="rId16"/>
          <a:stretch>
            <a:fillRect/>
          </a:stretch>
        </p:blipFill>
        <p:spPr>
          <a:xfrm>
            <a:off x="2558944" y="3813985"/>
            <a:ext cx="659386" cy="191492"/>
          </a:xfrm>
          <a:prstGeom prst="rect">
            <a:avLst/>
          </a:prstGeom>
        </p:spPr>
      </p:pic>
      <p:pic>
        <p:nvPicPr>
          <p:cNvPr id="46" name="Image 45">
            <a:extLst>
              <a:ext uri="{FF2B5EF4-FFF2-40B4-BE49-F238E27FC236}">
                <a16:creationId xmlns:a16="http://schemas.microsoft.com/office/drawing/2014/main" id="{545CB0F8-E2D0-6B7D-894D-5A2F8595FAF5}"/>
              </a:ext>
            </a:extLst>
          </p:cNvPr>
          <p:cNvPicPr>
            <a:picLocks noChangeAspect="1"/>
          </p:cNvPicPr>
          <p:nvPr/>
        </p:nvPicPr>
        <p:blipFill rotWithShape="1">
          <a:blip r:embed="rId17"/>
          <a:srcRect t="28650" b="29719"/>
          <a:stretch/>
        </p:blipFill>
        <p:spPr>
          <a:xfrm>
            <a:off x="2427026" y="2982439"/>
            <a:ext cx="386460" cy="160887"/>
          </a:xfrm>
          <a:prstGeom prst="rect">
            <a:avLst/>
          </a:prstGeom>
        </p:spPr>
      </p:pic>
      <p:pic>
        <p:nvPicPr>
          <p:cNvPr id="48" name="Picture 11" descr="http://www.enyopharma.com/wp-content/themes/enyo/images/enyo-logo.png">
            <a:extLst>
              <a:ext uri="{FF2B5EF4-FFF2-40B4-BE49-F238E27FC236}">
                <a16:creationId xmlns:a16="http://schemas.microsoft.com/office/drawing/2014/main" id="{39CCA252-E303-A3FB-07B3-3355077C451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98196" y="1701264"/>
            <a:ext cx="455447" cy="179782"/>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 48">
            <a:extLst>
              <a:ext uri="{FF2B5EF4-FFF2-40B4-BE49-F238E27FC236}">
                <a16:creationId xmlns:a16="http://schemas.microsoft.com/office/drawing/2014/main" id="{1DDC2B10-95F6-125A-A6FB-5AF076CBF281}"/>
              </a:ext>
            </a:extLst>
          </p:cNvPr>
          <p:cNvPicPr>
            <a:picLocks noChangeAspect="1"/>
          </p:cNvPicPr>
          <p:nvPr/>
        </p:nvPicPr>
        <p:blipFill>
          <a:blip r:embed="rId19"/>
          <a:stretch>
            <a:fillRect/>
          </a:stretch>
        </p:blipFill>
        <p:spPr>
          <a:xfrm>
            <a:off x="2980599" y="2541356"/>
            <a:ext cx="531974" cy="173847"/>
          </a:xfrm>
          <a:prstGeom prst="rect">
            <a:avLst/>
          </a:prstGeom>
        </p:spPr>
      </p:pic>
      <p:pic>
        <p:nvPicPr>
          <p:cNvPr id="50" name="Picture 4" descr="logo">
            <a:extLst>
              <a:ext uri="{FF2B5EF4-FFF2-40B4-BE49-F238E27FC236}">
                <a16:creationId xmlns:a16="http://schemas.microsoft.com/office/drawing/2014/main" id="{BC7534FD-8D30-99C9-A89C-9B037DEC7A3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78054" y="1729214"/>
            <a:ext cx="468644" cy="10744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Thabor Therapeutics - nouveau membre">
            <a:extLst>
              <a:ext uri="{FF2B5EF4-FFF2-40B4-BE49-F238E27FC236}">
                <a16:creationId xmlns:a16="http://schemas.microsoft.com/office/drawing/2014/main" id="{46237053-D3C7-DFCA-133C-208B277BA96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10881" y="4199995"/>
            <a:ext cx="370547" cy="29131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Aucune description alternative pour cette image">
            <a:extLst>
              <a:ext uri="{FF2B5EF4-FFF2-40B4-BE49-F238E27FC236}">
                <a16:creationId xmlns:a16="http://schemas.microsoft.com/office/drawing/2014/main" id="{DD87D946-F228-5A8D-4734-5DF98F6CBBD6}"/>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52577" t="8649" r="2800" b="74685"/>
          <a:stretch/>
        </p:blipFill>
        <p:spPr bwMode="auto">
          <a:xfrm>
            <a:off x="2709991" y="2160801"/>
            <a:ext cx="673740" cy="1676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Lys Therapeutics is laureate and Grand-Prix i-Lab 2021 - Lys Therapeutics">
            <a:extLst>
              <a:ext uri="{FF2B5EF4-FFF2-40B4-BE49-F238E27FC236}">
                <a16:creationId xmlns:a16="http://schemas.microsoft.com/office/drawing/2014/main" id="{42FFC6CB-CE02-5723-337E-FBADCC76E8B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54133" y="2981457"/>
            <a:ext cx="872018" cy="16690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POLYGON Therapeutics">
            <a:extLst>
              <a:ext uri="{FF2B5EF4-FFF2-40B4-BE49-F238E27FC236}">
                <a16:creationId xmlns:a16="http://schemas.microsoft.com/office/drawing/2014/main" id="{AFA7EBB0-7212-01B1-4BC6-038B8524EBC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93186" y="3317195"/>
            <a:ext cx="643139" cy="346790"/>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 54">
            <a:extLst>
              <a:ext uri="{FF2B5EF4-FFF2-40B4-BE49-F238E27FC236}">
                <a16:creationId xmlns:a16="http://schemas.microsoft.com/office/drawing/2014/main" id="{47DBE5F5-8B1D-0A71-4875-DB83940A7FC8}"/>
              </a:ext>
            </a:extLst>
          </p:cNvPr>
          <p:cNvPicPr>
            <a:picLocks noChangeAspect="1"/>
          </p:cNvPicPr>
          <p:nvPr/>
        </p:nvPicPr>
        <p:blipFill>
          <a:blip r:embed="rId25"/>
          <a:stretch>
            <a:fillRect/>
          </a:stretch>
        </p:blipFill>
        <p:spPr>
          <a:xfrm>
            <a:off x="6140765" y="3361221"/>
            <a:ext cx="914557" cy="219493"/>
          </a:xfrm>
          <a:prstGeom prst="rect">
            <a:avLst/>
          </a:prstGeom>
        </p:spPr>
      </p:pic>
      <p:pic>
        <p:nvPicPr>
          <p:cNvPr id="57" name="Picture 8" descr="Stromacare - Cancer Immunotherapy through Stroma Modulation - Contact">
            <a:extLst>
              <a:ext uri="{FF2B5EF4-FFF2-40B4-BE49-F238E27FC236}">
                <a16:creationId xmlns:a16="http://schemas.microsoft.com/office/drawing/2014/main" id="{953BCD81-6A87-6A3F-E315-7A43A3FB047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0120" y="4258619"/>
            <a:ext cx="661799" cy="22808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23D7DF45-01B2-B500-1022-6A4E725CA8D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20223" y="3378065"/>
            <a:ext cx="376200" cy="26333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SOMNO ENGINEERING | La Technopole Grand Poitiers">
            <a:extLst>
              <a:ext uri="{FF2B5EF4-FFF2-40B4-BE49-F238E27FC236}">
                <a16:creationId xmlns:a16="http://schemas.microsoft.com/office/drawing/2014/main" id="{A6DC58C2-7F7D-BE2B-163B-485F54CF284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811746" y="3750587"/>
            <a:ext cx="719721" cy="283091"/>
          </a:xfrm>
          <a:prstGeom prst="rect">
            <a:avLst/>
          </a:prstGeom>
          <a:noFill/>
          <a:extLst>
            <a:ext uri="{909E8E84-426E-40DD-AFC4-6F175D3DCCD1}">
              <a14:hiddenFill xmlns:a14="http://schemas.microsoft.com/office/drawing/2010/main">
                <a:solidFill>
                  <a:srgbClr val="FFFFFF"/>
                </a:solidFill>
              </a14:hiddenFill>
            </a:ext>
          </a:extLst>
        </p:spPr>
      </p:pic>
      <p:pic>
        <p:nvPicPr>
          <p:cNvPr id="63" name="Image 62">
            <a:extLst>
              <a:ext uri="{FF2B5EF4-FFF2-40B4-BE49-F238E27FC236}">
                <a16:creationId xmlns:a16="http://schemas.microsoft.com/office/drawing/2014/main" id="{B3F3E055-8D72-F551-4C75-91E0C546083F}"/>
              </a:ext>
            </a:extLst>
          </p:cNvPr>
          <p:cNvPicPr>
            <a:picLocks noChangeAspect="1"/>
          </p:cNvPicPr>
          <p:nvPr/>
        </p:nvPicPr>
        <p:blipFill>
          <a:blip r:embed="rId29"/>
          <a:stretch>
            <a:fillRect/>
          </a:stretch>
        </p:blipFill>
        <p:spPr>
          <a:xfrm>
            <a:off x="953766" y="1312252"/>
            <a:ext cx="758584" cy="111259"/>
          </a:xfrm>
          <a:prstGeom prst="rect">
            <a:avLst/>
          </a:prstGeom>
        </p:spPr>
      </p:pic>
      <p:pic>
        <p:nvPicPr>
          <p:cNvPr id="64" name="Image 63">
            <a:extLst>
              <a:ext uri="{FF2B5EF4-FFF2-40B4-BE49-F238E27FC236}">
                <a16:creationId xmlns:a16="http://schemas.microsoft.com/office/drawing/2014/main" id="{54D0C285-4903-CDFB-9FCA-EDF029EBF879}"/>
              </a:ext>
            </a:extLst>
          </p:cNvPr>
          <p:cNvPicPr>
            <a:picLocks noChangeAspect="1"/>
          </p:cNvPicPr>
          <p:nvPr/>
        </p:nvPicPr>
        <p:blipFill>
          <a:blip r:embed="rId30"/>
          <a:stretch>
            <a:fillRect/>
          </a:stretch>
        </p:blipFill>
        <p:spPr>
          <a:xfrm>
            <a:off x="3014824" y="1265436"/>
            <a:ext cx="594236" cy="203897"/>
          </a:xfrm>
          <a:prstGeom prst="rect">
            <a:avLst/>
          </a:prstGeom>
        </p:spPr>
      </p:pic>
      <p:pic>
        <p:nvPicPr>
          <p:cNvPr id="66" name="Picture 10" descr="Logo de Asfalia Biologics">
            <a:extLst>
              <a:ext uri="{FF2B5EF4-FFF2-40B4-BE49-F238E27FC236}">
                <a16:creationId xmlns:a16="http://schemas.microsoft.com/office/drawing/2014/main" id="{65C6A45B-6E5F-32E7-C889-1CA7C06384D1}"/>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t="24329" b="23418"/>
          <a:stretch/>
        </p:blipFill>
        <p:spPr bwMode="auto">
          <a:xfrm>
            <a:off x="7914126" y="1270673"/>
            <a:ext cx="428101" cy="2236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a:extLst>
              <a:ext uri="{FF2B5EF4-FFF2-40B4-BE49-F238E27FC236}">
                <a16:creationId xmlns:a16="http://schemas.microsoft.com/office/drawing/2014/main" id="{AFAB9E9D-3518-88A3-14E3-C2B81304D383}"/>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429490" y="1300261"/>
            <a:ext cx="678580" cy="17060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AFFB01A7-D865-8176-7CFE-5E0E29F2EBB6}"/>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08108" y="1668814"/>
            <a:ext cx="429044" cy="24468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BiPER THERAPEUTICS">
            <a:extLst>
              <a:ext uri="{FF2B5EF4-FFF2-40B4-BE49-F238E27FC236}">
                <a16:creationId xmlns:a16="http://schemas.microsoft.com/office/drawing/2014/main" id="{91494EA9-ED1E-34D0-88A7-0D52433955FD}"/>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494271" y="1705899"/>
            <a:ext cx="623588" cy="17051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a:extLst>
              <a:ext uri="{FF2B5EF4-FFF2-40B4-BE49-F238E27FC236}">
                <a16:creationId xmlns:a16="http://schemas.microsoft.com/office/drawing/2014/main" id="{6B42748C-B550-B7B3-5F4F-AB373B9F4E88}"/>
              </a:ext>
            </a:extLst>
          </p:cNvPr>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t="21656" b="20270"/>
          <a:stretch/>
        </p:blipFill>
        <p:spPr bwMode="auto">
          <a:xfrm>
            <a:off x="2199487" y="1677614"/>
            <a:ext cx="391026" cy="227084"/>
          </a:xfrm>
          <a:prstGeom prst="rect">
            <a:avLst/>
          </a:prstGeom>
          <a:noFill/>
          <a:extLst>
            <a:ext uri="{909E8E84-426E-40DD-AFC4-6F175D3DCCD1}">
              <a14:hiddenFill xmlns:a14="http://schemas.microsoft.com/office/drawing/2010/main">
                <a:solidFill>
                  <a:srgbClr val="FFFFFF"/>
                </a:solidFill>
              </a14:hiddenFill>
            </a:ext>
          </a:extLst>
        </p:spPr>
      </p:pic>
      <p:pic>
        <p:nvPicPr>
          <p:cNvPr id="76" name="Image 75">
            <a:extLst>
              <a:ext uri="{FF2B5EF4-FFF2-40B4-BE49-F238E27FC236}">
                <a16:creationId xmlns:a16="http://schemas.microsoft.com/office/drawing/2014/main" id="{DA7C9F5A-44C0-DD63-59DD-1A538827FA3B}"/>
              </a:ext>
            </a:extLst>
          </p:cNvPr>
          <p:cNvPicPr>
            <a:picLocks noChangeAspect="1"/>
          </p:cNvPicPr>
          <p:nvPr/>
        </p:nvPicPr>
        <p:blipFill>
          <a:blip r:embed="rId36"/>
          <a:stretch>
            <a:fillRect/>
          </a:stretch>
        </p:blipFill>
        <p:spPr>
          <a:xfrm>
            <a:off x="4237188" y="1704394"/>
            <a:ext cx="420715" cy="157091"/>
          </a:xfrm>
          <a:prstGeom prst="rect">
            <a:avLst/>
          </a:prstGeom>
        </p:spPr>
      </p:pic>
      <p:pic>
        <p:nvPicPr>
          <p:cNvPr id="79" name="Image 78">
            <a:extLst>
              <a:ext uri="{FF2B5EF4-FFF2-40B4-BE49-F238E27FC236}">
                <a16:creationId xmlns:a16="http://schemas.microsoft.com/office/drawing/2014/main" id="{AC6F4EBB-29C1-3DCD-E361-288A788AA596}"/>
              </a:ext>
            </a:extLst>
          </p:cNvPr>
          <p:cNvPicPr>
            <a:picLocks noChangeAspect="1"/>
          </p:cNvPicPr>
          <p:nvPr/>
        </p:nvPicPr>
        <p:blipFill>
          <a:blip r:embed="rId37"/>
          <a:stretch>
            <a:fillRect/>
          </a:stretch>
        </p:blipFill>
        <p:spPr>
          <a:xfrm>
            <a:off x="6535563" y="1724798"/>
            <a:ext cx="525535" cy="98017"/>
          </a:xfrm>
          <a:prstGeom prst="rect">
            <a:avLst/>
          </a:prstGeom>
        </p:spPr>
      </p:pic>
      <p:pic>
        <p:nvPicPr>
          <p:cNvPr id="82" name="Picture 22">
            <a:extLst>
              <a:ext uri="{FF2B5EF4-FFF2-40B4-BE49-F238E27FC236}">
                <a16:creationId xmlns:a16="http://schemas.microsoft.com/office/drawing/2014/main" id="{4177286F-E8EE-898D-27C6-B37D8E482AD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52074" y="1644408"/>
            <a:ext cx="544400" cy="27706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eMyoSound | LinkedIn">
            <a:extLst>
              <a:ext uri="{FF2B5EF4-FFF2-40B4-BE49-F238E27FC236}">
                <a16:creationId xmlns:a16="http://schemas.microsoft.com/office/drawing/2014/main" id="{7EC5324A-48AB-ED61-14BD-AE982695FF3A}"/>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t="19529" b="22160"/>
          <a:stretch/>
        </p:blipFill>
        <p:spPr bwMode="auto">
          <a:xfrm>
            <a:off x="7827669" y="1669094"/>
            <a:ext cx="446638" cy="260442"/>
          </a:xfrm>
          <a:prstGeom prst="rect">
            <a:avLst/>
          </a:prstGeom>
          <a:noFill/>
          <a:extLst>
            <a:ext uri="{909E8E84-426E-40DD-AFC4-6F175D3DCCD1}">
              <a14:hiddenFill xmlns:a14="http://schemas.microsoft.com/office/drawing/2010/main">
                <a:solidFill>
                  <a:srgbClr val="FFFFFF"/>
                </a:solidFill>
              </a14:hiddenFill>
            </a:ext>
          </a:extLst>
        </p:spPr>
      </p:pic>
      <p:pic>
        <p:nvPicPr>
          <p:cNvPr id="87" name="Image 86">
            <a:extLst>
              <a:ext uri="{FF2B5EF4-FFF2-40B4-BE49-F238E27FC236}">
                <a16:creationId xmlns:a16="http://schemas.microsoft.com/office/drawing/2014/main" id="{972253E8-B2D8-9DC1-4F26-1B49DD78305B}"/>
              </a:ext>
            </a:extLst>
          </p:cNvPr>
          <p:cNvPicPr>
            <a:picLocks noChangeAspect="1"/>
          </p:cNvPicPr>
          <p:nvPr/>
        </p:nvPicPr>
        <p:blipFill>
          <a:blip r:embed="rId40"/>
          <a:stretch>
            <a:fillRect/>
          </a:stretch>
        </p:blipFill>
        <p:spPr>
          <a:xfrm>
            <a:off x="1818001" y="2148319"/>
            <a:ext cx="779057" cy="206858"/>
          </a:xfrm>
          <a:prstGeom prst="rect">
            <a:avLst/>
          </a:prstGeom>
        </p:spPr>
      </p:pic>
      <p:pic>
        <p:nvPicPr>
          <p:cNvPr id="88" name="Image 87">
            <a:extLst>
              <a:ext uri="{FF2B5EF4-FFF2-40B4-BE49-F238E27FC236}">
                <a16:creationId xmlns:a16="http://schemas.microsoft.com/office/drawing/2014/main" id="{B476A4B3-3A33-706E-1459-59EF2BA76F78}"/>
              </a:ext>
            </a:extLst>
          </p:cNvPr>
          <p:cNvPicPr>
            <a:picLocks noChangeAspect="1"/>
          </p:cNvPicPr>
          <p:nvPr/>
        </p:nvPicPr>
        <p:blipFill>
          <a:blip r:embed="rId41"/>
          <a:stretch>
            <a:fillRect/>
          </a:stretch>
        </p:blipFill>
        <p:spPr>
          <a:xfrm>
            <a:off x="3510706" y="2085954"/>
            <a:ext cx="664271" cy="288707"/>
          </a:xfrm>
          <a:prstGeom prst="rect">
            <a:avLst/>
          </a:prstGeom>
        </p:spPr>
      </p:pic>
      <p:pic>
        <p:nvPicPr>
          <p:cNvPr id="89" name="Picture 2" descr="Welcome to MYR Pharmaceuticals | MYR Pharmaceuticals">
            <a:extLst>
              <a:ext uri="{FF2B5EF4-FFF2-40B4-BE49-F238E27FC236}">
                <a16:creationId xmlns:a16="http://schemas.microsoft.com/office/drawing/2014/main" id="{2D003858-80CF-7FE9-11BA-D26A9DCEFB5A}"/>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222949" y="3402464"/>
            <a:ext cx="640206" cy="15204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6">
            <a:extLst>
              <a:ext uri="{FF2B5EF4-FFF2-40B4-BE49-F238E27FC236}">
                <a16:creationId xmlns:a16="http://schemas.microsoft.com/office/drawing/2014/main" id="{92926DD8-D9EE-5753-09D8-13CF628DA3E2}"/>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208351" y="2128958"/>
            <a:ext cx="526181" cy="23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24">
            <a:extLst>
              <a:ext uri="{FF2B5EF4-FFF2-40B4-BE49-F238E27FC236}">
                <a16:creationId xmlns:a16="http://schemas.microsoft.com/office/drawing/2014/main" id="{BC4D5FA9-D55C-558B-3ACC-AB7486B8697D}"/>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907465" y="2121290"/>
            <a:ext cx="738554" cy="24187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6" descr="ILiAD Biotechnologies">
            <a:extLst>
              <a:ext uri="{FF2B5EF4-FFF2-40B4-BE49-F238E27FC236}">
                <a16:creationId xmlns:a16="http://schemas.microsoft.com/office/drawing/2014/main" id="{4941DB2A-E960-23BE-DB4C-74768DB98A79}"/>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273787" y="2171086"/>
            <a:ext cx="527997" cy="123200"/>
          </a:xfrm>
          <a:prstGeom prst="rect">
            <a:avLst/>
          </a:prstGeom>
          <a:noFill/>
          <a:extLst>
            <a:ext uri="{909E8E84-426E-40DD-AFC4-6F175D3DCCD1}">
              <a14:hiddenFill xmlns:a14="http://schemas.microsoft.com/office/drawing/2010/main">
                <a:solidFill>
                  <a:srgbClr val="FFFFFF"/>
                </a:solidFill>
              </a14:hiddenFill>
            </a:ext>
          </a:extLst>
        </p:spPr>
      </p:pic>
      <p:pic>
        <p:nvPicPr>
          <p:cNvPr id="93" name="Image 92">
            <a:extLst>
              <a:ext uri="{FF2B5EF4-FFF2-40B4-BE49-F238E27FC236}">
                <a16:creationId xmlns:a16="http://schemas.microsoft.com/office/drawing/2014/main" id="{6C604AAD-24EE-A61A-CB38-A22B22E7C5A0}"/>
              </a:ext>
            </a:extLst>
          </p:cNvPr>
          <p:cNvPicPr>
            <a:picLocks noChangeAspect="1"/>
          </p:cNvPicPr>
          <p:nvPr/>
        </p:nvPicPr>
        <p:blipFill>
          <a:blip r:embed="rId46"/>
          <a:stretch>
            <a:fillRect/>
          </a:stretch>
        </p:blipFill>
        <p:spPr>
          <a:xfrm>
            <a:off x="393082" y="2557157"/>
            <a:ext cx="703505" cy="189947"/>
          </a:xfrm>
          <a:prstGeom prst="rect">
            <a:avLst/>
          </a:prstGeom>
        </p:spPr>
      </p:pic>
      <p:pic>
        <p:nvPicPr>
          <p:cNvPr id="94" name="Image 93">
            <a:extLst>
              <a:ext uri="{FF2B5EF4-FFF2-40B4-BE49-F238E27FC236}">
                <a16:creationId xmlns:a16="http://schemas.microsoft.com/office/drawing/2014/main" id="{C3C12472-E46F-5D11-BB52-5A79F9B87D20}"/>
              </a:ext>
            </a:extLst>
          </p:cNvPr>
          <p:cNvPicPr>
            <a:picLocks noChangeAspect="1"/>
          </p:cNvPicPr>
          <p:nvPr/>
        </p:nvPicPr>
        <p:blipFill rotWithShape="1">
          <a:blip r:embed="rId47"/>
          <a:srcRect t="14975"/>
          <a:stretch/>
        </p:blipFill>
        <p:spPr>
          <a:xfrm>
            <a:off x="5800846" y="2579557"/>
            <a:ext cx="686195" cy="164135"/>
          </a:xfrm>
          <a:prstGeom prst="rect">
            <a:avLst/>
          </a:prstGeom>
        </p:spPr>
      </p:pic>
      <p:pic>
        <p:nvPicPr>
          <p:cNvPr id="95" name="Picture 28">
            <a:extLst>
              <a:ext uri="{FF2B5EF4-FFF2-40B4-BE49-F238E27FC236}">
                <a16:creationId xmlns:a16="http://schemas.microsoft.com/office/drawing/2014/main" id="{E0870A00-FFF1-6535-8564-498ABD90A9C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747535" y="2579449"/>
            <a:ext cx="821747" cy="16435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0">
            <a:extLst>
              <a:ext uri="{FF2B5EF4-FFF2-40B4-BE49-F238E27FC236}">
                <a16:creationId xmlns:a16="http://schemas.microsoft.com/office/drawing/2014/main" id="{6551E356-8206-39B2-05EE-B4CA433E7437}"/>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810124" y="2527576"/>
            <a:ext cx="626780" cy="23115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2" descr="Kapto Medical">
            <a:extLst>
              <a:ext uri="{FF2B5EF4-FFF2-40B4-BE49-F238E27FC236}">
                <a16:creationId xmlns:a16="http://schemas.microsoft.com/office/drawing/2014/main" id="{0111C328-D356-2EBA-0378-B7218FB69312}"/>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53238" y="2970241"/>
            <a:ext cx="403859" cy="22802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a:extLst>
              <a:ext uri="{FF2B5EF4-FFF2-40B4-BE49-F238E27FC236}">
                <a16:creationId xmlns:a16="http://schemas.microsoft.com/office/drawing/2014/main" id="{12D50FAD-05F4-271F-C148-01FE78A92F60}"/>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2921639" y="2951370"/>
            <a:ext cx="424814" cy="22302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0">
            <a:extLst>
              <a:ext uri="{FF2B5EF4-FFF2-40B4-BE49-F238E27FC236}">
                <a16:creationId xmlns:a16="http://schemas.microsoft.com/office/drawing/2014/main" id="{55EC0C96-E85D-FE20-F69D-FC0E8881588F}"/>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3502209" y="2994349"/>
            <a:ext cx="659229" cy="13706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2">
            <a:extLst>
              <a:ext uri="{FF2B5EF4-FFF2-40B4-BE49-F238E27FC236}">
                <a16:creationId xmlns:a16="http://schemas.microsoft.com/office/drawing/2014/main" id="{B9317ABD-A6EA-ED5F-34A3-9DAC70479F76}"/>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184987" y="2977534"/>
            <a:ext cx="449202" cy="170697"/>
          </a:xfrm>
          <a:prstGeom prst="rect">
            <a:avLst/>
          </a:prstGeom>
          <a:noFill/>
          <a:extLst>
            <a:ext uri="{909E8E84-426E-40DD-AFC4-6F175D3DCCD1}">
              <a14:hiddenFill xmlns:a14="http://schemas.microsoft.com/office/drawing/2010/main">
                <a:solidFill>
                  <a:srgbClr val="FFFFFF"/>
                </a:solidFill>
              </a14:hiddenFill>
            </a:ext>
          </a:extLst>
        </p:spPr>
      </p:pic>
      <p:pic>
        <p:nvPicPr>
          <p:cNvPr id="102" name="Image 101">
            <a:extLst>
              <a:ext uri="{FF2B5EF4-FFF2-40B4-BE49-F238E27FC236}">
                <a16:creationId xmlns:a16="http://schemas.microsoft.com/office/drawing/2014/main" id="{97538535-85C3-54D4-3CCB-803B0D3239E8}"/>
              </a:ext>
            </a:extLst>
          </p:cNvPr>
          <p:cNvPicPr>
            <a:picLocks noChangeAspect="1"/>
          </p:cNvPicPr>
          <p:nvPr/>
        </p:nvPicPr>
        <p:blipFill>
          <a:blip r:embed="rId54"/>
          <a:stretch>
            <a:fillRect/>
          </a:stretch>
        </p:blipFill>
        <p:spPr>
          <a:xfrm>
            <a:off x="5790946" y="2929367"/>
            <a:ext cx="605363" cy="288152"/>
          </a:xfrm>
          <a:prstGeom prst="rect">
            <a:avLst/>
          </a:prstGeom>
        </p:spPr>
      </p:pic>
      <p:pic>
        <p:nvPicPr>
          <p:cNvPr id="103" name="Picture 48">
            <a:extLst>
              <a:ext uri="{FF2B5EF4-FFF2-40B4-BE49-F238E27FC236}">
                <a16:creationId xmlns:a16="http://schemas.microsoft.com/office/drawing/2014/main" id="{95FABC37-F867-37CD-7780-7039FE4F488E}"/>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183305" y="2940412"/>
            <a:ext cx="271827" cy="258236"/>
          </a:xfrm>
          <a:prstGeom prst="rect">
            <a:avLst/>
          </a:prstGeom>
          <a:noFill/>
          <a:extLst>
            <a:ext uri="{909E8E84-426E-40DD-AFC4-6F175D3DCCD1}">
              <a14:hiddenFill xmlns:a14="http://schemas.microsoft.com/office/drawing/2010/main">
                <a:solidFill>
                  <a:srgbClr val="FFFFFF"/>
                </a:solidFill>
              </a14:hiddenFill>
            </a:ext>
          </a:extLst>
        </p:spPr>
      </p:pic>
      <p:pic>
        <p:nvPicPr>
          <p:cNvPr id="104" name="Image 103">
            <a:extLst>
              <a:ext uri="{FF2B5EF4-FFF2-40B4-BE49-F238E27FC236}">
                <a16:creationId xmlns:a16="http://schemas.microsoft.com/office/drawing/2014/main" id="{E52A8BF8-46D9-8A1A-AF7D-CD5E533DD9EC}"/>
              </a:ext>
            </a:extLst>
          </p:cNvPr>
          <p:cNvPicPr>
            <a:picLocks noChangeAspect="1"/>
          </p:cNvPicPr>
          <p:nvPr/>
        </p:nvPicPr>
        <p:blipFill>
          <a:blip r:embed="rId56"/>
          <a:stretch>
            <a:fillRect/>
          </a:stretch>
        </p:blipFill>
        <p:spPr>
          <a:xfrm>
            <a:off x="5515457" y="4214956"/>
            <a:ext cx="663548" cy="223627"/>
          </a:xfrm>
          <a:prstGeom prst="rect">
            <a:avLst/>
          </a:prstGeom>
        </p:spPr>
      </p:pic>
      <p:pic>
        <p:nvPicPr>
          <p:cNvPr id="105" name="Picture 52" descr="MElkin Pharmaceuticals">
            <a:extLst>
              <a:ext uri="{FF2B5EF4-FFF2-40B4-BE49-F238E27FC236}">
                <a16:creationId xmlns:a16="http://schemas.microsoft.com/office/drawing/2014/main" id="{6FF086C8-2621-BBA2-A494-FDCBF284CD4F}"/>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7560216" y="2931820"/>
            <a:ext cx="497167" cy="29581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54">
            <a:extLst>
              <a:ext uri="{FF2B5EF4-FFF2-40B4-BE49-F238E27FC236}">
                <a16:creationId xmlns:a16="http://schemas.microsoft.com/office/drawing/2014/main" id="{A36E1EF3-A42C-90B6-0D0A-626E6B6D6427}"/>
              </a:ext>
            </a:extLst>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l="-10945" t="10856" r="10945" b="7911"/>
          <a:stretch/>
        </p:blipFill>
        <p:spPr bwMode="auto">
          <a:xfrm>
            <a:off x="8032497" y="2974156"/>
            <a:ext cx="808814" cy="19074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56" descr="MSInsight">
            <a:extLst>
              <a:ext uri="{FF2B5EF4-FFF2-40B4-BE49-F238E27FC236}">
                <a16:creationId xmlns:a16="http://schemas.microsoft.com/office/drawing/2014/main" id="{433554D5-6464-0280-ED26-777BAA63847E}"/>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340943" y="3397558"/>
            <a:ext cx="778637" cy="17884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8" descr="nanomedsyn">
            <a:extLst>
              <a:ext uri="{FF2B5EF4-FFF2-40B4-BE49-F238E27FC236}">
                <a16:creationId xmlns:a16="http://schemas.microsoft.com/office/drawing/2014/main" id="{7E7E7129-5C1E-95AE-EE97-A01F81BBEB29}"/>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027140" y="3347040"/>
            <a:ext cx="530481" cy="31204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0">
            <a:extLst>
              <a:ext uri="{FF2B5EF4-FFF2-40B4-BE49-F238E27FC236}">
                <a16:creationId xmlns:a16="http://schemas.microsoft.com/office/drawing/2014/main" id="{95C51FE8-3255-8696-AE1D-4645BD92F936}"/>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2677200" y="3400013"/>
            <a:ext cx="351310" cy="20610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62" descr="pilelabs">
            <a:extLst>
              <a:ext uri="{FF2B5EF4-FFF2-40B4-BE49-F238E27FC236}">
                <a16:creationId xmlns:a16="http://schemas.microsoft.com/office/drawing/2014/main" id="{A44D516A-6B4D-E0EB-1F10-6A801A73CC1B}"/>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4369569" y="3396479"/>
            <a:ext cx="516012" cy="13760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4">
            <a:extLst>
              <a:ext uri="{FF2B5EF4-FFF2-40B4-BE49-F238E27FC236}">
                <a16:creationId xmlns:a16="http://schemas.microsoft.com/office/drawing/2014/main" id="{AB1094C7-B38D-DCAD-25DD-F0AAB91BE063}"/>
              </a:ext>
            </a:extLst>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577774" y="3341168"/>
            <a:ext cx="496522" cy="30334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66">
            <a:extLst>
              <a:ext uri="{FF2B5EF4-FFF2-40B4-BE49-F238E27FC236}">
                <a16:creationId xmlns:a16="http://schemas.microsoft.com/office/drawing/2014/main" id="{2FC457A6-B6F0-C47B-CD2C-9FB49A66C407}"/>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7232791" y="3396269"/>
            <a:ext cx="589624" cy="17304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72" descr="SciLicium">
            <a:extLst>
              <a:ext uri="{FF2B5EF4-FFF2-40B4-BE49-F238E27FC236}">
                <a16:creationId xmlns:a16="http://schemas.microsoft.com/office/drawing/2014/main" id="{1812DEDF-33C5-A8E6-FFB3-F0D8EC7678F2}"/>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3330677" y="3841682"/>
            <a:ext cx="623916" cy="11698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74" descr="Logo">
            <a:extLst>
              <a:ext uri="{FF2B5EF4-FFF2-40B4-BE49-F238E27FC236}">
                <a16:creationId xmlns:a16="http://schemas.microsoft.com/office/drawing/2014/main" id="{69D929AC-F616-3C3D-23AF-3C0560CFC7DF}"/>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4935173" y="3696170"/>
            <a:ext cx="485985" cy="485985"/>
          </a:xfrm>
          <a:prstGeom prst="rect">
            <a:avLst/>
          </a:prstGeom>
          <a:noFill/>
          <a:extLst>
            <a:ext uri="{909E8E84-426E-40DD-AFC4-6F175D3DCCD1}">
              <a14:hiddenFill xmlns:a14="http://schemas.microsoft.com/office/drawing/2010/main">
                <a:solidFill>
                  <a:srgbClr val="FFFFFF"/>
                </a:solidFill>
              </a14:hiddenFill>
            </a:ext>
          </a:extLst>
        </p:spPr>
      </p:pic>
      <p:pic>
        <p:nvPicPr>
          <p:cNvPr id="115" name="Image 114">
            <a:extLst>
              <a:ext uri="{FF2B5EF4-FFF2-40B4-BE49-F238E27FC236}">
                <a16:creationId xmlns:a16="http://schemas.microsoft.com/office/drawing/2014/main" id="{52A13945-8F89-CFBD-A160-B0E476715D53}"/>
              </a:ext>
            </a:extLst>
          </p:cNvPr>
          <p:cNvPicPr>
            <a:picLocks noChangeAspect="1"/>
          </p:cNvPicPr>
          <p:nvPr/>
        </p:nvPicPr>
        <p:blipFill>
          <a:blip r:embed="rId67"/>
          <a:stretch>
            <a:fillRect/>
          </a:stretch>
        </p:blipFill>
        <p:spPr>
          <a:xfrm>
            <a:off x="5577774" y="3807175"/>
            <a:ext cx="386595" cy="184585"/>
          </a:xfrm>
          <a:prstGeom prst="rect">
            <a:avLst/>
          </a:prstGeom>
        </p:spPr>
      </p:pic>
      <p:pic>
        <p:nvPicPr>
          <p:cNvPr id="116" name="Picture 78" descr="Somite Therapeutics Announces Round Extension with Astellas Venture Management and Montage Ventures Joining as Board Observers">
            <a:extLst>
              <a:ext uri="{FF2B5EF4-FFF2-40B4-BE49-F238E27FC236}">
                <a16:creationId xmlns:a16="http://schemas.microsoft.com/office/drawing/2014/main" id="{CF6084EF-3E06-87F6-D32E-01F8F34EF7EA}"/>
              </a:ext>
            </a:extLst>
          </p:cNvPr>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6131728" y="3840699"/>
            <a:ext cx="549077" cy="10249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0" descr="logo-theranovir">
            <a:extLst>
              <a:ext uri="{FF2B5EF4-FFF2-40B4-BE49-F238E27FC236}">
                <a16:creationId xmlns:a16="http://schemas.microsoft.com/office/drawing/2014/main" id="{B9B4F694-D949-2AAE-1E4D-ACE41AA4CFCD}"/>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097667" y="4255292"/>
            <a:ext cx="838371" cy="20173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2" descr="Logo de OcciCal Therapeutics">
            <a:extLst>
              <a:ext uri="{FF2B5EF4-FFF2-40B4-BE49-F238E27FC236}">
                <a16:creationId xmlns:a16="http://schemas.microsoft.com/office/drawing/2014/main" id="{9193B292-8650-521D-7A05-D45C19CB1013}"/>
              </a:ext>
            </a:extLst>
          </p:cNvPr>
          <p:cNvPicPr>
            <a:picLocks noChangeAspect="1" noChangeArrowheads="1"/>
          </p:cNvPicPr>
          <p:nvPr/>
        </p:nvPicPr>
        <p:blipFill rotWithShape="1">
          <a:blip r:embed="rId70">
            <a:extLst>
              <a:ext uri="{28A0092B-C50C-407E-A947-70E740481C1C}">
                <a14:useLocalDpi xmlns:a14="http://schemas.microsoft.com/office/drawing/2010/main" val="0"/>
              </a:ext>
            </a:extLst>
          </a:blip>
          <a:srcRect t="31016" b="32988"/>
          <a:stretch/>
        </p:blipFill>
        <p:spPr bwMode="auto">
          <a:xfrm>
            <a:off x="3667549" y="3386777"/>
            <a:ext cx="643756" cy="23172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Qairnel">
            <a:extLst>
              <a:ext uri="{FF2B5EF4-FFF2-40B4-BE49-F238E27FC236}">
                <a16:creationId xmlns:a16="http://schemas.microsoft.com/office/drawing/2014/main" id="{0086F55D-C62A-F3FA-CC0F-80627AF8EC70}"/>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1225642" y="3715990"/>
            <a:ext cx="616571" cy="30076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4" descr="W•MedPhys">
            <a:extLst>
              <a:ext uri="{FF2B5EF4-FFF2-40B4-BE49-F238E27FC236}">
                <a16:creationId xmlns:a16="http://schemas.microsoft.com/office/drawing/2014/main" id="{E65BF032-0292-8438-74A5-7E2F20F4B60E}"/>
              </a:ext>
            </a:extLst>
          </p:cNvPr>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7848800" y="4155719"/>
            <a:ext cx="243237" cy="339711"/>
          </a:xfrm>
          <a:prstGeom prst="rect">
            <a:avLst/>
          </a:prstGeom>
          <a:noFill/>
          <a:extLst>
            <a:ext uri="{909E8E84-426E-40DD-AFC4-6F175D3DCCD1}">
              <a14:hiddenFill xmlns:a14="http://schemas.microsoft.com/office/drawing/2010/main">
                <a:solidFill>
                  <a:srgbClr val="FFFFFF"/>
                </a:solidFill>
              </a14:hiddenFill>
            </a:ext>
          </a:extLst>
        </p:spPr>
      </p:pic>
      <p:pic>
        <p:nvPicPr>
          <p:cNvPr id="121" name="Image 120">
            <a:extLst>
              <a:ext uri="{FF2B5EF4-FFF2-40B4-BE49-F238E27FC236}">
                <a16:creationId xmlns:a16="http://schemas.microsoft.com/office/drawing/2014/main" id="{C34D8719-298F-13A9-FC40-009FF4A3BC8E}"/>
              </a:ext>
            </a:extLst>
          </p:cNvPr>
          <p:cNvPicPr>
            <a:picLocks noChangeAspect="1"/>
          </p:cNvPicPr>
          <p:nvPr/>
        </p:nvPicPr>
        <p:blipFill>
          <a:blip r:embed="rId73"/>
          <a:stretch>
            <a:fillRect/>
          </a:stretch>
        </p:blipFill>
        <p:spPr>
          <a:xfrm>
            <a:off x="4995786" y="1294007"/>
            <a:ext cx="596808" cy="179479"/>
          </a:xfrm>
          <a:prstGeom prst="rect">
            <a:avLst/>
          </a:prstGeom>
        </p:spPr>
      </p:pic>
      <p:pic>
        <p:nvPicPr>
          <p:cNvPr id="122" name="Picture 2" descr="Vivadju">
            <a:extLst>
              <a:ext uri="{FF2B5EF4-FFF2-40B4-BE49-F238E27FC236}">
                <a16:creationId xmlns:a16="http://schemas.microsoft.com/office/drawing/2014/main" id="{93676DEB-7F12-1C48-0DDB-050B838197B6}"/>
              </a:ext>
            </a:extLst>
          </p:cNvPr>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7085141" y="4161333"/>
            <a:ext cx="377102" cy="328486"/>
          </a:xfrm>
          <a:prstGeom prst="rect">
            <a:avLst/>
          </a:prstGeom>
          <a:noFill/>
          <a:extLst>
            <a:ext uri="{909E8E84-426E-40DD-AFC4-6F175D3DCCD1}">
              <a14:hiddenFill xmlns:a14="http://schemas.microsoft.com/office/drawing/2010/main">
                <a:solidFill>
                  <a:srgbClr val="FFFFFF"/>
                </a:solidFill>
              </a14:hiddenFill>
            </a:ext>
          </a:extLst>
        </p:spPr>
      </p:pic>
      <p:pic>
        <p:nvPicPr>
          <p:cNvPr id="123" name="Image 122">
            <a:extLst>
              <a:ext uri="{FF2B5EF4-FFF2-40B4-BE49-F238E27FC236}">
                <a16:creationId xmlns:a16="http://schemas.microsoft.com/office/drawing/2014/main" id="{E112313E-840F-AA8D-A85C-3F0A0F9E18C3}"/>
              </a:ext>
            </a:extLst>
          </p:cNvPr>
          <p:cNvPicPr>
            <a:picLocks noChangeAspect="1"/>
          </p:cNvPicPr>
          <p:nvPr/>
        </p:nvPicPr>
        <p:blipFill>
          <a:blip r:embed="rId75"/>
          <a:stretch>
            <a:fillRect/>
          </a:stretch>
        </p:blipFill>
        <p:spPr>
          <a:xfrm>
            <a:off x="2336542" y="1250334"/>
            <a:ext cx="564689" cy="246581"/>
          </a:xfrm>
          <a:prstGeom prst="rect">
            <a:avLst/>
          </a:prstGeom>
        </p:spPr>
      </p:pic>
      <p:pic>
        <p:nvPicPr>
          <p:cNvPr id="124" name="Picture 4">
            <a:extLst>
              <a:ext uri="{FF2B5EF4-FFF2-40B4-BE49-F238E27FC236}">
                <a16:creationId xmlns:a16="http://schemas.microsoft.com/office/drawing/2014/main" id="{5EECAEF9-CAB8-7046-6D1B-553CEBF12AFD}"/>
              </a:ext>
            </a:extLst>
          </p:cNvPr>
          <p:cNvPicPr>
            <a:picLocks noChangeAspect="1" noChangeArrowheads="1"/>
          </p:cNvPicPr>
          <p:nvPr/>
        </p:nvPicPr>
        <p:blipFill rotWithShape="1">
          <a:blip r:embed="rId76">
            <a:extLst>
              <a:ext uri="{28A0092B-C50C-407E-A947-70E740481C1C}">
                <a14:useLocalDpi xmlns:a14="http://schemas.microsoft.com/office/drawing/2010/main" val="0"/>
              </a:ext>
            </a:extLst>
          </a:blip>
          <a:srcRect l="38678" t="5214" b="74458"/>
          <a:stretch/>
        </p:blipFill>
        <p:spPr bwMode="auto">
          <a:xfrm>
            <a:off x="1020026" y="2954257"/>
            <a:ext cx="1248915" cy="21725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a:extLst>
              <a:ext uri="{FF2B5EF4-FFF2-40B4-BE49-F238E27FC236}">
                <a16:creationId xmlns:a16="http://schemas.microsoft.com/office/drawing/2014/main" id="{C583A0C3-F008-C55B-0F78-1BCE32A23379}"/>
              </a:ext>
            </a:extLst>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102414" y="4181410"/>
            <a:ext cx="579274" cy="262223"/>
          </a:xfrm>
          <a:prstGeom prst="rect">
            <a:avLst/>
          </a:prstGeom>
          <a:noFill/>
          <a:extLst>
            <a:ext uri="{909E8E84-426E-40DD-AFC4-6F175D3DCCD1}">
              <a14:hiddenFill xmlns:a14="http://schemas.microsoft.com/office/drawing/2010/main">
                <a:solidFill>
                  <a:srgbClr val="FFFFFF"/>
                </a:solidFill>
              </a14:hiddenFill>
            </a:ext>
          </a:extLst>
        </p:spPr>
      </p:pic>
      <p:pic>
        <p:nvPicPr>
          <p:cNvPr id="126" name="Image 125">
            <a:extLst>
              <a:ext uri="{FF2B5EF4-FFF2-40B4-BE49-F238E27FC236}">
                <a16:creationId xmlns:a16="http://schemas.microsoft.com/office/drawing/2014/main" id="{0DE2E9DD-552F-3AA2-6349-EEFA76D4AD38}"/>
              </a:ext>
            </a:extLst>
          </p:cNvPr>
          <p:cNvPicPr>
            <a:picLocks noChangeAspect="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2828895" y="1636358"/>
            <a:ext cx="428857" cy="309596"/>
          </a:xfrm>
          <a:prstGeom prst="rect">
            <a:avLst/>
          </a:prstGeom>
          <a:noFill/>
          <a:ln>
            <a:noFill/>
          </a:ln>
        </p:spPr>
      </p:pic>
      <p:pic>
        <p:nvPicPr>
          <p:cNvPr id="1024" name="Image 1" descr="Une image contenant texte, Police, Graphique, logo&#10;&#10;Description générée automatiquement">
            <a:extLst>
              <a:ext uri="{FF2B5EF4-FFF2-40B4-BE49-F238E27FC236}">
                <a16:creationId xmlns:a16="http://schemas.microsoft.com/office/drawing/2014/main" id="{6255DC49-5E32-BE99-CBB7-F47D7D1997A1}"/>
              </a:ext>
            </a:extLst>
          </p:cNvPr>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669787" y="1307547"/>
            <a:ext cx="625296" cy="15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
            <a:extLst>
              <a:ext uri="{FF2B5EF4-FFF2-40B4-BE49-F238E27FC236}">
                <a16:creationId xmlns:a16="http://schemas.microsoft.com/office/drawing/2014/main" id="{5219B3E1-EE89-ACFE-61BB-44E74724D3F8}"/>
              </a:ext>
            </a:extLst>
          </p:cNvPr>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396309" y="1308589"/>
            <a:ext cx="624984" cy="14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a:extLst>
              <a:ext uri="{FF2B5EF4-FFF2-40B4-BE49-F238E27FC236}">
                <a16:creationId xmlns:a16="http://schemas.microsoft.com/office/drawing/2014/main" id="{F5C2FE93-462D-E012-1039-5F54FEB8352F}"/>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7090525" y="1313073"/>
            <a:ext cx="751723" cy="127793"/>
          </a:xfrm>
          <a:prstGeom prst="rect">
            <a:avLst/>
          </a:prstGeom>
          <a:noFill/>
          <a:extLst>
            <a:ext uri="{909E8E84-426E-40DD-AFC4-6F175D3DCCD1}">
              <a14:hiddenFill xmlns:a14="http://schemas.microsoft.com/office/drawing/2010/main">
                <a:solidFill>
                  <a:srgbClr val="FFFFFF"/>
                </a:solidFill>
              </a14:hiddenFill>
            </a:ext>
          </a:extLst>
        </p:spPr>
      </p:pic>
      <p:pic>
        <p:nvPicPr>
          <p:cNvPr id="78" name="Image 77">
            <a:extLst>
              <a:ext uri="{FF2B5EF4-FFF2-40B4-BE49-F238E27FC236}">
                <a16:creationId xmlns:a16="http://schemas.microsoft.com/office/drawing/2014/main" id="{DE41EDC6-B279-0519-729B-E75EC70DBDF4}"/>
              </a:ext>
            </a:extLst>
          </p:cNvPr>
          <p:cNvPicPr>
            <a:picLocks noChangeAspect="1"/>
          </p:cNvPicPr>
          <p:nvPr/>
        </p:nvPicPr>
        <p:blipFill>
          <a:blip r:embed="rId82"/>
          <a:stretch>
            <a:fillRect/>
          </a:stretch>
        </p:blipFill>
        <p:spPr>
          <a:xfrm>
            <a:off x="4791592" y="4244786"/>
            <a:ext cx="579983" cy="201732"/>
          </a:xfrm>
          <a:prstGeom prst="rect">
            <a:avLst/>
          </a:prstGeom>
        </p:spPr>
      </p:pic>
      <p:pic>
        <p:nvPicPr>
          <p:cNvPr id="1040" name="Picture 16" descr="Alsymo 2026 Company Profile: Valuation, Funding &amp; Investors | PitchBook">
            <a:extLst>
              <a:ext uri="{FF2B5EF4-FFF2-40B4-BE49-F238E27FC236}">
                <a16:creationId xmlns:a16="http://schemas.microsoft.com/office/drawing/2014/main" id="{865FE22B-9BC5-4384-BBC2-8616320480ED}"/>
              </a:ext>
            </a:extLst>
          </p:cNvPr>
          <p:cNvPicPr>
            <a:picLocks noChangeAspect="1" noChangeArrowheads="1"/>
          </p:cNvPicPr>
          <p:nvPr/>
        </p:nvPicPr>
        <p:blipFill rotWithShape="1">
          <a:blip r:embed="rId83">
            <a:extLst>
              <a:ext uri="{28A0092B-C50C-407E-A947-70E740481C1C}">
                <a14:useLocalDpi xmlns:a14="http://schemas.microsoft.com/office/drawing/2010/main" val="0"/>
              </a:ext>
            </a:extLst>
          </a:blip>
          <a:srcRect t="29591" b="29184"/>
          <a:stretch/>
        </p:blipFill>
        <p:spPr bwMode="auto">
          <a:xfrm>
            <a:off x="4324250" y="1238450"/>
            <a:ext cx="624958" cy="25763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A9083CC7-442E-F7FE-BD66-F96E3065EFA2}"/>
              </a:ext>
            </a:extLst>
          </p:cNvPr>
          <p:cNvPicPr>
            <a:picLocks noChangeAspect="1" noChangeArrowheads="1"/>
          </p:cNvPicPr>
          <p:nvPr/>
        </p:nvPicPr>
        <p:blipFill rotWithShape="1">
          <a:blip r:embed="rId84">
            <a:extLst>
              <a:ext uri="{28A0092B-C50C-407E-A947-70E740481C1C}">
                <a14:useLocalDpi xmlns:a14="http://schemas.microsoft.com/office/drawing/2010/main" val="0"/>
              </a:ext>
            </a:extLst>
          </a:blip>
          <a:srcRect t="20225" b="21677"/>
          <a:stretch/>
        </p:blipFill>
        <p:spPr bwMode="auto">
          <a:xfrm>
            <a:off x="304775" y="1639604"/>
            <a:ext cx="521706" cy="30310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abEx MAbImprove - MAbImprove | LinkedIn">
            <a:extLst>
              <a:ext uri="{FF2B5EF4-FFF2-40B4-BE49-F238E27FC236}">
                <a16:creationId xmlns:a16="http://schemas.microsoft.com/office/drawing/2014/main" id="{A9BE84AC-9F84-84CB-A523-70A0F29AC2AD}"/>
              </a:ext>
            </a:extLst>
          </p:cNvPr>
          <p:cNvPicPr>
            <a:picLocks noChangeAspect="1" noChangeArrowheads="1"/>
          </p:cNvPicPr>
          <p:nvPr/>
        </p:nvPicPr>
        <p:blipFill rotWithShape="1">
          <a:blip r:embed="rId85">
            <a:extLst>
              <a:ext uri="{28A0092B-C50C-407E-A947-70E740481C1C}">
                <a14:useLocalDpi xmlns:a14="http://schemas.microsoft.com/office/drawing/2010/main" val="0"/>
              </a:ext>
            </a:extLst>
          </a:blip>
          <a:srcRect l="9801" t="23946" r="45291" b="43676"/>
          <a:stretch/>
        </p:blipFill>
        <p:spPr bwMode="auto">
          <a:xfrm>
            <a:off x="3408428" y="1691444"/>
            <a:ext cx="816307" cy="2627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Genetix - Non-Invasive Personalized Medicine for Transplant Patients">
            <a:extLst>
              <a:ext uri="{FF2B5EF4-FFF2-40B4-BE49-F238E27FC236}">
                <a16:creationId xmlns:a16="http://schemas.microsoft.com/office/drawing/2014/main" id="{42D77364-E6C0-49C2-6B86-1470BF385C33}"/>
              </a:ext>
            </a:extLst>
          </p:cNvPr>
          <p:cNvPicPr>
            <a:picLocks noChangeAspect="1" noChangeArrowheads="1"/>
          </p:cNvPicPr>
          <p:nvPr/>
        </p:nvPicPr>
        <p:blipFill rotWithShape="1">
          <a:blip r:embed="rId86">
            <a:extLst>
              <a:ext uri="{28A0092B-C50C-407E-A947-70E740481C1C}">
                <a14:useLocalDpi xmlns:a14="http://schemas.microsoft.com/office/drawing/2010/main" val="0"/>
              </a:ext>
            </a:extLst>
          </a:blip>
          <a:srcRect t="26568" b="26199"/>
          <a:stretch/>
        </p:blipFill>
        <p:spPr bwMode="auto">
          <a:xfrm>
            <a:off x="4729109" y="1708367"/>
            <a:ext cx="742785" cy="15709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HELATEC | LinkedIn">
            <a:extLst>
              <a:ext uri="{FF2B5EF4-FFF2-40B4-BE49-F238E27FC236}">
                <a16:creationId xmlns:a16="http://schemas.microsoft.com/office/drawing/2014/main" id="{B37532F4-5F07-607A-8981-3C2447BECD93}"/>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5509920" y="1630771"/>
            <a:ext cx="367319" cy="36731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piCure | LinkedIn">
            <a:extLst>
              <a:ext uri="{FF2B5EF4-FFF2-40B4-BE49-F238E27FC236}">
                <a16:creationId xmlns:a16="http://schemas.microsoft.com/office/drawing/2014/main" id="{0908D798-746C-9B67-3A1A-5E36714B05FA}"/>
              </a:ext>
            </a:extLst>
          </p:cNvPr>
          <p:cNvPicPr>
            <a:picLocks noChangeAspect="1" noChangeArrowheads="1"/>
          </p:cNvPicPr>
          <p:nvPr/>
        </p:nvPicPr>
        <p:blipFill rotWithShape="1">
          <a:blip r:embed="rId88">
            <a:extLst>
              <a:ext uri="{28A0092B-C50C-407E-A947-70E740481C1C}">
                <a14:useLocalDpi xmlns:a14="http://schemas.microsoft.com/office/drawing/2010/main" val="0"/>
              </a:ext>
            </a:extLst>
          </a:blip>
          <a:srcRect l="46052" t="10140" r="5330" b="7998"/>
          <a:stretch/>
        </p:blipFill>
        <p:spPr bwMode="auto">
          <a:xfrm>
            <a:off x="1086159" y="2170113"/>
            <a:ext cx="640834" cy="18181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nRHope Therapeutics - Eurasanté">
            <a:extLst>
              <a:ext uri="{FF2B5EF4-FFF2-40B4-BE49-F238E27FC236}">
                <a16:creationId xmlns:a16="http://schemas.microsoft.com/office/drawing/2014/main" id="{625C70FD-0D87-0524-383D-923B8662DC04}"/>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4172230" y="2112403"/>
            <a:ext cx="863187" cy="27683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ASO DISCOVERY - unitec">
            <a:extLst>
              <a:ext uri="{FF2B5EF4-FFF2-40B4-BE49-F238E27FC236}">
                <a16:creationId xmlns:a16="http://schemas.microsoft.com/office/drawing/2014/main" id="{6CDDFA87-D43D-06E7-7028-0206D890910F}"/>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800265" y="2126437"/>
            <a:ext cx="398938" cy="16413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natherys - nouveau membre - MabDesign">
            <a:extLst>
              <a:ext uri="{FF2B5EF4-FFF2-40B4-BE49-F238E27FC236}">
                <a16:creationId xmlns:a16="http://schemas.microsoft.com/office/drawing/2014/main" id="{61CFF065-4884-080F-AD75-04767B8C8D58}"/>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1219107" y="2512576"/>
            <a:ext cx="664271" cy="23913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nnate Pharma - nouveau membre - MabDesign">
            <a:extLst>
              <a:ext uri="{FF2B5EF4-FFF2-40B4-BE49-F238E27FC236}">
                <a16:creationId xmlns:a16="http://schemas.microsoft.com/office/drawing/2014/main" id="{E745E96A-3376-F18D-1292-C916E74F80AB}"/>
              </a:ext>
            </a:extLst>
          </p:cNvPr>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2035034" y="2491572"/>
            <a:ext cx="815318" cy="32111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8" descr="EnnoDC">
            <a:extLst>
              <a:ext uri="{FF2B5EF4-FFF2-40B4-BE49-F238E27FC236}">
                <a16:creationId xmlns:a16="http://schemas.microsoft.com/office/drawing/2014/main" id="{608F362C-7CA1-1027-FB13-1F0F6DB183C6}"/>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409992" y="2170274"/>
            <a:ext cx="521706" cy="15269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ulseSight Therapeutics | SPRIM Global Investments">
            <a:extLst>
              <a:ext uri="{FF2B5EF4-FFF2-40B4-BE49-F238E27FC236}">
                <a16:creationId xmlns:a16="http://schemas.microsoft.com/office/drawing/2014/main" id="{113BDA31-A730-FFEC-1F13-BC714FF04495}"/>
              </a:ext>
            </a:extLst>
          </p:cNvPr>
          <p:cNvPicPr>
            <a:picLocks noChangeAspect="1" noChangeArrowheads="1"/>
          </p:cNvPicPr>
          <p:nvPr/>
        </p:nvPicPr>
        <p:blipFill rotWithShape="1">
          <a:blip r:embed="rId94">
            <a:extLst>
              <a:ext uri="{28A0092B-C50C-407E-A947-70E740481C1C}">
                <a14:useLocalDpi xmlns:a14="http://schemas.microsoft.com/office/drawing/2010/main" val="0"/>
              </a:ext>
            </a:extLst>
          </a:blip>
          <a:srcRect t="28221" b="21544"/>
          <a:stretch/>
        </p:blipFill>
        <p:spPr bwMode="auto">
          <a:xfrm>
            <a:off x="216137" y="3803040"/>
            <a:ext cx="856803" cy="17216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Revadix">
            <a:extLst>
              <a:ext uri="{FF2B5EF4-FFF2-40B4-BE49-F238E27FC236}">
                <a16:creationId xmlns:a16="http://schemas.microsoft.com/office/drawing/2014/main" id="{C489F2AA-48D5-2E37-39A5-25B3669F5F46}"/>
              </a:ext>
            </a:extLst>
          </p:cNvPr>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742302" y="3790230"/>
            <a:ext cx="815319" cy="22236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Sensorion - Live Life with Unlimited Connections">
            <a:extLst>
              <a:ext uri="{FF2B5EF4-FFF2-40B4-BE49-F238E27FC236}">
                <a16:creationId xmlns:a16="http://schemas.microsoft.com/office/drawing/2014/main" id="{541EB10B-DCBA-20AC-7153-2AAF088DEE2C}"/>
              </a:ext>
            </a:extLst>
          </p:cNvPr>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4051399" y="3808786"/>
            <a:ext cx="671321" cy="20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7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p:txBody>
          <a:bodyPr/>
          <a:lstStyle/>
          <a:p>
            <a:r>
              <a:rPr lang="fr-FR" dirty="0"/>
              <a:t>Agir pour améliorer la santé de toutes et tous</a:t>
            </a:r>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26</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600369" y="495302"/>
            <a:ext cx="528611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Des découvertes majeures</a:t>
            </a:r>
          </a:p>
        </p:txBody>
      </p:sp>
      <p:sp>
        <p:nvSpPr>
          <p:cNvPr id="11" name="Espace réservé du contenu 5">
            <a:extLst>
              <a:ext uri="{FF2B5EF4-FFF2-40B4-BE49-F238E27FC236}">
                <a16:creationId xmlns:a16="http://schemas.microsoft.com/office/drawing/2014/main" id="{855E7F26-AA24-214E-8ED3-3D4931A34D3D}"/>
              </a:ext>
            </a:extLst>
          </p:cNvPr>
          <p:cNvSpPr>
            <a:spLocks noGrp="1"/>
          </p:cNvSpPr>
          <p:nvPr>
            <p:ph sz="quarter" idx="14"/>
          </p:nvPr>
        </p:nvSpPr>
        <p:spPr>
          <a:xfrm>
            <a:off x="611843" y="1470738"/>
            <a:ext cx="8343693" cy="2905818"/>
          </a:xfrm>
        </p:spPr>
        <p:txBody>
          <a:bodyPr numCol="2" spcCol="360000"/>
          <a:lstStyle/>
          <a:p>
            <a:pPr marL="0" lvl="1" indent="0">
              <a:buClr>
                <a:schemeClr val="accent1"/>
              </a:buClr>
              <a:buNone/>
            </a:pPr>
            <a:r>
              <a:rPr lang="fr-FR" sz="1600" dirty="0">
                <a:latin typeface="+mn-lt"/>
              </a:rPr>
              <a:t>Depuis sa création en 1964, l’Inserm a participé à des avancées médicales historiques et décisives :</a:t>
            </a:r>
            <a:r>
              <a:rPr lang="fr-FR" sz="1600" b="1" dirty="0">
                <a:solidFill>
                  <a:srgbClr val="5DC2F4"/>
                </a:solidFill>
                <a:latin typeface="+mn-lt"/>
              </a:rPr>
              <a:t> </a:t>
            </a:r>
          </a:p>
          <a:p>
            <a:pPr lvl="1" indent="-172796"/>
            <a:r>
              <a:rPr lang="fr-FR" sz="1600" b="1" dirty="0">
                <a:solidFill>
                  <a:srgbClr val="4E879B"/>
                </a:solidFill>
                <a:cs typeface="Hind" panose="02000000000000000000" pitchFamily="2" charset="77"/>
              </a:rPr>
              <a:t>les premiers tests de diagnostic prénatal, </a:t>
            </a:r>
          </a:p>
          <a:p>
            <a:pPr lvl="1" indent="-172796"/>
            <a:r>
              <a:rPr lang="fr-FR" sz="1600" b="1" dirty="0">
                <a:solidFill>
                  <a:srgbClr val="4E879B"/>
                </a:solidFill>
                <a:cs typeface="Hind" panose="02000000000000000000" pitchFamily="2" charset="77"/>
              </a:rPr>
              <a:t>les mécanismes du système HLA </a:t>
            </a:r>
            <a:br>
              <a:rPr lang="fr-FR" sz="1600" b="1" dirty="0">
                <a:solidFill>
                  <a:srgbClr val="4E879B"/>
                </a:solidFill>
                <a:cs typeface="Hind" panose="02000000000000000000" pitchFamily="2" charset="77"/>
              </a:rPr>
            </a:br>
            <a:r>
              <a:rPr lang="fr-FR" sz="1600" dirty="0"/>
              <a:t>et les réactions immunologiques </a:t>
            </a:r>
            <a:br>
              <a:rPr lang="fr-FR" sz="1600" dirty="0"/>
            </a:br>
            <a:r>
              <a:rPr lang="fr-FR" sz="1600" dirty="0"/>
              <a:t>qui en découlent,</a:t>
            </a:r>
          </a:p>
          <a:p>
            <a:pPr lvl="1" indent="-172796"/>
            <a:r>
              <a:rPr lang="fr-FR" sz="1600" b="1" dirty="0">
                <a:solidFill>
                  <a:srgbClr val="4E879B"/>
                </a:solidFill>
                <a:cs typeface="Hind" panose="02000000000000000000" pitchFamily="2" charset="77"/>
              </a:rPr>
              <a:t>la première fécondation </a:t>
            </a:r>
            <a:r>
              <a:rPr lang="fr-FR" sz="1600" b="1" i="1" dirty="0">
                <a:solidFill>
                  <a:srgbClr val="4E879B"/>
                </a:solidFill>
                <a:cs typeface="Hind" panose="02000000000000000000" pitchFamily="2" charset="77"/>
              </a:rPr>
              <a:t>in vitro</a:t>
            </a:r>
            <a:r>
              <a:rPr lang="fr-FR" sz="1600" b="1" dirty="0">
                <a:solidFill>
                  <a:srgbClr val="4E879B"/>
                </a:solidFill>
                <a:cs typeface="Hind" panose="02000000000000000000" pitchFamily="2" charset="77"/>
              </a:rPr>
              <a:t>, </a:t>
            </a:r>
          </a:p>
          <a:p>
            <a:pPr lvl="1" indent="-172796"/>
            <a:r>
              <a:rPr lang="fr-FR" sz="1600" b="1" dirty="0">
                <a:solidFill>
                  <a:srgbClr val="4E879B"/>
                </a:solidFill>
                <a:cs typeface="Hind" panose="02000000000000000000" pitchFamily="2" charset="77"/>
              </a:rPr>
              <a:t>la radiothérapie contre le cancer,</a:t>
            </a:r>
            <a:r>
              <a:rPr lang="fr-FR" sz="1600" b="1" dirty="0">
                <a:solidFill>
                  <a:srgbClr val="007EB3"/>
                </a:solidFill>
                <a:latin typeface="+mn-lt"/>
              </a:rPr>
              <a:t> </a:t>
            </a:r>
          </a:p>
          <a:p>
            <a:pPr lvl="1" indent="-172796"/>
            <a:endParaRPr lang="fr-FR" sz="1600" b="1" dirty="0">
              <a:solidFill>
                <a:srgbClr val="007EB3"/>
              </a:solidFill>
              <a:latin typeface="+mn-lt"/>
            </a:endParaRPr>
          </a:p>
          <a:p>
            <a:pPr lvl="1" indent="-172796"/>
            <a:r>
              <a:rPr lang="fr-FR" sz="1600" b="1" dirty="0">
                <a:solidFill>
                  <a:srgbClr val="4E879B"/>
                </a:solidFill>
                <a:cs typeface="Hind" panose="02000000000000000000" pitchFamily="2" charset="77"/>
              </a:rPr>
              <a:t>la première greffe de peau, </a:t>
            </a:r>
          </a:p>
          <a:p>
            <a:pPr lvl="1" indent="-172796"/>
            <a:r>
              <a:rPr lang="fr-FR" sz="1600" b="1" dirty="0">
                <a:solidFill>
                  <a:srgbClr val="4E879B"/>
                </a:solidFill>
                <a:cs typeface="Hind" panose="02000000000000000000" pitchFamily="2" charset="77"/>
              </a:rPr>
              <a:t>la stimulation cérébrale profonde</a:t>
            </a:r>
            <a:r>
              <a:rPr lang="fr-FR" sz="1600" b="1" dirty="0">
                <a:solidFill>
                  <a:srgbClr val="007EB3"/>
                </a:solidFill>
                <a:cs typeface="Hind" panose="02000000000000000000" pitchFamily="2" charset="77"/>
              </a:rPr>
              <a:t> </a:t>
            </a:r>
            <a:br>
              <a:rPr lang="fr-FR" sz="1600" b="1" dirty="0">
                <a:solidFill>
                  <a:srgbClr val="007EB3"/>
                </a:solidFill>
                <a:cs typeface="Hind" panose="02000000000000000000" pitchFamily="2" charset="77"/>
              </a:rPr>
            </a:br>
            <a:r>
              <a:rPr lang="fr-FR" sz="1600" dirty="0"/>
              <a:t>dans le traitement de la maladie    </a:t>
            </a:r>
            <a:br>
              <a:rPr lang="fr-FR" sz="1600" dirty="0"/>
            </a:br>
            <a:r>
              <a:rPr lang="fr-FR" sz="1600" dirty="0"/>
              <a:t>de Parkinson,</a:t>
            </a:r>
            <a:endParaRPr lang="fr-FR" sz="1600" b="1" dirty="0">
              <a:solidFill>
                <a:srgbClr val="5DC2F4"/>
              </a:solidFill>
              <a:latin typeface="+mn-lt"/>
            </a:endParaRPr>
          </a:p>
          <a:p>
            <a:pPr lvl="1" indent="-172796"/>
            <a:r>
              <a:rPr lang="fr-FR" sz="1600" b="1" dirty="0">
                <a:solidFill>
                  <a:srgbClr val="4E879B"/>
                </a:solidFill>
                <a:cs typeface="Hind" panose="02000000000000000000" pitchFamily="2" charset="77"/>
              </a:rPr>
              <a:t>la thérapie génique </a:t>
            </a:r>
            <a:r>
              <a:rPr lang="fr-FR" sz="1600" dirty="0"/>
              <a:t>pour le traitement </a:t>
            </a:r>
            <a:br>
              <a:rPr lang="fr-FR" sz="1600" dirty="0"/>
            </a:br>
            <a:r>
              <a:rPr lang="fr-FR" sz="1600" dirty="0"/>
              <a:t>de diverses maladies</a:t>
            </a:r>
          </a:p>
          <a:p>
            <a:pPr lvl="1" indent="-172796"/>
            <a:r>
              <a:rPr lang="fr-FR" sz="1600" b="1" dirty="0">
                <a:solidFill>
                  <a:srgbClr val="4E879B"/>
                </a:solidFill>
                <a:cs typeface="Hind" panose="02000000000000000000" pitchFamily="2" charset="77"/>
              </a:rPr>
              <a:t>des technologies innovantes </a:t>
            </a:r>
            <a:r>
              <a:rPr lang="fr-FR" sz="1600" dirty="0"/>
              <a:t>telles que la bio-impression, les ultrasons, l’imagerie, les organoïdes… </a:t>
            </a:r>
          </a:p>
          <a:p>
            <a:pPr lvl="1" indent="-172796"/>
            <a:r>
              <a:rPr lang="fr-FR" sz="1600" b="1" dirty="0">
                <a:solidFill>
                  <a:srgbClr val="4E879B"/>
                </a:solidFill>
                <a:cs typeface="Hind" panose="02000000000000000000" pitchFamily="2" charset="77"/>
              </a:rPr>
              <a:t>le Nutri-Score </a:t>
            </a:r>
            <a:r>
              <a:rPr lang="fr-FR" sz="1600" dirty="0"/>
              <a:t>qui informe sur la qualité nutritionnelle des aliments et boissons</a:t>
            </a:r>
            <a:r>
              <a:rPr lang="fr-FR" sz="1600" b="0" i="0" dirty="0">
                <a:solidFill>
                  <a:srgbClr val="000000"/>
                </a:solidFill>
                <a:effectLst/>
                <a:latin typeface="Open Sans" panose="020B0606030504020204" pitchFamily="34" charset="0"/>
              </a:rPr>
              <a:t> </a:t>
            </a:r>
            <a:endParaRPr lang="fr-FR" sz="1600" b="1" dirty="0">
              <a:solidFill>
                <a:srgbClr val="4E879B"/>
              </a:solidFill>
              <a:cs typeface="Hind" panose="02000000000000000000" pitchFamily="2" charset="77"/>
            </a:endParaRPr>
          </a:p>
        </p:txBody>
      </p:sp>
    </p:spTree>
    <p:extLst>
      <p:ext uri="{BB962C8B-B14F-4D97-AF65-F5344CB8AC3E}">
        <p14:creationId xmlns:p14="http://schemas.microsoft.com/office/powerpoint/2010/main" val="300969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13"/>
          </p:nvPr>
        </p:nvSpPr>
        <p:spPr>
          <a:xfrm>
            <a:off x="4553146" y="2505691"/>
            <a:ext cx="4061645" cy="867424"/>
          </a:xfrm>
        </p:spPr>
        <p:txBody>
          <a:bodyPr/>
          <a:lstStyle/>
          <a:p>
            <a:r>
              <a:rPr lang="fr-FR" dirty="0">
                <a:ea typeface="Hind" charset="0"/>
              </a:rPr>
              <a:t>Diffuser</a:t>
            </a:r>
            <a:r>
              <a:rPr lang="fr-FR" dirty="0"/>
              <a:t> les connaissances</a:t>
            </a:r>
            <a:br>
              <a:rPr lang="fr-FR" dirty="0"/>
            </a:br>
            <a:r>
              <a:rPr lang="fr-FR" dirty="0"/>
              <a:t>pour informer chacun</a:t>
            </a:r>
          </a:p>
        </p:txBody>
      </p:sp>
    </p:spTree>
    <p:extLst>
      <p:ext uri="{BB962C8B-B14F-4D97-AF65-F5344CB8AC3E}">
        <p14:creationId xmlns:p14="http://schemas.microsoft.com/office/powerpoint/2010/main" val="1647296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p:txBody>
          <a:bodyPr/>
          <a:lstStyle/>
          <a:p>
            <a:r>
              <a:rPr lang="fr-FR" dirty="0"/>
              <a:t>Diffuser les connaissances pour informer chacun</a:t>
            </a:r>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28</a:t>
            </a:fld>
            <a:endParaRPr lang="fr-FR"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599743" y="368496"/>
            <a:ext cx="7723299" cy="646331"/>
          </a:xfrm>
          <a:prstGeom prst="rect">
            <a:avLst/>
          </a:prstGeom>
          <a:noFill/>
        </p:spPr>
        <p:txBody>
          <a:bodyPr wrap="square" lIns="0" tIns="0" rIns="0" bIns="0" rtlCol="0">
            <a:spAutoFit/>
          </a:bodyPr>
          <a:lstStyle/>
          <a:p>
            <a:r>
              <a:rPr lang="fr-FR" sz="2100" dirty="0">
                <a:solidFill>
                  <a:srgbClr val="424242"/>
                </a:solidFill>
                <a:latin typeface="Arial" panose="020B0604020202020204" pitchFamily="34" charset="0"/>
                <a:cs typeface="Arial" panose="020B0604020202020204" pitchFamily="34" charset="0"/>
              </a:rPr>
              <a:t>Notre comité d’éthique pour réfléchir sur les recherches innovantes et éclairer les débats</a:t>
            </a:r>
            <a:endParaRPr lang="fr-FR" sz="2100" dirty="0">
              <a:latin typeface="Arial" panose="020B0604020202020204" pitchFamily="34" charset="0"/>
              <a:cs typeface="Arial" panose="020B0604020202020204" pitchFamily="34" charset="0"/>
            </a:endParaRPr>
          </a:p>
        </p:txBody>
      </p:sp>
      <p:sp>
        <p:nvSpPr>
          <p:cNvPr id="6" name="Rectangle 5"/>
          <p:cNvSpPr/>
          <p:nvPr/>
        </p:nvSpPr>
        <p:spPr>
          <a:xfrm>
            <a:off x="520680" y="1236109"/>
            <a:ext cx="8199751" cy="3338093"/>
          </a:xfrm>
          <a:prstGeom prst="rect">
            <a:avLst/>
          </a:prstGeom>
        </p:spPr>
        <p:txBody>
          <a:bodyPr wrap="square">
            <a:spAutoFit/>
          </a:bodyPr>
          <a:lstStyle/>
          <a:p>
            <a:pPr defTabSz="914400">
              <a:lnSpc>
                <a:spcPct val="90000"/>
              </a:lnSpc>
              <a:spcBef>
                <a:spcPts val="1000"/>
              </a:spcBef>
              <a:buClr>
                <a:srgbClr val="EF4C22"/>
              </a:buClr>
            </a:pPr>
            <a:r>
              <a:rPr lang="fr-FR" altLang="fr-FR" sz="1700" b="1" dirty="0">
                <a:solidFill>
                  <a:srgbClr val="4E879B"/>
                </a:solidFill>
                <a:cs typeface="Arial" charset="0"/>
              </a:rPr>
              <a:t>Depuis 1999, le comité d’éthique de l’Inserm se penche sur les questions éthiques dans les domaines émergents de l’innovation médicale </a:t>
            </a:r>
          </a:p>
          <a:p>
            <a:pPr marL="228600" lvl="0" indent="-228600" defTabSz="914400">
              <a:lnSpc>
                <a:spcPct val="90000"/>
              </a:lnSpc>
              <a:spcBef>
                <a:spcPts val="1000"/>
              </a:spcBef>
              <a:buClr>
                <a:srgbClr val="DE492A"/>
              </a:buClr>
              <a:buFont typeface="Arial" panose="020B0604020202020204" pitchFamily="34" charset="0"/>
              <a:buChar char="•"/>
            </a:pPr>
            <a:r>
              <a:rPr lang="fr-FR" altLang="fr-FR" sz="1700" dirty="0">
                <a:cs typeface="Arial" charset="0"/>
              </a:rPr>
              <a:t>Publication de multiples notes sur l’édition du génome et p</a:t>
            </a:r>
            <a:r>
              <a:rPr lang="fr-FR" sz="1700" dirty="0"/>
              <a:t>articipation à la création de l’</a:t>
            </a:r>
            <a:r>
              <a:rPr lang="en-US" sz="1700" dirty="0"/>
              <a:t>ARRIGE (Association for Responsible Research and Innovation in Genome Editing) </a:t>
            </a:r>
            <a:r>
              <a:rPr lang="en-US" sz="1700" dirty="0" err="1"/>
              <a:t>en</a:t>
            </a:r>
            <a:r>
              <a:rPr lang="en-US" sz="1700" dirty="0"/>
              <a:t> 2018</a:t>
            </a:r>
            <a:endParaRPr lang="fr-FR" altLang="fr-FR" sz="17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fr-FR" altLang="fr-FR" sz="1700" dirty="0">
                <a:cs typeface="Arial" pitchFamily="34" charset="0"/>
              </a:rPr>
              <a:t>Lancement en 2022 de </a:t>
            </a:r>
            <a:r>
              <a:rPr lang="fr-FR" altLang="fr-FR" sz="1700" dirty="0" err="1">
                <a:cs typeface="Arial" pitchFamily="34" charset="0"/>
              </a:rPr>
              <a:t>Volrethics</a:t>
            </a:r>
            <a:r>
              <a:rPr lang="fr-FR" altLang="fr-FR" sz="1700" dirty="0">
                <a:cs typeface="Arial" pitchFamily="34" charset="0"/>
              </a:rPr>
              <a:t> pour définir des règles éthiques internationales communes afin de protéger les volontaires sains dans la recherche biomédicale et publication d’une charte mondiale dédiée, signée </a:t>
            </a:r>
            <a:r>
              <a:rPr lang="fr-FR" altLang="fr-FR" sz="1700">
                <a:cs typeface="Arial" pitchFamily="34" charset="0"/>
              </a:rPr>
              <a:t>en 2025</a:t>
            </a:r>
            <a:endParaRPr lang="fr-FR" sz="1700" dirty="0">
              <a:cs typeface="Arial" pitchFamily="34" charset="0"/>
            </a:endParaRPr>
          </a:p>
          <a:p>
            <a:pPr marL="228600" indent="-228600" defTabSz="914400">
              <a:lnSpc>
                <a:spcPct val="90000"/>
              </a:lnSpc>
              <a:spcBef>
                <a:spcPts val="1000"/>
              </a:spcBef>
              <a:buClr>
                <a:srgbClr val="DE492A"/>
              </a:buClr>
              <a:buFont typeface="Arial" panose="020B0604020202020204" pitchFamily="34" charset="0"/>
              <a:buChar char="•"/>
            </a:pPr>
            <a:r>
              <a:rPr lang="fr-FR" altLang="fr-FR" sz="1700" dirty="0">
                <a:cs typeface="Arial" charset="0"/>
              </a:rPr>
              <a:t>Groupes de réflexion sur le genre et la recherche en santé, la recherche sur l’embryon humain, la médecine génomique, les </a:t>
            </a:r>
            <a:r>
              <a:rPr lang="fr-FR" altLang="fr-FR" sz="1700" dirty="0" err="1">
                <a:cs typeface="Arial" charset="0"/>
              </a:rPr>
              <a:t>neurotechnologies</a:t>
            </a:r>
            <a:r>
              <a:rPr lang="fr-FR" altLang="fr-FR" sz="1700" dirty="0">
                <a:cs typeface="Arial" charset="0"/>
              </a:rPr>
              <a:t> dans l’éducation, les </a:t>
            </a:r>
            <a:r>
              <a:rPr lang="fr-FR" altLang="fr-FR" sz="1700" dirty="0" err="1">
                <a:cs typeface="Arial" charset="0"/>
              </a:rPr>
              <a:t>organoïdes</a:t>
            </a:r>
            <a:r>
              <a:rPr lang="fr-FR" altLang="fr-FR" sz="1700" dirty="0">
                <a:cs typeface="Arial" charset="0"/>
              </a:rPr>
              <a:t> et organes sur puces… </a:t>
            </a:r>
            <a:endParaRPr lang="fr-FR" sz="1700" dirty="0">
              <a:solidFill>
                <a:schemeClr val="tx1">
                  <a:lumMod val="50000"/>
                </a:schemeClr>
              </a:solidFill>
              <a:cs typeface="Arial" pitchFamily="34" charset="0"/>
            </a:endParaRPr>
          </a:p>
          <a:p>
            <a:pPr lvl="0" algn="just" defTabSz="914400">
              <a:lnSpc>
                <a:spcPts val="1000"/>
              </a:lnSpc>
              <a:spcBef>
                <a:spcPts val="1000"/>
              </a:spcBef>
              <a:buClr>
                <a:srgbClr val="EF4C22"/>
              </a:buClr>
            </a:pPr>
            <a:endParaRPr lang="fr-FR" altLang="fr-FR" sz="1600" b="1" dirty="0">
              <a:solidFill>
                <a:srgbClr val="DA4F28"/>
              </a:solidFill>
              <a:cs typeface="Arial" charset="0"/>
            </a:endParaRPr>
          </a:p>
        </p:txBody>
      </p:sp>
    </p:spTree>
    <p:extLst>
      <p:ext uri="{BB962C8B-B14F-4D97-AF65-F5344CB8AC3E}">
        <p14:creationId xmlns:p14="http://schemas.microsoft.com/office/powerpoint/2010/main" val="2135089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Diffuser les connaissances pour informer chacun</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fld id="{90F7D937-8C47-D949-9B66-03B4793ACCA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685783" rtl="0" eaLnBrk="1" fontAlgn="auto" latinLnBrk="0" hangingPunct="1">
                <a:lnSpc>
                  <a:spcPct val="100000"/>
                </a:lnSpc>
                <a:spcBef>
                  <a:spcPts val="0"/>
                </a:spcBef>
                <a:spcAft>
                  <a:spcPts val="0"/>
                </a:spcAft>
                <a:buClrTx/>
                <a:buSzTx/>
                <a:buFontTx/>
                <a:buNone/>
                <a:tabLst/>
                <a:defRPr/>
              </a:pPr>
              <a:t>29</a:t>
            </a:fld>
            <a:endParaRPr kumimoji="0" lang="fr-FR" sz="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Espace réservé du contenu 7">
            <a:extLst>
              <a:ext uri="{FF2B5EF4-FFF2-40B4-BE49-F238E27FC236}">
                <a16:creationId xmlns:a16="http://schemas.microsoft.com/office/drawing/2014/main" id="{0809F428-1589-994B-8674-73FFB4C4A760}"/>
              </a:ext>
            </a:extLst>
          </p:cNvPr>
          <p:cNvSpPr>
            <a:spLocks noGrp="1"/>
          </p:cNvSpPr>
          <p:nvPr>
            <p:ph sz="quarter" idx="14"/>
          </p:nvPr>
        </p:nvSpPr>
        <p:spPr>
          <a:xfrm>
            <a:off x="600369" y="1356163"/>
            <a:ext cx="7636211" cy="678645"/>
          </a:xfrm>
        </p:spPr>
        <p:txBody>
          <a:bodyPr/>
          <a:lstStyle/>
          <a:p>
            <a:r>
              <a:rPr lang="fr-FR" sz="1600" dirty="0"/>
              <a:t>L’Inserm assure sa mission d’expertise et de transfert des connaissances auprès des décideurs dans le domaine de la santé publique, en apportant un éclairage scientifique indispensable à la prise de décision sur des questions de politique publique de santé.</a:t>
            </a:r>
          </a:p>
          <a:p>
            <a:endParaRPr lang="fr-FR" sz="1600" dirty="0"/>
          </a:p>
        </p:txBody>
      </p:sp>
      <p:sp>
        <p:nvSpPr>
          <p:cNvPr id="7" name="ZoneTexte 6">
            <a:extLst>
              <a:ext uri="{FF2B5EF4-FFF2-40B4-BE49-F238E27FC236}">
                <a16:creationId xmlns:a16="http://schemas.microsoft.com/office/drawing/2014/main" id="{2169FA53-D82F-E74F-A1FF-2CEA4F147EF9}"/>
              </a:ext>
            </a:extLst>
          </p:cNvPr>
          <p:cNvSpPr txBox="1"/>
          <p:nvPr/>
        </p:nvSpPr>
        <p:spPr>
          <a:xfrm>
            <a:off x="600369" y="370308"/>
            <a:ext cx="7163628" cy="646331"/>
          </a:xfrm>
          <a:prstGeom prst="rect">
            <a:avLst/>
          </a:prstGeom>
          <a:noFill/>
        </p:spPr>
        <p:txBody>
          <a:bodyPr wrap="square" lIns="0" tIns="0" rIns="0" bIns="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srgbClr val="424242"/>
                </a:solidFill>
                <a:effectLst/>
                <a:uLnTx/>
                <a:uFillTx/>
                <a:latin typeface="Arial" panose="020B0604020202020204" pitchFamily="34" charset="0"/>
                <a:ea typeface="+mn-ea"/>
                <a:cs typeface="Arial" panose="020B0604020202020204" pitchFamily="34" charset="0"/>
              </a:rPr>
              <a:t>Les expertises collectives </a:t>
            </a:r>
          </a:p>
          <a:p>
            <a:pPr lvl="0">
              <a:defRPr/>
            </a:pPr>
            <a:r>
              <a:rPr kumimoji="0" lang="fr-FR" sz="2100" b="0" i="0" u="none" strike="noStrike" kern="1200" cap="none" spc="0" normalizeH="0" baseline="0" noProof="0" dirty="0">
                <a:ln>
                  <a:noFill/>
                </a:ln>
                <a:solidFill>
                  <a:srgbClr val="424242"/>
                </a:solidFill>
                <a:effectLst/>
                <a:uLnTx/>
                <a:uFillTx/>
                <a:latin typeface="Arial" panose="020B0604020202020204" pitchFamily="34" charset="0"/>
                <a:ea typeface="+mn-ea"/>
                <a:cs typeface="Arial" panose="020B0604020202020204" pitchFamily="34" charset="0"/>
              </a:rPr>
              <a:t>et la contribution à la </a:t>
            </a:r>
            <a:r>
              <a:rPr lang="fr-FR" sz="2100" dirty="0">
                <a:solidFill>
                  <a:srgbClr val="424242"/>
                </a:solidFill>
                <a:latin typeface="Arial" panose="020B0604020202020204" pitchFamily="34" charset="0"/>
                <a:cs typeface="Arial" panose="020B0604020202020204" pitchFamily="34" charset="0"/>
              </a:rPr>
              <a:t>politique publique de santé</a:t>
            </a:r>
            <a:endParaRPr kumimoji="0" lang="fr-FR" sz="2100" b="0" i="0" u="none" strike="noStrike" kern="1200" cap="none" spc="0" normalizeH="0" baseline="0" noProof="0" dirty="0">
              <a:ln>
                <a:noFill/>
              </a:ln>
              <a:solidFill>
                <a:srgbClr val="424242"/>
              </a:solidFill>
              <a:effectLst/>
              <a:uLnTx/>
              <a:uFillTx/>
              <a:latin typeface="Arial" panose="020B0604020202020204" pitchFamily="34" charset="0"/>
              <a:ea typeface="+mn-ea"/>
              <a:cs typeface="Arial" panose="020B060402020202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186" y="2509892"/>
            <a:ext cx="1229838" cy="1786944"/>
          </a:xfrm>
          <a:prstGeom prst="rect">
            <a:avLst/>
          </a:prstGeom>
          <a:ln w="3175">
            <a:solidFill>
              <a:schemeClr val="tx1">
                <a:lumMod val="75000"/>
              </a:schemeClr>
            </a:solidFill>
          </a:ln>
          <a:effectLst>
            <a:outerShdw blurRad="50800" dist="38100" dir="2700000" algn="tl" rotWithShape="0">
              <a:prstClr val="black">
                <a:alpha val="40000"/>
              </a:prstClr>
            </a:outerShdw>
          </a:effectLst>
        </p:spPr>
      </p:pic>
      <p:pic>
        <p:nvPicPr>
          <p:cNvPr id="10" name="Image 9">
            <a:extLst>
              <a:ext uri="{FF2B5EF4-FFF2-40B4-BE49-F238E27FC236}">
                <a16:creationId xmlns:a16="http://schemas.microsoft.com/office/drawing/2014/main" id="{3E397EC7-DF7E-374B-B59B-7A7B9E8577C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62992" y="2506057"/>
            <a:ext cx="1229838" cy="179461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Image 13">
            <a:extLst>
              <a:ext uri="{FF2B5EF4-FFF2-40B4-BE49-F238E27FC236}">
                <a16:creationId xmlns:a16="http://schemas.microsoft.com/office/drawing/2014/main" id="{E0659FDA-7551-6740-9B7E-CCEA283F684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25089" y="2506773"/>
            <a:ext cx="1229838" cy="179318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7346B3ED-7B7C-4AA2-91AB-4B46353A6BE8}"/>
              </a:ext>
            </a:extLst>
          </p:cNvPr>
          <p:cNvPicPr>
            <a:picLocks noChangeAspect="1"/>
          </p:cNvPicPr>
          <p:nvPr/>
        </p:nvPicPr>
        <p:blipFill>
          <a:blip r:embed="rId6"/>
          <a:srcRect/>
          <a:stretch/>
        </p:blipFill>
        <p:spPr>
          <a:xfrm>
            <a:off x="4700895" y="2511880"/>
            <a:ext cx="1229838" cy="178296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Image 3">
            <a:extLst>
              <a:ext uri="{FF2B5EF4-FFF2-40B4-BE49-F238E27FC236}">
                <a16:creationId xmlns:a16="http://schemas.microsoft.com/office/drawing/2014/main" id="{D22BFF70-A826-CF50-4D97-2FBDC37D578F}"/>
              </a:ext>
            </a:extLst>
          </p:cNvPr>
          <p:cNvPicPr>
            <a:picLocks noChangeAspect="1"/>
          </p:cNvPicPr>
          <p:nvPr/>
        </p:nvPicPr>
        <p:blipFill>
          <a:blip r:embed="rId7"/>
          <a:srcRect/>
          <a:stretch/>
        </p:blipFill>
        <p:spPr>
          <a:xfrm>
            <a:off x="6138798" y="2511880"/>
            <a:ext cx="1226380" cy="178296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Image 5">
            <a:extLst>
              <a:ext uri="{FF2B5EF4-FFF2-40B4-BE49-F238E27FC236}">
                <a16:creationId xmlns:a16="http://schemas.microsoft.com/office/drawing/2014/main" id="{A33373F7-3F1E-25F5-61C6-9F64FC7FEA8F}"/>
              </a:ext>
            </a:extLst>
          </p:cNvPr>
          <p:cNvPicPr>
            <a:picLocks noChangeAspect="1"/>
          </p:cNvPicPr>
          <p:nvPr/>
        </p:nvPicPr>
        <p:blipFill>
          <a:blip r:embed="rId8"/>
          <a:srcRect/>
          <a:stretch/>
        </p:blipFill>
        <p:spPr>
          <a:xfrm>
            <a:off x="7573244" y="2506057"/>
            <a:ext cx="1204422" cy="178296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115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62419" y="2483147"/>
            <a:ext cx="4674122" cy="2361079"/>
          </a:xfrm>
          <a:prstGeom prst="rect">
            <a:avLst/>
          </a:prstGeom>
        </p:spPr>
        <p:txBody>
          <a:bodyPr>
            <a:noAutofit/>
          </a:bodyPr>
          <a:lstStyle/>
          <a:p>
            <a:r>
              <a:rPr lang="fr-FR" sz="2400" b="0" dirty="0">
                <a:latin typeface="Arial" panose="020B0604020202020204" pitchFamily="34" charset="0"/>
                <a:cs typeface="Arial" panose="020B0604020202020204" pitchFamily="34" charset="0"/>
              </a:rPr>
              <a:t>Notre objectif : faire progresser les connaissances sur le vivant et sur les maladies et </a:t>
            </a:r>
            <a:br>
              <a:rPr lang="fr-FR" sz="2400" b="0" dirty="0">
                <a:latin typeface="Arial" panose="020B0604020202020204" pitchFamily="34" charset="0"/>
                <a:cs typeface="Arial" panose="020B0604020202020204" pitchFamily="34" charset="0"/>
              </a:rPr>
            </a:br>
            <a:r>
              <a:rPr lang="fr-FR" sz="2400" b="0" dirty="0">
                <a:latin typeface="Arial" panose="020B0604020202020204" pitchFamily="34" charset="0"/>
                <a:cs typeface="Arial" panose="020B0604020202020204" pitchFamily="34" charset="0"/>
              </a:rPr>
              <a:t>développer l’innovation pour améliorer la santé de tous</a:t>
            </a:r>
            <a:r>
              <a:rPr lang="en-GB" sz="2400" b="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5406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p:txBody>
          <a:bodyPr/>
          <a:lstStyle/>
          <a:p>
            <a:r>
              <a:rPr lang="fr-FR" dirty="0"/>
              <a:t>Diffuser les connaissances pour informer chacun</a:t>
            </a:r>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30</a:t>
            </a:fld>
            <a:endParaRPr lang="fr-FR"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599743" y="495302"/>
            <a:ext cx="6322319"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action avec les associations de malades</a:t>
            </a:r>
          </a:p>
        </p:txBody>
      </p:sp>
      <p:sp>
        <p:nvSpPr>
          <p:cNvPr id="6" name="Rectangle 5"/>
          <p:cNvSpPr/>
          <p:nvPr/>
        </p:nvSpPr>
        <p:spPr>
          <a:xfrm>
            <a:off x="520680" y="1507079"/>
            <a:ext cx="8199751" cy="3067506"/>
          </a:xfrm>
          <a:prstGeom prst="rect">
            <a:avLst/>
          </a:prstGeom>
        </p:spPr>
        <p:txBody>
          <a:bodyPr wrap="square">
            <a:spAutoFit/>
          </a:bodyPr>
          <a:lstStyle/>
          <a:p>
            <a:pPr defTabSz="914400">
              <a:lnSpc>
                <a:spcPct val="90000"/>
              </a:lnSpc>
              <a:spcBef>
                <a:spcPts val="1000"/>
              </a:spcBef>
              <a:buClr>
                <a:srgbClr val="EF4C22"/>
              </a:buClr>
            </a:pPr>
            <a:r>
              <a:rPr lang="fr-FR" altLang="fr-FR" sz="1600" b="1" dirty="0">
                <a:solidFill>
                  <a:srgbClr val="4E879B"/>
                </a:solidFill>
                <a:cs typeface="Arial" charset="0"/>
              </a:rPr>
              <a:t>Vers une recherche en partenariat avec les associations de malades</a:t>
            </a:r>
            <a:br>
              <a:rPr lang="fr-FR" altLang="fr-FR" sz="1600" b="1" dirty="0">
                <a:solidFill>
                  <a:srgbClr val="4E879B"/>
                </a:solidFill>
                <a:cs typeface="Arial" charset="0"/>
              </a:rPr>
            </a:br>
            <a:r>
              <a:rPr lang="fr-FR" altLang="fr-FR" sz="1600" b="1" dirty="0">
                <a:solidFill>
                  <a:srgbClr val="4E879B"/>
                </a:solidFill>
                <a:cs typeface="Arial" charset="0"/>
              </a:rPr>
              <a:t>et les collectifs de la société civile</a:t>
            </a:r>
          </a:p>
          <a:p>
            <a:pPr lvl="0" algn="just" defTabSz="914400">
              <a:lnSpc>
                <a:spcPct val="90000"/>
              </a:lnSpc>
              <a:spcBef>
                <a:spcPts val="1000"/>
              </a:spcBef>
              <a:buClr>
                <a:srgbClr val="EF4C22"/>
              </a:buClr>
            </a:pPr>
            <a:endParaRPr lang="fr-FR" altLang="fr-FR" sz="1600" dirty="0">
              <a:solidFill>
                <a:srgbClr val="797979"/>
              </a:solidFill>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fr-FR" altLang="fr-FR" sz="1700" dirty="0">
                <a:cs typeface="Arial" charset="0"/>
              </a:rPr>
              <a:t>Favoriser les rencontres et un dialogue direct entre chercheurs et collectifs</a:t>
            </a:r>
          </a:p>
          <a:p>
            <a:pPr marL="228600" indent="-228600" defTabSz="914400">
              <a:lnSpc>
                <a:spcPct val="90000"/>
              </a:lnSpc>
              <a:spcBef>
                <a:spcPts val="1000"/>
              </a:spcBef>
              <a:buClr>
                <a:srgbClr val="DE492A"/>
              </a:buClr>
              <a:buFont typeface="Arial" panose="020B0604020202020204" pitchFamily="34" charset="0"/>
              <a:buChar char="•"/>
            </a:pPr>
            <a:r>
              <a:rPr lang="fr-FR" sz="1700" dirty="0"/>
              <a:t>Agir pour la structuration, la coordination et l’animation des projets de recherche participative</a:t>
            </a:r>
            <a:endParaRPr lang="fr-FR" altLang="fr-FR" sz="17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fr-FR" altLang="fr-FR" sz="1700" dirty="0">
                <a:cs typeface="Arial" pitchFamily="34" charset="0"/>
              </a:rPr>
              <a:t>Aider à une meilleure </a:t>
            </a:r>
            <a:r>
              <a:rPr lang="fr-FR" sz="1700" dirty="0">
                <a:cs typeface="Arial" pitchFamily="34" charset="0"/>
              </a:rPr>
              <a:t>reconnaissance de ces projets dans l’évaluation des chercheurs et des structures</a:t>
            </a:r>
          </a:p>
          <a:p>
            <a:pPr marL="228600" indent="-228600" defTabSz="914400">
              <a:lnSpc>
                <a:spcPct val="90000"/>
              </a:lnSpc>
              <a:spcBef>
                <a:spcPts val="1000"/>
              </a:spcBef>
              <a:buClr>
                <a:srgbClr val="DE492A"/>
              </a:buClr>
              <a:buFont typeface="Arial" panose="020B0604020202020204" pitchFamily="34" charset="0"/>
              <a:buChar char="•"/>
            </a:pPr>
            <a:r>
              <a:rPr lang="fr-FR" altLang="fr-FR" sz="1700" dirty="0">
                <a:cs typeface="Arial" charset="0"/>
              </a:rPr>
              <a:t>Faciliter l’accès à l’information scientifique pour la société</a:t>
            </a:r>
            <a:endParaRPr lang="fr-FR" sz="1700" dirty="0">
              <a:solidFill>
                <a:schemeClr val="tx1">
                  <a:lumMod val="50000"/>
                </a:schemeClr>
              </a:solidFill>
              <a:cs typeface="Arial" pitchFamily="34" charset="0"/>
            </a:endParaRPr>
          </a:p>
          <a:p>
            <a:pPr lvl="0" algn="just" defTabSz="914400">
              <a:lnSpc>
                <a:spcPts val="1000"/>
              </a:lnSpc>
              <a:spcBef>
                <a:spcPts val="1000"/>
              </a:spcBef>
              <a:buClr>
                <a:srgbClr val="EF4C22"/>
              </a:buClr>
            </a:pPr>
            <a:endParaRPr lang="fr-FR" altLang="fr-FR" sz="1600" b="1" dirty="0">
              <a:solidFill>
                <a:srgbClr val="DA4F28"/>
              </a:solidFill>
              <a:cs typeface="Arial" charset="0"/>
            </a:endParaRPr>
          </a:p>
        </p:txBody>
      </p:sp>
    </p:spTree>
    <p:extLst>
      <p:ext uri="{BB962C8B-B14F-4D97-AF65-F5344CB8AC3E}">
        <p14:creationId xmlns:p14="http://schemas.microsoft.com/office/powerpoint/2010/main" val="242419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p:txBody>
          <a:bodyPr/>
          <a:lstStyle/>
          <a:p>
            <a:r>
              <a:rPr lang="fr-FR" dirty="0"/>
              <a:t>Diffuser les connaissances pour informer chacun</a:t>
            </a:r>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31</a:t>
            </a:fld>
            <a:endParaRPr lang="fr-FR" dirty="0">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15A3AFAB-8B5C-E902-5474-71376F68DC65}"/>
              </a:ext>
            </a:extLst>
          </p:cNvPr>
          <p:cNvGrpSpPr/>
          <p:nvPr/>
        </p:nvGrpSpPr>
        <p:grpSpPr>
          <a:xfrm>
            <a:off x="512823" y="1575933"/>
            <a:ext cx="1254578" cy="836005"/>
            <a:chOff x="596583" y="1575933"/>
            <a:chExt cx="1431541" cy="836005"/>
          </a:xfrm>
        </p:grpSpPr>
        <p:pic>
          <p:nvPicPr>
            <p:cNvPr id="10" name="Image 9">
              <a:extLst>
                <a:ext uri="{FF2B5EF4-FFF2-40B4-BE49-F238E27FC236}">
                  <a16:creationId xmlns:a16="http://schemas.microsoft.com/office/drawing/2014/main" id="{6EBDB4D2-E13A-1640-8D96-8CFA8E3992B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6583" y="1575933"/>
              <a:ext cx="323165" cy="323165"/>
            </a:xfrm>
            <a:prstGeom prst="rect">
              <a:avLst/>
            </a:prstGeom>
            <a:solidFill>
              <a:schemeClr val="bg1"/>
            </a:solidFill>
          </p:spPr>
        </p:pic>
        <p:sp>
          <p:nvSpPr>
            <p:cNvPr id="13" name="ZoneTexte 12">
              <a:extLst>
                <a:ext uri="{FF2B5EF4-FFF2-40B4-BE49-F238E27FC236}">
                  <a16:creationId xmlns:a16="http://schemas.microsoft.com/office/drawing/2014/main" id="{E03DA043-E5E1-104B-ABFF-3A316A86AE69}"/>
                </a:ext>
              </a:extLst>
            </p:cNvPr>
            <p:cNvSpPr txBox="1"/>
            <p:nvPr/>
          </p:nvSpPr>
          <p:spPr>
            <a:xfrm>
              <a:off x="1048458" y="1683654"/>
              <a:ext cx="979666" cy="215444"/>
            </a:xfrm>
            <a:prstGeom prst="rect">
              <a:avLst/>
            </a:prstGeom>
            <a:noFill/>
          </p:spPr>
          <p:txBody>
            <a:bodyPr wrap="square" lIns="0" tIns="0" rIns="0" bIns="0" rtlCol="0">
              <a:spAutoFit/>
            </a:bodyPr>
            <a:lstStyle/>
            <a:p>
              <a:r>
                <a:rPr lang="fr-FR" sz="1400" b="1" dirty="0" err="1">
                  <a:solidFill>
                    <a:srgbClr val="8DAFDD"/>
                  </a:solidFill>
                  <a:cs typeface="Hind" panose="02000000000000000000" pitchFamily="2" charset="77"/>
                </a:rPr>
                <a:t>inserm.fr</a:t>
              </a:r>
              <a:endParaRPr lang="fr-FR" sz="1400" b="1" dirty="0">
                <a:solidFill>
                  <a:srgbClr val="8DAFDD"/>
                </a:solidFill>
                <a:cs typeface="Hind" panose="02000000000000000000" pitchFamily="2" charset="77"/>
              </a:endParaRPr>
            </a:p>
          </p:txBody>
        </p:sp>
        <p:sp>
          <p:nvSpPr>
            <p:cNvPr id="14" name="ZoneTexte 13">
              <a:extLst>
                <a:ext uri="{FF2B5EF4-FFF2-40B4-BE49-F238E27FC236}">
                  <a16:creationId xmlns:a16="http://schemas.microsoft.com/office/drawing/2014/main" id="{1A4348EF-B3CF-0D47-B314-38497316D78A}"/>
                </a:ext>
              </a:extLst>
            </p:cNvPr>
            <p:cNvSpPr txBox="1"/>
            <p:nvPr/>
          </p:nvSpPr>
          <p:spPr>
            <a:xfrm>
              <a:off x="730888" y="1981051"/>
              <a:ext cx="1227519" cy="430887"/>
            </a:xfrm>
            <a:prstGeom prst="rect">
              <a:avLst/>
            </a:prstGeom>
            <a:noFill/>
          </p:spPr>
          <p:txBody>
            <a:bodyPr wrap="square" lIns="0" tIns="0" rIns="0" bIns="0" rtlCol="0">
              <a:spAutoFit/>
            </a:bodyPr>
            <a:lstStyle/>
            <a:p>
              <a:pPr marL="0" lvl="1" algn="ctr"/>
              <a:r>
                <a:rPr lang="fr-FR" sz="1800" b="1" dirty="0">
                  <a:solidFill>
                    <a:srgbClr val="8DAFDD"/>
                  </a:solidFill>
                  <a:cs typeface="Hind" panose="02000000000000000000" pitchFamily="2" charset="77"/>
                </a:rPr>
                <a:t>9 100 000</a:t>
              </a:r>
            </a:p>
            <a:p>
              <a:pPr marL="0" lvl="1" algn="ctr"/>
              <a:r>
                <a:rPr lang="fr-FR" sz="1000" dirty="0">
                  <a:solidFill>
                    <a:srgbClr val="424242"/>
                  </a:solidFill>
                  <a:ea typeface="Hind" charset="0"/>
                  <a:cs typeface="Hind" charset="0"/>
                </a:rPr>
                <a:t>visites</a:t>
              </a:r>
              <a:endParaRPr lang="fr-FR" sz="1800" b="1" dirty="0">
                <a:solidFill>
                  <a:schemeClr val="accent1"/>
                </a:solidFill>
                <a:cs typeface="Hind" panose="02000000000000000000" pitchFamily="2" charset="77"/>
              </a:endParaRPr>
            </a:p>
          </p:txBody>
        </p:sp>
      </p:grpSp>
      <p:grpSp>
        <p:nvGrpSpPr>
          <p:cNvPr id="9" name="Groupe 8">
            <a:extLst>
              <a:ext uri="{FF2B5EF4-FFF2-40B4-BE49-F238E27FC236}">
                <a16:creationId xmlns:a16="http://schemas.microsoft.com/office/drawing/2014/main" id="{EB9528C7-6E4A-5211-F2BB-6D6911177468}"/>
              </a:ext>
            </a:extLst>
          </p:cNvPr>
          <p:cNvGrpSpPr/>
          <p:nvPr/>
        </p:nvGrpSpPr>
        <p:grpSpPr>
          <a:xfrm>
            <a:off x="4422005" y="1623994"/>
            <a:ext cx="880066" cy="790608"/>
            <a:chOff x="5512836" y="1621330"/>
            <a:chExt cx="880066" cy="790608"/>
          </a:xfrm>
        </p:grpSpPr>
        <p:sp>
          <p:nvSpPr>
            <p:cNvPr id="34" name="ZoneTexte 33">
              <a:extLst>
                <a:ext uri="{FF2B5EF4-FFF2-40B4-BE49-F238E27FC236}">
                  <a16:creationId xmlns:a16="http://schemas.microsoft.com/office/drawing/2014/main" id="{0F9D2712-8991-3246-A309-B4828D333418}"/>
                </a:ext>
              </a:extLst>
            </p:cNvPr>
            <p:cNvSpPr txBox="1"/>
            <p:nvPr/>
          </p:nvSpPr>
          <p:spPr>
            <a:xfrm>
              <a:off x="5512836" y="1981051"/>
              <a:ext cx="880066" cy="430887"/>
            </a:xfrm>
            <a:prstGeom prst="rect">
              <a:avLst/>
            </a:prstGeom>
            <a:noFill/>
          </p:spPr>
          <p:txBody>
            <a:bodyPr wrap="square" lIns="0" tIns="0" rIns="0" bIns="0" rtlCol="0">
              <a:spAutoFit/>
            </a:bodyPr>
            <a:lstStyle/>
            <a:p>
              <a:pPr marL="0" lvl="1" algn="ctr"/>
              <a:r>
                <a:rPr lang="en-US" sz="1800" b="1" dirty="0">
                  <a:solidFill>
                    <a:srgbClr val="2D4A7B"/>
                  </a:solidFill>
                  <a:cs typeface="Hind" panose="02000000000000000000" pitchFamily="2" charset="77"/>
                </a:rPr>
                <a:t>53 500</a:t>
              </a:r>
            </a:p>
            <a:p>
              <a:pPr marL="0" lvl="1" algn="ctr"/>
              <a:r>
                <a:rPr lang="fr-FR" sz="1000" dirty="0">
                  <a:solidFill>
                    <a:srgbClr val="424242"/>
                  </a:solidFill>
                  <a:cs typeface="Hind" panose="02000000000000000000" pitchFamily="2" charset="77"/>
                </a:rPr>
                <a:t>abonnés</a:t>
              </a:r>
              <a:endParaRPr lang="fr-FR" sz="1800" b="1" dirty="0">
                <a:solidFill>
                  <a:srgbClr val="0070C0"/>
                </a:solidFill>
                <a:cs typeface="Hind" panose="02000000000000000000" pitchFamily="2" charset="77"/>
              </a:endParaRPr>
            </a:p>
          </p:txBody>
        </p:sp>
        <p:pic>
          <p:nvPicPr>
            <p:cNvPr id="47" name="Image 46">
              <a:extLst>
                <a:ext uri="{FF2B5EF4-FFF2-40B4-BE49-F238E27FC236}">
                  <a16:creationId xmlns:a16="http://schemas.microsoft.com/office/drawing/2014/main" id="{918C54D4-F902-DF48-8FEB-42028AFC681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11539" y="1621330"/>
              <a:ext cx="283195" cy="282234"/>
            </a:xfrm>
            <a:prstGeom prst="rect">
              <a:avLst/>
            </a:prstGeom>
          </p:spPr>
        </p:pic>
      </p:grpSp>
      <p:grpSp>
        <p:nvGrpSpPr>
          <p:cNvPr id="6" name="Groupe 5">
            <a:extLst>
              <a:ext uri="{FF2B5EF4-FFF2-40B4-BE49-F238E27FC236}">
                <a16:creationId xmlns:a16="http://schemas.microsoft.com/office/drawing/2014/main" id="{0879A2D6-EC25-3925-53D2-AC1A5E4D4C1C}"/>
              </a:ext>
            </a:extLst>
          </p:cNvPr>
          <p:cNvGrpSpPr/>
          <p:nvPr/>
        </p:nvGrpSpPr>
        <p:grpSpPr>
          <a:xfrm>
            <a:off x="2015799" y="1627075"/>
            <a:ext cx="1031666" cy="784863"/>
            <a:chOff x="1893314" y="1627075"/>
            <a:chExt cx="1031666" cy="784863"/>
          </a:xfrm>
        </p:grpSpPr>
        <p:sp>
          <p:nvSpPr>
            <p:cNvPr id="37" name="ZoneTexte 36">
              <a:extLst>
                <a:ext uri="{FF2B5EF4-FFF2-40B4-BE49-F238E27FC236}">
                  <a16:creationId xmlns:a16="http://schemas.microsoft.com/office/drawing/2014/main" id="{6C962642-AB42-AB4B-B6CF-FD11098A8BA9}"/>
                </a:ext>
              </a:extLst>
            </p:cNvPr>
            <p:cNvSpPr txBox="1"/>
            <p:nvPr/>
          </p:nvSpPr>
          <p:spPr>
            <a:xfrm>
              <a:off x="1893314" y="1981051"/>
              <a:ext cx="1031666" cy="430887"/>
            </a:xfrm>
            <a:prstGeom prst="rect">
              <a:avLst/>
            </a:prstGeom>
            <a:noFill/>
          </p:spPr>
          <p:txBody>
            <a:bodyPr wrap="square" lIns="0" tIns="0" rIns="0" bIns="0" rtlCol="0">
              <a:spAutoFit/>
            </a:bodyPr>
            <a:lstStyle/>
            <a:p>
              <a:pPr marL="0" lvl="1" algn="ctr"/>
              <a:r>
                <a:rPr lang="en-US" sz="1800" b="1" dirty="0">
                  <a:solidFill>
                    <a:srgbClr val="D61627"/>
                  </a:solidFill>
                  <a:cs typeface="Hind" panose="02000000000000000000" pitchFamily="2" charset="77"/>
                </a:rPr>
                <a:t>477 500</a:t>
              </a:r>
              <a:r>
                <a:rPr lang="fr-FR" sz="1800" b="1" u="sng" dirty="0">
                  <a:solidFill>
                    <a:srgbClr val="DE492A"/>
                  </a:solidFill>
                  <a:cs typeface="Hind" panose="02000000000000000000" pitchFamily="2" charset="77"/>
                </a:rPr>
                <a:t> </a:t>
              </a:r>
            </a:p>
            <a:p>
              <a:pPr marL="0" lvl="1" algn="ctr"/>
              <a:r>
                <a:rPr lang="fr-FR" sz="1000" dirty="0">
                  <a:cs typeface="Hind" panose="02000000000000000000" pitchFamily="2" charset="77"/>
                </a:rPr>
                <a:t>abonnés</a:t>
              </a:r>
              <a:endParaRPr lang="fr-FR" sz="1100" dirty="0">
                <a:cs typeface="Hind" panose="02000000000000000000" pitchFamily="2" charset="77"/>
              </a:endParaRPr>
            </a:p>
          </p:txBody>
        </p:sp>
        <p:pic>
          <p:nvPicPr>
            <p:cNvPr id="49" name="Image 48">
              <a:extLst>
                <a:ext uri="{FF2B5EF4-FFF2-40B4-BE49-F238E27FC236}">
                  <a16:creationId xmlns:a16="http://schemas.microsoft.com/office/drawing/2014/main" id="{CF5A12E2-7EAB-8F4A-8E26-EAC443F450A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50378" y="1627075"/>
              <a:ext cx="658801" cy="279154"/>
            </a:xfrm>
            <a:prstGeom prst="rect">
              <a:avLst/>
            </a:prstGeom>
          </p:spPr>
        </p:pic>
      </p:grpSp>
      <p:sp>
        <p:nvSpPr>
          <p:cNvPr id="29" name="ZoneTexte 28">
            <a:extLst>
              <a:ext uri="{FF2B5EF4-FFF2-40B4-BE49-F238E27FC236}">
                <a16:creationId xmlns:a16="http://schemas.microsoft.com/office/drawing/2014/main" id="{2CE638C9-7D75-F241-BA27-D01AB0245106}"/>
              </a:ext>
            </a:extLst>
          </p:cNvPr>
          <p:cNvSpPr txBox="1"/>
          <p:nvPr/>
        </p:nvSpPr>
        <p:spPr>
          <a:xfrm>
            <a:off x="600368" y="495302"/>
            <a:ext cx="6322319"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présence au service de l’information du public</a:t>
            </a:r>
          </a:p>
        </p:txBody>
      </p:sp>
      <p:grpSp>
        <p:nvGrpSpPr>
          <p:cNvPr id="16" name="Groupe 15">
            <a:extLst>
              <a:ext uri="{FF2B5EF4-FFF2-40B4-BE49-F238E27FC236}">
                <a16:creationId xmlns:a16="http://schemas.microsoft.com/office/drawing/2014/main" id="{275A78F2-8A71-E6E0-7098-1D0FB641CF3D}"/>
              </a:ext>
            </a:extLst>
          </p:cNvPr>
          <p:cNvGrpSpPr/>
          <p:nvPr/>
        </p:nvGrpSpPr>
        <p:grpSpPr>
          <a:xfrm>
            <a:off x="2227362" y="2854011"/>
            <a:ext cx="1983938" cy="1248991"/>
            <a:chOff x="2163410" y="2854011"/>
            <a:chExt cx="1983938" cy="1248991"/>
          </a:xfrm>
        </p:grpSpPr>
        <p:sp>
          <p:nvSpPr>
            <p:cNvPr id="40" name="ZoneTexte 39">
              <a:extLst>
                <a:ext uri="{FF2B5EF4-FFF2-40B4-BE49-F238E27FC236}">
                  <a16:creationId xmlns:a16="http://schemas.microsoft.com/office/drawing/2014/main" id="{E1012481-6902-4844-A5A5-00B2531A0C22}"/>
                </a:ext>
              </a:extLst>
            </p:cNvPr>
            <p:cNvSpPr txBox="1"/>
            <p:nvPr/>
          </p:nvSpPr>
          <p:spPr>
            <a:xfrm>
              <a:off x="2163410" y="3610559"/>
              <a:ext cx="1983938" cy="492443"/>
            </a:xfrm>
            <a:prstGeom prst="rect">
              <a:avLst/>
            </a:prstGeom>
            <a:noFill/>
          </p:spPr>
          <p:txBody>
            <a:bodyPr wrap="square" lIns="0" tIns="0" rIns="0" bIns="0" rtlCol="0">
              <a:spAutoFit/>
            </a:bodyPr>
            <a:lstStyle/>
            <a:p>
              <a:pPr marL="0" lvl="1" algn="ctr"/>
              <a:r>
                <a:rPr lang="fr-FR" sz="1800" b="1" dirty="0">
                  <a:solidFill>
                    <a:srgbClr val="C00000"/>
                  </a:solidFill>
                </a:rPr>
                <a:t>1 700 000</a:t>
              </a:r>
              <a:r>
                <a:rPr lang="fr-FR" sz="1400" b="1" dirty="0">
                  <a:solidFill>
                    <a:srgbClr val="C00000"/>
                  </a:solidFill>
                </a:rPr>
                <a:t> participants et vues</a:t>
              </a:r>
            </a:p>
          </p:txBody>
        </p:sp>
        <p:sp>
          <p:nvSpPr>
            <p:cNvPr id="42" name="ZoneTexte 41">
              <a:extLst>
                <a:ext uri="{FF2B5EF4-FFF2-40B4-BE49-F238E27FC236}">
                  <a16:creationId xmlns:a16="http://schemas.microsoft.com/office/drawing/2014/main" id="{8311B961-AE4C-5B4C-8C77-5018DB47557B}"/>
                </a:ext>
              </a:extLst>
            </p:cNvPr>
            <p:cNvSpPr txBox="1"/>
            <p:nvPr/>
          </p:nvSpPr>
          <p:spPr>
            <a:xfrm>
              <a:off x="2615264" y="3251846"/>
              <a:ext cx="1090926" cy="338554"/>
            </a:xfrm>
            <a:prstGeom prst="rect">
              <a:avLst/>
            </a:prstGeom>
            <a:noFill/>
          </p:spPr>
          <p:txBody>
            <a:bodyPr wrap="square" lIns="0" tIns="0" rIns="0" bIns="0" rtlCol="0">
              <a:spAutoFit/>
            </a:bodyPr>
            <a:lstStyle/>
            <a:p>
              <a:pPr marL="0" lvl="1" algn="ctr"/>
              <a:r>
                <a:rPr lang="fr-FR" sz="1100" b="1" dirty="0">
                  <a:cs typeface="Hind SemiBold" panose="02000000000000000000" pitchFamily="2" charset="77"/>
                </a:rPr>
                <a:t>Événements tout public</a:t>
              </a:r>
            </a:p>
          </p:txBody>
        </p:sp>
        <p:pic>
          <p:nvPicPr>
            <p:cNvPr id="21" name="Image 20">
              <a:extLst>
                <a:ext uri="{FF2B5EF4-FFF2-40B4-BE49-F238E27FC236}">
                  <a16:creationId xmlns:a16="http://schemas.microsoft.com/office/drawing/2014/main" id="{DCFC0684-83AE-DE47-9661-6C061277351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71166" y="2854011"/>
              <a:ext cx="368427" cy="338555"/>
            </a:xfrm>
            <a:prstGeom prst="rect">
              <a:avLst/>
            </a:prstGeom>
          </p:spPr>
        </p:pic>
      </p:grpSp>
      <p:grpSp>
        <p:nvGrpSpPr>
          <p:cNvPr id="17" name="Groupe 16">
            <a:extLst>
              <a:ext uri="{FF2B5EF4-FFF2-40B4-BE49-F238E27FC236}">
                <a16:creationId xmlns:a16="http://schemas.microsoft.com/office/drawing/2014/main" id="{CDE68461-640A-C266-A021-3CCCE1430218}"/>
              </a:ext>
            </a:extLst>
          </p:cNvPr>
          <p:cNvGrpSpPr/>
          <p:nvPr/>
        </p:nvGrpSpPr>
        <p:grpSpPr>
          <a:xfrm>
            <a:off x="4316507" y="2874894"/>
            <a:ext cx="2086708" cy="1012664"/>
            <a:chOff x="4193951" y="2874894"/>
            <a:chExt cx="2086708" cy="1012664"/>
          </a:xfrm>
        </p:grpSpPr>
        <p:sp>
          <p:nvSpPr>
            <p:cNvPr id="46" name="ZoneTexte 45">
              <a:extLst>
                <a:ext uri="{FF2B5EF4-FFF2-40B4-BE49-F238E27FC236}">
                  <a16:creationId xmlns:a16="http://schemas.microsoft.com/office/drawing/2014/main" id="{E1012481-6902-4844-A5A5-00B2531A0C22}"/>
                </a:ext>
              </a:extLst>
            </p:cNvPr>
            <p:cNvSpPr txBox="1"/>
            <p:nvPr/>
          </p:nvSpPr>
          <p:spPr>
            <a:xfrm>
              <a:off x="4193951" y="3610559"/>
              <a:ext cx="2086708" cy="276999"/>
            </a:xfrm>
            <a:prstGeom prst="rect">
              <a:avLst/>
            </a:prstGeom>
            <a:solidFill>
              <a:schemeClr val="bg1"/>
            </a:solidFill>
          </p:spPr>
          <p:txBody>
            <a:bodyPr wrap="square" lIns="0" tIns="0" rIns="0" bIns="0" rtlCol="0">
              <a:spAutoFit/>
            </a:bodyPr>
            <a:lstStyle/>
            <a:p>
              <a:pPr marL="0" lvl="1" algn="ctr"/>
              <a:r>
                <a:rPr lang="fr-FR" sz="1800" b="1" dirty="0">
                  <a:solidFill>
                    <a:srgbClr val="92D050"/>
                  </a:solidFill>
                </a:rPr>
                <a:t>280 </a:t>
              </a:r>
              <a:r>
                <a:rPr lang="fr-FR" sz="1400" b="1" dirty="0">
                  <a:solidFill>
                    <a:srgbClr val="92D050"/>
                  </a:solidFill>
                </a:rPr>
                <a:t>participants</a:t>
              </a:r>
              <a:endParaRPr lang="fr-FR" sz="1800" b="1" dirty="0">
                <a:solidFill>
                  <a:srgbClr val="92D050"/>
                </a:solidFill>
              </a:endParaRPr>
            </a:p>
          </p:txBody>
        </p:sp>
        <p:sp>
          <p:nvSpPr>
            <p:cNvPr id="50" name="ZoneTexte 49">
              <a:extLst>
                <a:ext uri="{FF2B5EF4-FFF2-40B4-BE49-F238E27FC236}">
                  <a16:creationId xmlns:a16="http://schemas.microsoft.com/office/drawing/2014/main" id="{8311B961-AE4C-5B4C-8C77-5018DB47557B}"/>
                </a:ext>
              </a:extLst>
            </p:cNvPr>
            <p:cNvSpPr txBox="1"/>
            <p:nvPr/>
          </p:nvSpPr>
          <p:spPr>
            <a:xfrm>
              <a:off x="4228454" y="3251846"/>
              <a:ext cx="2024402" cy="338554"/>
            </a:xfrm>
            <a:prstGeom prst="rect">
              <a:avLst/>
            </a:prstGeom>
            <a:noFill/>
          </p:spPr>
          <p:txBody>
            <a:bodyPr wrap="square" lIns="0" tIns="0" rIns="0" bIns="0" rtlCol="0">
              <a:spAutoFit/>
            </a:bodyPr>
            <a:lstStyle/>
            <a:p>
              <a:pPr marL="0" lvl="1" algn="ctr"/>
              <a:r>
                <a:rPr lang="fr-FR" sz="1100" b="1" dirty="0">
                  <a:cs typeface="Hind SemiBold" panose="02000000000000000000" pitchFamily="2" charset="77"/>
                </a:rPr>
                <a:t>Rencontres et formations</a:t>
              </a:r>
              <a:br>
                <a:rPr lang="fr-FR" sz="1100" b="1" dirty="0">
                  <a:cs typeface="Hind SemiBold" panose="02000000000000000000" pitchFamily="2" charset="77"/>
                </a:rPr>
              </a:br>
              <a:r>
                <a:rPr lang="fr-FR" sz="1100" b="1" dirty="0">
                  <a:cs typeface="Hind SemiBold" panose="02000000000000000000" pitchFamily="2" charset="77"/>
                </a:rPr>
                <a:t>sur la recherche participative</a:t>
              </a:r>
            </a:p>
          </p:txBody>
        </p:sp>
        <p:pic>
          <p:nvPicPr>
            <p:cNvPr id="64" name="Image 63">
              <a:extLst>
                <a:ext uri="{FF2B5EF4-FFF2-40B4-BE49-F238E27FC236}">
                  <a16:creationId xmlns:a16="http://schemas.microsoft.com/office/drawing/2014/main" id="{424BE865-92D7-404A-B891-05D425F8BA7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53092" y="2874894"/>
              <a:ext cx="368427" cy="296789"/>
            </a:xfrm>
            <a:prstGeom prst="rect">
              <a:avLst/>
            </a:prstGeom>
          </p:spPr>
        </p:pic>
      </p:grpSp>
      <p:grpSp>
        <p:nvGrpSpPr>
          <p:cNvPr id="18" name="Groupe 17">
            <a:extLst>
              <a:ext uri="{FF2B5EF4-FFF2-40B4-BE49-F238E27FC236}">
                <a16:creationId xmlns:a16="http://schemas.microsoft.com/office/drawing/2014/main" id="{2C20AE6F-E5B9-3588-9CA7-3AFC57EC6D53}"/>
              </a:ext>
            </a:extLst>
          </p:cNvPr>
          <p:cNvGrpSpPr/>
          <p:nvPr/>
        </p:nvGrpSpPr>
        <p:grpSpPr>
          <a:xfrm>
            <a:off x="6508421" y="2874894"/>
            <a:ext cx="2286061" cy="1012664"/>
            <a:chOff x="6508421" y="2874894"/>
            <a:chExt cx="2286061" cy="1012664"/>
          </a:xfrm>
        </p:grpSpPr>
        <p:sp>
          <p:nvSpPr>
            <p:cNvPr id="51" name="ZoneTexte 50">
              <a:extLst>
                <a:ext uri="{FF2B5EF4-FFF2-40B4-BE49-F238E27FC236}">
                  <a16:creationId xmlns:a16="http://schemas.microsoft.com/office/drawing/2014/main" id="{0F9D2712-8991-3246-A309-B4828D333418}"/>
                </a:ext>
              </a:extLst>
            </p:cNvPr>
            <p:cNvSpPr txBox="1"/>
            <p:nvPr/>
          </p:nvSpPr>
          <p:spPr>
            <a:xfrm>
              <a:off x="6607215" y="3610559"/>
              <a:ext cx="2086708" cy="276999"/>
            </a:xfrm>
            <a:prstGeom prst="rect">
              <a:avLst/>
            </a:prstGeom>
            <a:noFill/>
          </p:spPr>
          <p:txBody>
            <a:bodyPr wrap="square" lIns="0" tIns="0" rIns="0" bIns="0" rtlCol="0">
              <a:spAutoFit/>
            </a:bodyPr>
            <a:lstStyle/>
            <a:p>
              <a:pPr marL="0" lvl="1" algn="ctr"/>
              <a:r>
                <a:rPr lang="fr-FR" sz="1800" b="1" dirty="0">
                  <a:solidFill>
                    <a:srgbClr val="5DC2F4"/>
                  </a:solidFill>
                </a:rPr>
                <a:t>2 200 000</a:t>
              </a:r>
              <a:r>
                <a:rPr lang="fr-FR" sz="1400" b="1" dirty="0">
                  <a:solidFill>
                    <a:srgbClr val="5DC2F4"/>
                  </a:solidFill>
                </a:rPr>
                <a:t> pages vues</a:t>
              </a:r>
            </a:p>
          </p:txBody>
        </p:sp>
        <p:sp>
          <p:nvSpPr>
            <p:cNvPr id="53" name="ZoneTexte 52">
              <a:extLst>
                <a:ext uri="{FF2B5EF4-FFF2-40B4-BE49-F238E27FC236}">
                  <a16:creationId xmlns:a16="http://schemas.microsoft.com/office/drawing/2014/main" id="{8311B961-AE4C-5B4C-8C77-5018DB47557B}"/>
                </a:ext>
              </a:extLst>
            </p:cNvPr>
            <p:cNvSpPr txBox="1"/>
            <p:nvPr/>
          </p:nvSpPr>
          <p:spPr>
            <a:xfrm>
              <a:off x="6508421" y="3251846"/>
              <a:ext cx="2286061" cy="338554"/>
            </a:xfrm>
            <a:prstGeom prst="rect">
              <a:avLst/>
            </a:prstGeom>
            <a:noFill/>
          </p:spPr>
          <p:txBody>
            <a:bodyPr wrap="square" lIns="0" tIns="0" rIns="0" bIns="0" rtlCol="0">
              <a:spAutoFit/>
            </a:bodyPr>
            <a:lstStyle/>
            <a:p>
              <a:pPr marL="0" lvl="1" algn="ctr"/>
              <a:r>
                <a:rPr lang="fr-FR" sz="1100" b="1" dirty="0">
                  <a:cs typeface="Hind SemiBold" panose="02000000000000000000" pitchFamily="2" charset="77"/>
                </a:rPr>
                <a:t>Canal </a:t>
              </a:r>
              <a:r>
                <a:rPr lang="fr-FR" sz="1100" b="1" dirty="0" err="1">
                  <a:cs typeface="Hind SemiBold" panose="02000000000000000000" pitchFamily="2" charset="77"/>
                </a:rPr>
                <a:t>Détox</a:t>
              </a:r>
              <a:r>
                <a:rPr lang="fr-FR" sz="1100" b="1" dirty="0">
                  <a:cs typeface="Hind SemiBold" panose="02000000000000000000" pitchFamily="2" charset="77"/>
                </a:rPr>
                <a:t>,</a:t>
              </a:r>
              <a:br>
                <a:rPr lang="fr-FR" sz="1100" b="1" dirty="0">
                  <a:cs typeface="Hind SemiBold" panose="02000000000000000000" pitchFamily="2" charset="77"/>
                </a:rPr>
              </a:br>
              <a:r>
                <a:rPr lang="fr-FR" sz="1100" b="1" dirty="0">
                  <a:cs typeface="Hind SemiBold" panose="02000000000000000000" pitchFamily="2" charset="77"/>
                </a:rPr>
                <a:t>vidéos et articles d’information</a:t>
              </a:r>
            </a:p>
          </p:txBody>
        </p:sp>
        <p:pic>
          <p:nvPicPr>
            <p:cNvPr id="23" name="Image 22">
              <a:extLst>
                <a:ext uri="{FF2B5EF4-FFF2-40B4-BE49-F238E27FC236}">
                  <a16:creationId xmlns:a16="http://schemas.microsoft.com/office/drawing/2014/main" id="{B2AB1A75-BCE6-194E-A5E5-CB70807B66A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463308" y="2874894"/>
              <a:ext cx="376286" cy="296789"/>
            </a:xfrm>
            <a:prstGeom prst="rect">
              <a:avLst/>
            </a:prstGeom>
          </p:spPr>
        </p:pic>
      </p:grpSp>
      <p:grpSp>
        <p:nvGrpSpPr>
          <p:cNvPr id="7" name="Groupe 6">
            <a:extLst>
              <a:ext uri="{FF2B5EF4-FFF2-40B4-BE49-F238E27FC236}">
                <a16:creationId xmlns:a16="http://schemas.microsoft.com/office/drawing/2014/main" id="{6EFEE48D-F951-79DB-6703-FDB7E8F26353}"/>
              </a:ext>
            </a:extLst>
          </p:cNvPr>
          <p:cNvGrpSpPr/>
          <p:nvPr/>
        </p:nvGrpSpPr>
        <p:grpSpPr>
          <a:xfrm>
            <a:off x="3295863" y="1635150"/>
            <a:ext cx="877744" cy="776788"/>
            <a:chOff x="3271412" y="1635150"/>
            <a:chExt cx="877744" cy="776788"/>
          </a:xfrm>
        </p:grpSpPr>
        <p:pic>
          <p:nvPicPr>
            <p:cNvPr id="2" name="Image 1"/>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582276" y="1635150"/>
              <a:ext cx="263948" cy="263948"/>
            </a:xfrm>
            <a:prstGeom prst="rect">
              <a:avLst/>
            </a:prstGeom>
          </p:spPr>
        </p:pic>
        <p:sp>
          <p:nvSpPr>
            <p:cNvPr id="31" name="ZoneTexte 30">
              <a:extLst>
                <a:ext uri="{FF2B5EF4-FFF2-40B4-BE49-F238E27FC236}">
                  <a16:creationId xmlns:a16="http://schemas.microsoft.com/office/drawing/2014/main" id="{48BC683C-C10D-1545-8D65-CF02849F6F3D}"/>
                </a:ext>
              </a:extLst>
            </p:cNvPr>
            <p:cNvSpPr txBox="1"/>
            <p:nvPr/>
          </p:nvSpPr>
          <p:spPr>
            <a:xfrm>
              <a:off x="3271412" y="1981051"/>
              <a:ext cx="877744" cy="430887"/>
            </a:xfrm>
            <a:prstGeom prst="rect">
              <a:avLst/>
            </a:prstGeom>
            <a:solidFill>
              <a:schemeClr val="bg1"/>
            </a:solidFill>
          </p:spPr>
          <p:txBody>
            <a:bodyPr wrap="square" lIns="0" tIns="0" rIns="0" bIns="0" rtlCol="0">
              <a:spAutoFit/>
            </a:bodyPr>
            <a:lstStyle/>
            <a:p>
              <a:pPr marL="0" lvl="1" algn="ctr"/>
              <a:r>
                <a:rPr lang="en-US" sz="1800" b="1" dirty="0">
                  <a:solidFill>
                    <a:srgbClr val="0084B1"/>
                  </a:solidFill>
                  <a:cs typeface="Hind" panose="02000000000000000000" pitchFamily="2" charset="77"/>
                </a:rPr>
                <a:t>192 100</a:t>
              </a:r>
            </a:p>
            <a:p>
              <a:pPr marL="0" lvl="1" algn="ctr"/>
              <a:r>
                <a:rPr lang="fr-FR" sz="1000" dirty="0">
                  <a:solidFill>
                    <a:srgbClr val="424242"/>
                  </a:solidFill>
                  <a:cs typeface="Hind" panose="02000000000000000000" pitchFamily="2" charset="77"/>
                </a:rPr>
                <a:t>abonnés</a:t>
              </a:r>
              <a:endParaRPr lang="fr-FR" sz="1800" b="1" dirty="0">
                <a:solidFill>
                  <a:srgbClr val="5DC2F4"/>
                </a:solidFill>
                <a:cs typeface="Hind" panose="02000000000000000000" pitchFamily="2" charset="77"/>
              </a:endParaRPr>
            </a:p>
          </p:txBody>
        </p:sp>
      </p:grpSp>
      <p:grpSp>
        <p:nvGrpSpPr>
          <p:cNvPr id="11" name="Groupe 10">
            <a:extLst>
              <a:ext uri="{FF2B5EF4-FFF2-40B4-BE49-F238E27FC236}">
                <a16:creationId xmlns:a16="http://schemas.microsoft.com/office/drawing/2014/main" id="{A76FF9CD-3B60-FA0F-BDFF-B438E9D59710}"/>
              </a:ext>
            </a:extLst>
          </p:cNvPr>
          <p:cNvGrpSpPr/>
          <p:nvPr/>
        </p:nvGrpSpPr>
        <p:grpSpPr>
          <a:xfrm>
            <a:off x="5550469" y="1623048"/>
            <a:ext cx="895316" cy="791554"/>
            <a:chOff x="6635662" y="1620384"/>
            <a:chExt cx="895316" cy="791554"/>
          </a:xfrm>
        </p:grpSpPr>
        <p:pic>
          <p:nvPicPr>
            <p:cNvPr id="32" name="Image 31"/>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947235" y="1620384"/>
              <a:ext cx="278714" cy="278714"/>
            </a:xfrm>
            <a:prstGeom prst="rect">
              <a:avLst/>
            </a:prstGeom>
          </p:spPr>
        </p:pic>
        <p:sp>
          <p:nvSpPr>
            <p:cNvPr id="33" name="ZoneTexte 32">
              <a:extLst>
                <a:ext uri="{FF2B5EF4-FFF2-40B4-BE49-F238E27FC236}">
                  <a16:creationId xmlns:a16="http://schemas.microsoft.com/office/drawing/2014/main" id="{0F9D2712-8991-3246-A309-B4828D333418}"/>
                </a:ext>
              </a:extLst>
            </p:cNvPr>
            <p:cNvSpPr txBox="1"/>
            <p:nvPr/>
          </p:nvSpPr>
          <p:spPr>
            <a:xfrm>
              <a:off x="6635662" y="1981051"/>
              <a:ext cx="895316" cy="430887"/>
            </a:xfrm>
            <a:prstGeom prst="rect">
              <a:avLst/>
            </a:prstGeom>
            <a:noFill/>
          </p:spPr>
          <p:txBody>
            <a:bodyPr wrap="square" lIns="0" tIns="0" rIns="0" bIns="0" rtlCol="0">
              <a:spAutoFit/>
            </a:bodyPr>
            <a:lstStyle/>
            <a:p>
              <a:pPr marL="0" lvl="1" algn="ctr"/>
              <a:r>
                <a:rPr lang="en-US" sz="1800" b="1" dirty="0">
                  <a:solidFill>
                    <a:srgbClr val="F56F55"/>
                  </a:solidFill>
                  <a:cs typeface="Hind" panose="02000000000000000000" pitchFamily="2" charset="77"/>
                </a:rPr>
                <a:t>26 900</a:t>
              </a:r>
              <a:r>
                <a:rPr lang="fr-FR" sz="1800" b="1" dirty="0">
                  <a:solidFill>
                    <a:srgbClr val="0070C0"/>
                  </a:solidFill>
                  <a:cs typeface="Hind" panose="02000000000000000000" pitchFamily="2" charset="77"/>
                </a:rPr>
                <a:t> </a:t>
              </a:r>
              <a:r>
                <a:rPr lang="fr-FR" sz="1000" dirty="0">
                  <a:solidFill>
                    <a:srgbClr val="424242"/>
                  </a:solidFill>
                  <a:cs typeface="Hind" panose="02000000000000000000" pitchFamily="2" charset="77"/>
                </a:rPr>
                <a:t>abonnés</a:t>
              </a:r>
            </a:p>
          </p:txBody>
        </p:sp>
      </p:grpSp>
      <p:grpSp>
        <p:nvGrpSpPr>
          <p:cNvPr id="12" name="Groupe 11">
            <a:extLst>
              <a:ext uri="{FF2B5EF4-FFF2-40B4-BE49-F238E27FC236}">
                <a16:creationId xmlns:a16="http://schemas.microsoft.com/office/drawing/2014/main" id="{1FC8E567-3347-A9AD-EB15-C141D1F6AC45}"/>
              </a:ext>
            </a:extLst>
          </p:cNvPr>
          <p:cNvGrpSpPr/>
          <p:nvPr/>
        </p:nvGrpSpPr>
        <p:grpSpPr>
          <a:xfrm>
            <a:off x="7763822" y="1467444"/>
            <a:ext cx="955222" cy="947158"/>
            <a:chOff x="7847582" y="1464780"/>
            <a:chExt cx="955222" cy="947158"/>
          </a:xfrm>
        </p:grpSpPr>
        <p:sp>
          <p:nvSpPr>
            <p:cNvPr id="30" name="ZoneTexte 29">
              <a:extLst>
                <a:ext uri="{FF2B5EF4-FFF2-40B4-BE49-F238E27FC236}">
                  <a16:creationId xmlns:a16="http://schemas.microsoft.com/office/drawing/2014/main" id="{6C962642-AB42-AB4B-B6CF-FD11098A8BA9}"/>
                </a:ext>
              </a:extLst>
            </p:cNvPr>
            <p:cNvSpPr txBox="1"/>
            <p:nvPr/>
          </p:nvSpPr>
          <p:spPr>
            <a:xfrm>
              <a:off x="7847582" y="1981051"/>
              <a:ext cx="955222" cy="430887"/>
            </a:xfrm>
            <a:prstGeom prst="rect">
              <a:avLst/>
            </a:prstGeom>
            <a:noFill/>
          </p:spPr>
          <p:txBody>
            <a:bodyPr wrap="square" lIns="0" tIns="0" rIns="0" bIns="0" rtlCol="0">
              <a:spAutoFit/>
            </a:bodyPr>
            <a:lstStyle/>
            <a:p>
              <a:pPr marL="0" lvl="1" algn="ctr"/>
              <a:r>
                <a:rPr lang="fr-FR" sz="1800" b="1" dirty="0">
                  <a:solidFill>
                    <a:srgbClr val="92D050"/>
                  </a:solidFill>
                  <a:cs typeface="Hind" panose="02000000000000000000" pitchFamily="2" charset="77"/>
                </a:rPr>
                <a:t>28 900 </a:t>
              </a:r>
            </a:p>
            <a:p>
              <a:pPr marL="0" lvl="1" algn="ctr"/>
              <a:r>
                <a:rPr lang="fr-FR" sz="1000" dirty="0">
                  <a:cs typeface="Hind" panose="02000000000000000000" pitchFamily="2" charset="77"/>
                </a:rPr>
                <a:t>abonnés</a:t>
              </a:r>
              <a:endParaRPr lang="fr-FR" sz="1100" dirty="0">
                <a:cs typeface="Hind" panose="02000000000000000000" pitchFamily="2" charset="77"/>
              </a:endParaRPr>
            </a:p>
          </p:txBody>
        </p:sp>
        <p:pic>
          <p:nvPicPr>
            <p:cNvPr id="35" name="Image 34">
              <a:extLst>
                <a:ext uri="{FF2B5EF4-FFF2-40B4-BE49-F238E27FC236}">
                  <a16:creationId xmlns:a16="http://schemas.microsoft.com/office/drawing/2014/main" id="{CF5A12E2-7EAB-8F4A-8E26-EAC443F450A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8099375" y="1464780"/>
              <a:ext cx="436468" cy="434318"/>
            </a:xfrm>
            <a:prstGeom prst="rect">
              <a:avLst/>
            </a:prstGeom>
          </p:spPr>
        </p:pic>
      </p:grpSp>
      <p:grpSp>
        <p:nvGrpSpPr>
          <p:cNvPr id="15" name="Groupe 14">
            <a:extLst>
              <a:ext uri="{FF2B5EF4-FFF2-40B4-BE49-F238E27FC236}">
                <a16:creationId xmlns:a16="http://schemas.microsoft.com/office/drawing/2014/main" id="{8415690B-9151-923B-7F9A-5C130B88C50C}"/>
              </a:ext>
            </a:extLst>
          </p:cNvPr>
          <p:cNvGrpSpPr/>
          <p:nvPr/>
        </p:nvGrpSpPr>
        <p:grpSpPr>
          <a:xfrm>
            <a:off x="418696" y="2816951"/>
            <a:ext cx="1703459" cy="1070607"/>
            <a:chOff x="418696" y="2816951"/>
            <a:chExt cx="1703459" cy="1070607"/>
          </a:xfrm>
        </p:grpSpPr>
        <p:sp>
          <p:nvSpPr>
            <p:cNvPr id="44" name="ZoneTexte 43">
              <a:extLst>
                <a:ext uri="{FF2B5EF4-FFF2-40B4-BE49-F238E27FC236}">
                  <a16:creationId xmlns:a16="http://schemas.microsoft.com/office/drawing/2014/main" id="{1A4348EF-B3CF-0D47-B314-38497316D78A}"/>
                </a:ext>
              </a:extLst>
            </p:cNvPr>
            <p:cNvSpPr txBox="1"/>
            <p:nvPr/>
          </p:nvSpPr>
          <p:spPr>
            <a:xfrm>
              <a:off x="418696" y="3251846"/>
              <a:ext cx="1703459" cy="338554"/>
            </a:xfrm>
            <a:prstGeom prst="rect">
              <a:avLst/>
            </a:prstGeom>
            <a:noFill/>
          </p:spPr>
          <p:txBody>
            <a:bodyPr wrap="square" lIns="0" tIns="0" rIns="0" bIns="0" rtlCol="0">
              <a:spAutoFit/>
            </a:bodyPr>
            <a:lstStyle/>
            <a:p>
              <a:pPr marL="0" lvl="1" algn="ctr"/>
              <a:r>
                <a:rPr lang="fr-FR" sz="1100" b="1" dirty="0">
                  <a:cs typeface="Hind SemiBold" panose="02000000000000000000" pitchFamily="2" charset="77"/>
                </a:rPr>
                <a:t>Conférences live</a:t>
              </a:r>
              <a:br>
                <a:rPr lang="fr-FR" sz="1100" b="1" dirty="0">
                  <a:cs typeface="Hind SemiBold" panose="02000000000000000000" pitchFamily="2" charset="77"/>
                </a:rPr>
              </a:br>
              <a:r>
                <a:rPr lang="fr-FR" sz="1100" b="1" dirty="0">
                  <a:cs typeface="Hind SemiBold" panose="02000000000000000000" pitchFamily="2" charset="77"/>
                </a:rPr>
                <a:t>et émissions 30’ Santé</a:t>
              </a:r>
              <a:endParaRPr lang="fr-FR" sz="1000" dirty="0">
                <a:ea typeface="Hind" charset="0"/>
                <a:cs typeface="Hind" charset="0"/>
              </a:endParaRPr>
            </a:p>
          </p:txBody>
        </p:sp>
        <p:pic>
          <p:nvPicPr>
            <p:cNvPr id="63" name="Image 62">
              <a:extLst>
                <a:ext uri="{FF2B5EF4-FFF2-40B4-BE49-F238E27FC236}">
                  <a16:creationId xmlns:a16="http://schemas.microsoft.com/office/drawing/2014/main" id="{14AC7699-3284-7946-8CC1-6A9C8E7820D4}"/>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48498" y="2816951"/>
              <a:ext cx="243854" cy="412675"/>
            </a:xfrm>
            <a:prstGeom prst="rect">
              <a:avLst/>
            </a:prstGeom>
          </p:spPr>
        </p:pic>
        <p:sp>
          <p:nvSpPr>
            <p:cNvPr id="36" name="ZoneTexte 35">
              <a:extLst>
                <a:ext uri="{FF2B5EF4-FFF2-40B4-BE49-F238E27FC236}">
                  <a16:creationId xmlns:a16="http://schemas.microsoft.com/office/drawing/2014/main" id="{E1012481-6902-4844-A5A5-00B2531A0C22}"/>
                </a:ext>
              </a:extLst>
            </p:cNvPr>
            <p:cNvSpPr txBox="1"/>
            <p:nvPr/>
          </p:nvSpPr>
          <p:spPr>
            <a:xfrm>
              <a:off x="573972" y="3610559"/>
              <a:ext cx="1392907" cy="276999"/>
            </a:xfrm>
            <a:prstGeom prst="rect">
              <a:avLst/>
            </a:prstGeom>
            <a:solidFill>
              <a:schemeClr val="bg1"/>
            </a:solidFill>
          </p:spPr>
          <p:txBody>
            <a:bodyPr wrap="square" lIns="0" tIns="0" rIns="0" bIns="0" rtlCol="0">
              <a:spAutoFit/>
            </a:bodyPr>
            <a:lstStyle/>
            <a:p>
              <a:pPr marL="0" lvl="1" algn="ctr"/>
              <a:r>
                <a:rPr lang="fr-FR" sz="1800" b="1" dirty="0">
                  <a:solidFill>
                    <a:schemeClr val="accent2"/>
                  </a:solidFill>
                </a:rPr>
                <a:t>134 000 </a:t>
              </a:r>
              <a:r>
                <a:rPr lang="fr-FR" sz="1400" b="1" dirty="0">
                  <a:solidFill>
                    <a:schemeClr val="accent2"/>
                  </a:solidFill>
                </a:rPr>
                <a:t>vues</a:t>
              </a:r>
              <a:endParaRPr lang="fr-FR" sz="1000" dirty="0">
                <a:ea typeface="Hind" charset="0"/>
                <a:cs typeface="Hind" charset="0"/>
              </a:endParaRPr>
            </a:p>
          </p:txBody>
        </p:sp>
      </p:grpSp>
      <p:grpSp>
        <p:nvGrpSpPr>
          <p:cNvPr id="19" name="Groupe 18">
            <a:extLst>
              <a:ext uri="{FF2B5EF4-FFF2-40B4-BE49-F238E27FC236}">
                <a16:creationId xmlns:a16="http://schemas.microsoft.com/office/drawing/2014/main" id="{8B241656-2E33-3055-DBD8-876DE754D8B1}"/>
              </a:ext>
            </a:extLst>
          </p:cNvPr>
          <p:cNvGrpSpPr/>
          <p:nvPr/>
        </p:nvGrpSpPr>
        <p:grpSpPr>
          <a:xfrm>
            <a:off x="6694183" y="1637814"/>
            <a:ext cx="821243" cy="776788"/>
            <a:chOff x="4373154" y="1611761"/>
            <a:chExt cx="821243" cy="776788"/>
          </a:xfrm>
        </p:grpSpPr>
        <p:sp>
          <p:nvSpPr>
            <p:cNvPr id="20" name="ZoneTexte 19">
              <a:extLst>
                <a:ext uri="{FF2B5EF4-FFF2-40B4-BE49-F238E27FC236}">
                  <a16:creationId xmlns:a16="http://schemas.microsoft.com/office/drawing/2014/main" id="{91F99585-3AFE-572A-2C51-27CDF8EF4490}"/>
                </a:ext>
              </a:extLst>
            </p:cNvPr>
            <p:cNvSpPr txBox="1"/>
            <p:nvPr/>
          </p:nvSpPr>
          <p:spPr>
            <a:xfrm>
              <a:off x="4373154" y="1957662"/>
              <a:ext cx="821243" cy="430887"/>
            </a:xfrm>
            <a:prstGeom prst="rect">
              <a:avLst/>
            </a:prstGeom>
            <a:noFill/>
          </p:spPr>
          <p:txBody>
            <a:bodyPr wrap="square" lIns="0" tIns="0" rIns="0" bIns="0" rtlCol="0">
              <a:spAutoFit/>
            </a:bodyPr>
            <a:lstStyle/>
            <a:p>
              <a:pPr marL="0" lvl="1" algn="ctr"/>
              <a:r>
                <a:rPr lang="en-US" sz="1800" b="1" dirty="0">
                  <a:solidFill>
                    <a:srgbClr val="1185FE"/>
                  </a:solidFill>
                  <a:cs typeface="Hind" panose="02000000000000000000" pitchFamily="2" charset="77"/>
                </a:rPr>
                <a:t>4 600</a:t>
              </a:r>
            </a:p>
            <a:p>
              <a:pPr marL="0" lvl="1" algn="ctr"/>
              <a:r>
                <a:rPr lang="fr-FR" sz="1000" noProof="0" dirty="0">
                  <a:solidFill>
                    <a:srgbClr val="424242"/>
                  </a:solidFill>
                  <a:cs typeface="Hind" panose="02000000000000000000" pitchFamily="2" charset="77"/>
                </a:rPr>
                <a:t>abonnés</a:t>
              </a:r>
              <a:endParaRPr lang="en-US" sz="1800" b="1" dirty="0">
                <a:solidFill>
                  <a:srgbClr val="0070C0"/>
                </a:solidFill>
                <a:cs typeface="Hind" panose="02000000000000000000" pitchFamily="2" charset="77"/>
              </a:endParaRPr>
            </a:p>
          </p:txBody>
        </p:sp>
        <p:pic>
          <p:nvPicPr>
            <p:cNvPr id="22" name="Image 21">
              <a:extLst>
                <a:ext uri="{FF2B5EF4-FFF2-40B4-BE49-F238E27FC236}">
                  <a16:creationId xmlns:a16="http://schemas.microsoft.com/office/drawing/2014/main" id="{62496C98-0564-57AA-E4A9-24FD05226FB5}"/>
                </a:ext>
              </a:extLst>
            </p:cNvPr>
            <p:cNvPicPr>
              <a:picLocks noChangeAspect="1"/>
            </p:cNvPicPr>
            <p:nvPr/>
          </p:nvPicPr>
          <p:blipFill>
            <a:blip r:embed="rId13"/>
            <a:srcRect/>
            <a:stretch/>
          </p:blipFill>
          <p:spPr>
            <a:xfrm>
              <a:off x="4633754" y="1611761"/>
              <a:ext cx="300043" cy="265037"/>
            </a:xfrm>
            <a:prstGeom prst="rect">
              <a:avLst/>
            </a:prstGeom>
          </p:spPr>
        </p:pic>
      </p:grpSp>
      <p:sp>
        <p:nvSpPr>
          <p:cNvPr id="52" name="ZoneTexte 51">
            <a:extLst>
              <a:ext uri="{FF2B5EF4-FFF2-40B4-BE49-F238E27FC236}">
                <a16:creationId xmlns:a16="http://schemas.microsoft.com/office/drawing/2014/main" id="{9054D615-BF81-8728-2D16-F942BD1D6E07}"/>
              </a:ext>
            </a:extLst>
          </p:cNvPr>
          <p:cNvSpPr txBox="1"/>
          <p:nvPr/>
        </p:nvSpPr>
        <p:spPr>
          <a:xfrm>
            <a:off x="3295863" y="1983715"/>
            <a:ext cx="877744" cy="430887"/>
          </a:xfrm>
          <a:prstGeom prst="rect">
            <a:avLst/>
          </a:prstGeom>
          <a:solidFill>
            <a:schemeClr val="bg1"/>
          </a:solidFill>
        </p:spPr>
        <p:txBody>
          <a:bodyPr wrap="square" lIns="0" tIns="0" rIns="0" bIns="0" rtlCol="0">
            <a:spAutoFit/>
          </a:bodyPr>
          <a:lstStyle/>
          <a:p>
            <a:pPr marL="0" lvl="1" algn="ctr"/>
            <a:r>
              <a:rPr lang="en-US" sz="1800" b="1" dirty="0">
                <a:solidFill>
                  <a:srgbClr val="0084B1"/>
                </a:solidFill>
                <a:cs typeface="Hind" panose="02000000000000000000" pitchFamily="2" charset="77"/>
              </a:rPr>
              <a:t>192 100</a:t>
            </a:r>
          </a:p>
          <a:p>
            <a:pPr marL="0" lvl="1" algn="ctr"/>
            <a:r>
              <a:rPr lang="fr-FR" sz="1000" dirty="0">
                <a:solidFill>
                  <a:srgbClr val="424242"/>
                </a:solidFill>
                <a:cs typeface="Hind" panose="02000000000000000000" pitchFamily="2" charset="77"/>
              </a:rPr>
              <a:t>abonnés</a:t>
            </a:r>
            <a:endParaRPr lang="fr-FR" sz="1800" b="1" dirty="0">
              <a:solidFill>
                <a:srgbClr val="5DC2F4"/>
              </a:solidFill>
              <a:cs typeface="Hind" panose="02000000000000000000" pitchFamily="2" charset="77"/>
            </a:endParaRPr>
          </a:p>
        </p:txBody>
      </p:sp>
    </p:spTree>
    <p:extLst>
      <p:ext uri="{BB962C8B-B14F-4D97-AF65-F5344CB8AC3E}">
        <p14:creationId xmlns:p14="http://schemas.microsoft.com/office/powerpoint/2010/main" val="300919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B1FE1751-11C7-E747-9F77-04EDE1E78C17}"/>
              </a:ext>
            </a:extLst>
          </p:cNvPr>
          <p:cNvSpPr txBox="1">
            <a:spLocks/>
          </p:cNvSpPr>
          <p:nvPr/>
        </p:nvSpPr>
        <p:spPr>
          <a:xfrm>
            <a:off x="3128376" y="2483452"/>
            <a:ext cx="5564459" cy="646253"/>
          </a:xfrm>
          <a:prstGeom prst="rect">
            <a:avLst/>
          </a:prstGeom>
        </p:spPr>
        <p:txBody>
          <a:bodyPr>
            <a:noAutofit/>
          </a:bodyPr>
          <a:lst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a:lstStyle>
          <a:p>
            <a:pPr algn="ctr"/>
            <a:r>
              <a:rPr lang="fr-FR" sz="3600" dirty="0"/>
              <a:t>#</a:t>
            </a:r>
            <a:r>
              <a:rPr lang="fr-FR" sz="3600" dirty="0" err="1"/>
              <a:t>LaSciencePourLaSanté</a:t>
            </a:r>
            <a:endParaRPr lang="fr-FR" sz="3600" dirty="0"/>
          </a:p>
        </p:txBody>
      </p:sp>
    </p:spTree>
    <p:extLst>
      <p:ext uri="{BB962C8B-B14F-4D97-AF65-F5344CB8AC3E}">
        <p14:creationId xmlns:p14="http://schemas.microsoft.com/office/powerpoint/2010/main" val="198609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50DC68E-0D14-88DE-8B98-2924ED0C3F59}"/>
              </a:ext>
            </a:extLst>
          </p:cNvPr>
          <p:cNvPicPr>
            <a:picLocks noChangeAspect="1"/>
          </p:cNvPicPr>
          <p:nvPr/>
        </p:nvPicPr>
        <p:blipFill rotWithShape="1">
          <a:blip r:embed="rId3" cstate="hqprint">
            <a:duotone>
              <a:prstClr val="black"/>
              <a:schemeClr val="tx2">
                <a:tint val="45000"/>
                <a:satMod val="400000"/>
              </a:schemeClr>
            </a:duotone>
            <a:lum contrast="23000"/>
            <a:extLst>
              <a:ext uri="{28A0092B-C50C-407E-A947-70E740481C1C}">
                <a14:useLocalDpi xmlns:a14="http://schemas.microsoft.com/office/drawing/2010/main"/>
              </a:ext>
            </a:extLst>
          </a:blip>
          <a:srcRect b="13318"/>
          <a:stretch/>
        </p:blipFill>
        <p:spPr>
          <a:xfrm>
            <a:off x="495" y="1702941"/>
            <a:ext cx="3431023" cy="3010461"/>
          </a:xfrm>
          <a:prstGeom prst="rect">
            <a:avLst/>
          </a:prstGeom>
          <a:noFill/>
          <a:ln>
            <a:noFill/>
          </a:ln>
        </p:spPr>
      </p:pic>
      <p:sp>
        <p:nvSpPr>
          <p:cNvPr id="2" name="Titre 1"/>
          <p:cNvSpPr>
            <a:spLocks noGrp="1"/>
          </p:cNvSpPr>
          <p:nvPr>
            <p:ph type="title" idx="4294967295"/>
          </p:nvPr>
        </p:nvSpPr>
        <p:spPr>
          <a:xfrm>
            <a:off x="544138" y="454692"/>
            <a:ext cx="5316538" cy="452335"/>
          </a:xfrm>
          <a:prstGeom prst="rect">
            <a:avLst/>
          </a:prstGeom>
        </p:spPr>
        <p:txBody>
          <a:bodyPr/>
          <a:lstStyle/>
          <a:p>
            <a:pPr marL="0" indent="0">
              <a:buNone/>
            </a:pPr>
            <a:r>
              <a:rPr lang="fr-FR" sz="2800" dirty="0">
                <a:solidFill>
                  <a:srgbClr val="DE492A"/>
                </a:solidFill>
                <a:latin typeface="Arial" panose="020B0604020202020204" pitchFamily="34" charset="0"/>
                <a:cs typeface="Arial" panose="020B0604020202020204" pitchFamily="34" charset="0"/>
              </a:rPr>
              <a:t>Sommaire</a:t>
            </a:r>
          </a:p>
        </p:txBody>
      </p:sp>
      <p:sp>
        <p:nvSpPr>
          <p:cNvPr id="7" name="Espace réservé du numéro de diapositive 4">
            <a:extLst>
              <a:ext uri="{FF2B5EF4-FFF2-40B4-BE49-F238E27FC236}">
                <a16:creationId xmlns:a16="http://schemas.microsoft.com/office/drawing/2014/main" id="{09D286EC-79C8-5C4A-A0DD-F4305D1C6FBD}"/>
              </a:ext>
            </a:extLst>
          </p:cNvPr>
          <p:cNvSpPr>
            <a:spLocks noGrp="1"/>
          </p:cNvSpPr>
          <p:nvPr>
            <p:ph type="sldNum" sz="quarter" idx="12"/>
          </p:nvPr>
        </p:nvSpPr>
        <p:spPr>
          <a:xfrm>
            <a:off x="8526287" y="4829159"/>
            <a:ext cx="617713" cy="215904"/>
          </a:xfrm>
          <a:prstGeom prst="rect">
            <a:avLst/>
          </a:prstGeom>
        </p:spPr>
        <p:txBody>
          <a:bodyPr rIns="108000"/>
          <a:lstStyle>
            <a:lvl1pPr algn="ctr">
              <a:defRPr sz="800" b="1" i="0">
                <a:solidFill>
                  <a:schemeClr val="bg1"/>
                </a:solidFill>
                <a:latin typeface="Hind" panose="02000000000000000000" pitchFamily="2" charset="77"/>
                <a:ea typeface="Hind" panose="02000000000000000000" pitchFamily="2" charset="77"/>
                <a:cs typeface="Hind" panose="02000000000000000000" pitchFamily="2" charset="77"/>
              </a:defRPr>
            </a:lvl1pPr>
          </a:lstStyle>
          <a:p>
            <a:fld id="{90F7D937-8C47-D949-9B66-03B4793ACCA3}"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6" name="Sous-titre 1"/>
          <p:cNvSpPr txBox="1">
            <a:spLocks/>
          </p:cNvSpPr>
          <p:nvPr/>
        </p:nvSpPr>
        <p:spPr>
          <a:xfrm>
            <a:off x="0" y="4832505"/>
            <a:ext cx="2666177" cy="233843"/>
          </a:xfrm>
          <a:prstGeom prst="rect">
            <a:avLst/>
          </a:prstGeom>
        </p:spPr>
        <p:txBody>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chemeClr val="accent1"/>
              </a:buClr>
              <a:buSzTx/>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chemeClr val="accent1"/>
              </a:buClr>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10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900" i="1" dirty="0">
                <a:solidFill>
                  <a:schemeClr val="bg1"/>
                </a:solidFill>
                <a:latin typeface="Arial" panose="020B0604020202020204" pitchFamily="34" charset="0"/>
                <a:cs typeface="Arial" panose="020B0604020202020204" pitchFamily="34" charset="0"/>
              </a:rPr>
              <a:t>Données 2025, sauf mention contraire</a:t>
            </a:r>
            <a:endParaRPr lang="en-US" sz="900" i="1" dirty="0">
              <a:solidFill>
                <a:schemeClr val="bg1"/>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6585DC92-DD4C-D0F5-D8E2-D0E73CF4328E}"/>
              </a:ext>
            </a:extLst>
          </p:cNvPr>
          <p:cNvPicPr>
            <a:picLocks noChangeAspect="1"/>
          </p:cNvPicPr>
          <p:nvPr/>
        </p:nvPicPr>
        <p:blipFill>
          <a:blip r:embed="rId3">
            <a:duotone>
              <a:prstClr val="black"/>
              <a:schemeClr val="tx2">
                <a:tint val="45000"/>
                <a:satMod val="400000"/>
              </a:schemeClr>
            </a:duotone>
            <a:lum contrast="23000"/>
            <a:extLst>
              <a:ext uri="{28A0092B-C50C-407E-A947-70E740481C1C}">
                <a14:useLocalDpi xmlns:a14="http://schemas.microsoft.com/office/drawing/2010/main"/>
              </a:ext>
            </a:extLst>
          </a:blip>
          <a:stretch>
            <a:fillRect/>
          </a:stretch>
        </p:blipFill>
        <p:spPr>
          <a:xfrm rot="10800000">
            <a:off x="5712482" y="0"/>
            <a:ext cx="3431023" cy="3473011"/>
          </a:xfrm>
          <a:prstGeom prst="rect">
            <a:avLst/>
          </a:prstGeom>
          <a:noFill/>
          <a:ln>
            <a:noFill/>
          </a:ln>
        </p:spPr>
      </p:pic>
      <p:sp>
        <p:nvSpPr>
          <p:cNvPr id="3" name="Espace réservé du contenu 2"/>
          <p:cNvSpPr>
            <a:spLocks noGrp="1"/>
          </p:cNvSpPr>
          <p:nvPr>
            <p:ph sz="quarter" idx="4294967295"/>
          </p:nvPr>
        </p:nvSpPr>
        <p:spPr>
          <a:xfrm>
            <a:off x="1368424" y="1427232"/>
            <a:ext cx="7231437" cy="3261576"/>
          </a:xfrm>
        </p:spPr>
        <p:txBody>
          <a:bodyPr>
            <a:noAutofit/>
          </a:bodyPr>
          <a:lstStyle/>
          <a:p>
            <a:pPr marL="180000" lvl="1" indent="-180000">
              <a:lnSpc>
                <a:spcPts val="2640"/>
              </a:lnSpc>
              <a:spcBef>
                <a:spcPts val="0"/>
              </a:spcBef>
              <a:spcAft>
                <a:spcPts val="7200"/>
              </a:spcAft>
              <a:buClr>
                <a:srgbClr val="DE492A"/>
              </a:buClr>
            </a:pPr>
            <a:r>
              <a:rPr lang="fr-FR" sz="2200" dirty="0">
                <a:solidFill>
                  <a:srgbClr val="4E879B"/>
                </a:solidFill>
                <a:latin typeface="Arial" panose="020B0604020202020204" pitchFamily="34" charset="0"/>
                <a:ea typeface="Hind"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Répondre aux grands défis de la recherche biomédicale</a:t>
            </a:r>
            <a:endParaRPr lang="fr-FR" sz="2200" dirty="0">
              <a:solidFill>
                <a:schemeClr val="tx1"/>
              </a:solidFill>
              <a:latin typeface="Arial" panose="020B0604020202020204" pitchFamily="34" charset="0"/>
              <a:ea typeface="Hind" charset="0"/>
              <a:cs typeface="Arial" panose="020B0604020202020204" pitchFamily="34" charset="0"/>
            </a:endParaRPr>
          </a:p>
          <a:p>
            <a:pPr marL="180000" lvl="1" indent="-180000">
              <a:lnSpc>
                <a:spcPts val="2640"/>
              </a:lnSpc>
              <a:spcBef>
                <a:spcPts val="0"/>
              </a:spcBef>
              <a:spcAft>
                <a:spcPts val="7200"/>
              </a:spcAft>
              <a:buClr>
                <a:srgbClr val="DE492A"/>
              </a:buClr>
            </a:pPr>
            <a:r>
              <a:rPr lang="fr-FR" sz="2200" dirty="0">
                <a:solidFill>
                  <a:srgbClr val="4E879B"/>
                </a:solidFill>
                <a:latin typeface="Arial" panose="020B0604020202020204" pitchFamily="34" charset="0"/>
                <a:ea typeface="Hind"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Agir pour améliorer la santé de toutes et tous</a:t>
            </a:r>
            <a:endParaRPr lang="fr-FR" sz="2200" dirty="0">
              <a:solidFill>
                <a:schemeClr val="tx1"/>
              </a:solidFill>
              <a:latin typeface="Arial" panose="020B0604020202020204" pitchFamily="34" charset="0"/>
              <a:ea typeface="Hind" charset="0"/>
              <a:cs typeface="Arial" panose="020B0604020202020204" pitchFamily="34" charset="0"/>
            </a:endParaRPr>
          </a:p>
          <a:p>
            <a:pPr marL="180000" lvl="1" indent="-180000">
              <a:lnSpc>
                <a:spcPts val="2640"/>
              </a:lnSpc>
              <a:spcBef>
                <a:spcPts val="0"/>
              </a:spcBef>
              <a:spcAft>
                <a:spcPts val="7200"/>
              </a:spcAft>
              <a:buClr>
                <a:srgbClr val="DE492A"/>
              </a:buClr>
            </a:pPr>
            <a:r>
              <a:rPr lang="fr-FR" sz="2200" dirty="0">
                <a:solidFill>
                  <a:srgbClr val="4E879B"/>
                </a:solidFill>
                <a:latin typeface="Arial" panose="020B0604020202020204" pitchFamily="34" charset="0"/>
                <a:ea typeface="Hind"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Diffuser les connaissances pour informer chacun</a:t>
            </a:r>
            <a:endParaRPr lang="fr-FR" sz="2200" dirty="0">
              <a:solidFill>
                <a:srgbClr val="4E879B"/>
              </a:solidFill>
              <a:latin typeface="Arial" panose="020B0604020202020204" pitchFamily="34" charset="0"/>
              <a:ea typeface="Hind" charset="0"/>
              <a:cs typeface="Arial" panose="020B0604020202020204" pitchFamily="34" charset="0"/>
            </a:endParaRPr>
          </a:p>
        </p:txBody>
      </p:sp>
    </p:spTree>
    <p:extLst>
      <p:ext uri="{BB962C8B-B14F-4D97-AF65-F5344CB8AC3E}">
        <p14:creationId xmlns:p14="http://schemas.microsoft.com/office/powerpoint/2010/main" val="270472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13"/>
          </p:nvPr>
        </p:nvSpPr>
        <p:spPr>
          <a:xfrm>
            <a:off x="4552748" y="2506408"/>
            <a:ext cx="4061645" cy="867424"/>
          </a:xfrm>
        </p:spPr>
        <p:txBody>
          <a:bodyPr/>
          <a:lstStyle/>
          <a:p>
            <a:r>
              <a:rPr lang="fr-FR" dirty="0"/>
              <a:t>Répondre aux grands défis</a:t>
            </a:r>
            <a:br>
              <a:rPr lang="fr-FR" dirty="0"/>
            </a:br>
            <a:r>
              <a:rPr lang="fr-FR" dirty="0"/>
              <a:t>de la recherche biomédicale</a:t>
            </a:r>
          </a:p>
        </p:txBody>
      </p:sp>
    </p:spTree>
    <p:extLst>
      <p:ext uri="{BB962C8B-B14F-4D97-AF65-F5344CB8AC3E}">
        <p14:creationId xmlns:p14="http://schemas.microsoft.com/office/powerpoint/2010/main" val="168590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FDCEB5-CC30-B042-ACA1-D05FACDD2FC6}"/>
              </a:ext>
            </a:extLst>
          </p:cNvPr>
          <p:cNvSpPr/>
          <p:nvPr/>
        </p:nvSpPr>
        <p:spPr>
          <a:xfrm>
            <a:off x="5814921" y="2744133"/>
            <a:ext cx="3003615"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99B7152-A787-CA41-9877-4E4ACC49BF70}"/>
              </a:ext>
            </a:extLst>
          </p:cNvPr>
          <p:cNvSpPr/>
          <p:nvPr/>
        </p:nvSpPr>
        <p:spPr>
          <a:xfrm>
            <a:off x="3842765" y="2744133"/>
            <a:ext cx="1834996"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887FD8F-962A-2345-9065-03735756AB0F}"/>
              </a:ext>
            </a:extLst>
          </p:cNvPr>
          <p:cNvSpPr/>
          <p:nvPr/>
        </p:nvSpPr>
        <p:spPr>
          <a:xfrm>
            <a:off x="492892" y="2744133"/>
            <a:ext cx="3234450"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94FA69DC-927F-C34D-85CC-4640E370F787}"/>
              </a:ext>
            </a:extLst>
          </p:cNvPr>
          <p:cNvSpPr/>
          <p:nvPr/>
        </p:nvSpPr>
        <p:spPr>
          <a:xfrm>
            <a:off x="492892" y="1322572"/>
            <a:ext cx="8325644" cy="12573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39AF9726-E9B6-CB40-8AE3-CE3FD0BE789F}"/>
              </a:ext>
            </a:extLst>
          </p:cNvPr>
          <p:cNvSpPr>
            <a:spLocks noGrp="1"/>
          </p:cNvSpPr>
          <p:nvPr>
            <p:ph type="title"/>
          </p:nvPr>
        </p:nvSpPr>
        <p:spPr/>
        <p:txBody>
          <a:bodyPr/>
          <a:lstStyle/>
          <a:p>
            <a:r>
              <a:rPr lang="fr-FR" dirty="0"/>
              <a:t>Répondre aux grands défis de la recherche biomédicale</a:t>
            </a:r>
          </a:p>
        </p:txBody>
      </p:sp>
      <p:sp>
        <p:nvSpPr>
          <p:cNvPr id="4" name="Espace réservé du numéro de diapositive 3">
            <a:extLst>
              <a:ext uri="{FF2B5EF4-FFF2-40B4-BE49-F238E27FC236}">
                <a16:creationId xmlns:a16="http://schemas.microsoft.com/office/drawing/2014/main" id="{B3BD62AB-2B7B-8249-A0E0-FE51DE72CCA9}"/>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8" name="Espace réservé du contenu 10">
            <a:extLst>
              <a:ext uri="{FF2B5EF4-FFF2-40B4-BE49-F238E27FC236}">
                <a16:creationId xmlns:a16="http://schemas.microsoft.com/office/drawing/2014/main" id="{5065B6A2-F353-544B-8F86-EB4A249FF6E8}"/>
              </a:ext>
            </a:extLst>
          </p:cNvPr>
          <p:cNvSpPr>
            <a:spLocks noGrp="1"/>
          </p:cNvSpPr>
          <p:nvPr>
            <p:ph sz="quarter" idx="14"/>
          </p:nvPr>
        </p:nvSpPr>
        <p:spPr>
          <a:xfrm>
            <a:off x="5966461" y="1475808"/>
            <a:ext cx="2649320" cy="933589"/>
          </a:xfrm>
        </p:spPr>
        <p:txBody>
          <a:bodyPr wrap="square">
            <a:spAutoFit/>
          </a:bodyPr>
          <a:lstStyle/>
          <a:p>
            <a:pPr marL="0" lvl="3" defTabSz="600060">
              <a:spcBef>
                <a:spcPts val="225"/>
              </a:spcBef>
            </a:pPr>
            <a:r>
              <a:rPr lang="fr-FR" altLang="fr-FR" sz="1400" b="1" dirty="0">
                <a:solidFill>
                  <a:srgbClr val="4E879B"/>
                </a:solidFill>
              </a:rPr>
              <a:t>En France</a:t>
            </a:r>
            <a:endParaRPr lang="fr-FR" sz="1400" b="1" dirty="0">
              <a:solidFill>
                <a:srgbClr val="4E879B"/>
              </a:solidFill>
            </a:endParaRP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rPr>
              <a:t>263 unités de recherche</a:t>
            </a:r>
          </a:p>
          <a:p>
            <a:pPr marL="171450" lvl="3" indent="-171450" defTabSz="600060">
              <a:spcBef>
                <a:spcPts val="225"/>
              </a:spcBef>
              <a:buClr>
                <a:srgbClr val="DE492A"/>
              </a:buClr>
              <a:buFont typeface="Helvetica" pitchFamily="2" charset="0"/>
              <a:buChar char="•"/>
            </a:pPr>
            <a:r>
              <a:rPr lang="fr-FR" sz="1000" dirty="0">
                <a:solidFill>
                  <a:schemeClr val="tx1">
                    <a:lumMod val="50000"/>
                  </a:schemeClr>
                </a:solidFill>
              </a:rPr>
              <a:t>50 unités de service</a:t>
            </a: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rPr>
              <a:t>37 centres d’investigation clinique</a:t>
            </a:r>
          </a:p>
          <a:p>
            <a:pPr marL="171450" lvl="3" indent="-171450" defTabSz="600060">
              <a:spcBef>
                <a:spcPts val="225"/>
              </a:spcBef>
              <a:buClr>
                <a:srgbClr val="DE492A"/>
              </a:buClr>
              <a:buFont typeface="Helvetica" pitchFamily="2" charset="0"/>
              <a:buChar char="•"/>
            </a:pPr>
            <a:endParaRPr lang="fr-FR" altLang="fr-FR" sz="1000" dirty="0"/>
          </a:p>
        </p:txBody>
      </p:sp>
      <p:sp>
        <p:nvSpPr>
          <p:cNvPr id="9" name="ZoneTexte 8">
            <a:extLst>
              <a:ext uri="{FF2B5EF4-FFF2-40B4-BE49-F238E27FC236}">
                <a16:creationId xmlns:a16="http://schemas.microsoft.com/office/drawing/2014/main" id="{C3AA946C-5232-9941-85F0-9FA7E9D37BC7}"/>
              </a:ext>
            </a:extLst>
          </p:cNvPr>
          <p:cNvSpPr txBox="1"/>
          <p:nvPr/>
        </p:nvSpPr>
        <p:spPr>
          <a:xfrm>
            <a:off x="597335" y="495302"/>
            <a:ext cx="711491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Être référent dans le secteur de la recherche biomédicale</a:t>
            </a:r>
          </a:p>
        </p:txBody>
      </p:sp>
      <p:sp>
        <p:nvSpPr>
          <p:cNvPr id="11" name="Espace réservé du contenu 10">
            <a:extLst>
              <a:ext uri="{FF2B5EF4-FFF2-40B4-BE49-F238E27FC236}">
                <a16:creationId xmlns:a16="http://schemas.microsoft.com/office/drawing/2014/main" id="{9DCE325E-CB5D-2C45-A864-D6D03103E7BD}"/>
              </a:ext>
            </a:extLst>
          </p:cNvPr>
          <p:cNvSpPr txBox="1">
            <a:spLocks/>
          </p:cNvSpPr>
          <p:nvPr/>
        </p:nvSpPr>
        <p:spPr>
          <a:xfrm>
            <a:off x="4014215" y="2879983"/>
            <a:ext cx="1528175" cy="139525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altLang="fr-FR" sz="1000" dirty="0">
                <a:solidFill>
                  <a:srgbClr val="4E879B"/>
                </a:solidFill>
                <a:latin typeface="Arial" panose="020B0604020202020204" pitchFamily="34" charset="0"/>
                <a:cs typeface="Arial" panose="020B0604020202020204" pitchFamily="34" charset="0"/>
              </a:rPr>
              <a:t>Un budget initial* de </a:t>
            </a:r>
            <a:br>
              <a:rPr lang="fr-FR" altLang="fr-FR" sz="1300" dirty="0">
                <a:solidFill>
                  <a:srgbClr val="4E879B"/>
                </a:solidFill>
                <a:latin typeface="Arial" panose="020B0604020202020204" pitchFamily="34" charset="0"/>
                <a:cs typeface="Arial" panose="020B0604020202020204" pitchFamily="34" charset="0"/>
              </a:rPr>
            </a:br>
            <a:r>
              <a:rPr lang="fr-FR" altLang="fr-FR" b="1" dirty="0">
                <a:solidFill>
                  <a:srgbClr val="4E879B"/>
                </a:solidFill>
                <a:latin typeface="Arial" panose="020B0604020202020204" pitchFamily="34" charset="0"/>
                <a:cs typeface="Arial" panose="020B0604020202020204" pitchFamily="34" charset="0"/>
              </a:rPr>
              <a:t>1 335,5 millions €</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729 M€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 subvention d’État </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606,5 M€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 ressources propres</a:t>
            </a:r>
          </a:p>
          <a:p>
            <a:pPr marL="0" lvl="3" algn="r" defTabSz="600060">
              <a:lnSpc>
                <a:spcPct val="100000"/>
              </a:lnSpc>
              <a:spcBef>
                <a:spcPts val="225"/>
              </a:spcBef>
              <a:buClr>
                <a:schemeClr val="accent1"/>
              </a:buClr>
            </a:pPr>
            <a:endParaRPr lang="fr-FR" altLang="fr-FR" sz="1000" dirty="0">
              <a:latin typeface="Arial" panose="020B0604020202020204" pitchFamily="34" charset="0"/>
              <a:cs typeface="Arial" panose="020B0604020202020204" pitchFamily="34" charset="0"/>
            </a:endParaRPr>
          </a:p>
          <a:p>
            <a:pPr marL="0" lvl="3" algn="r" defTabSz="600060">
              <a:lnSpc>
                <a:spcPct val="100000"/>
              </a:lnSpc>
              <a:spcBef>
                <a:spcPts val="225"/>
              </a:spcBef>
              <a:buClr>
                <a:schemeClr val="accent1"/>
              </a:buClr>
            </a:pPr>
            <a:r>
              <a:rPr lang="fr-FR" altLang="fr-FR" sz="1000" dirty="0">
                <a:latin typeface="Arial" panose="020B0604020202020204" pitchFamily="34" charset="0"/>
                <a:cs typeface="Arial" panose="020B0604020202020204" pitchFamily="34" charset="0"/>
              </a:rPr>
              <a:t>* en 2026</a:t>
            </a:r>
          </a:p>
        </p:txBody>
      </p:sp>
      <p:sp>
        <p:nvSpPr>
          <p:cNvPr id="12" name="Espace réservé du contenu 10">
            <a:extLst>
              <a:ext uri="{FF2B5EF4-FFF2-40B4-BE49-F238E27FC236}">
                <a16:creationId xmlns:a16="http://schemas.microsoft.com/office/drawing/2014/main" id="{A622FFBA-CF78-5244-840E-88D4AA3CADF8}"/>
              </a:ext>
            </a:extLst>
          </p:cNvPr>
          <p:cNvSpPr txBox="1">
            <a:spLocks/>
          </p:cNvSpPr>
          <p:nvPr/>
        </p:nvSpPr>
        <p:spPr>
          <a:xfrm>
            <a:off x="1313839" y="2879983"/>
            <a:ext cx="2350795" cy="139525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15 832 collaborateurs</a:t>
            </a: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latin typeface="Arial" panose="020B0604020202020204" pitchFamily="34" charset="0"/>
                <a:cs typeface="Arial" panose="020B0604020202020204" pitchFamily="34" charset="0"/>
              </a:rPr>
              <a:t>5 046 fonctionnaires </a:t>
            </a:r>
            <a:br>
              <a:rPr lang="fr-FR" altLang="fr-FR" sz="1000" dirty="0">
                <a:solidFill>
                  <a:schemeClr val="tx1">
                    <a:lumMod val="50000"/>
                  </a:schemeClr>
                </a:solidFill>
                <a:latin typeface="Arial" panose="020B0604020202020204" pitchFamily="34" charset="0"/>
                <a:cs typeface="Arial" panose="020B0604020202020204" pitchFamily="34" charset="0"/>
              </a:rPr>
            </a:br>
            <a:r>
              <a:rPr lang="fr-FR" altLang="fr-FR" sz="1000" dirty="0">
                <a:solidFill>
                  <a:schemeClr val="tx1">
                    <a:lumMod val="50000"/>
                  </a:schemeClr>
                </a:solidFill>
                <a:latin typeface="Arial" panose="020B0604020202020204" pitchFamily="34" charset="0"/>
                <a:cs typeface="Arial" panose="020B0604020202020204" pitchFamily="34" charset="0"/>
              </a:rPr>
              <a:t>(2 201 chercheurs dont ATIP-Avenir)</a:t>
            </a:r>
          </a:p>
          <a:p>
            <a:pPr marL="171450" lvl="3" indent="-171450" defTabSz="600060">
              <a:lnSpc>
                <a:spcPct val="100000"/>
              </a:lnSpc>
              <a:spcBef>
                <a:spcPts val="225"/>
              </a:spcBef>
              <a:buClr>
                <a:srgbClr val="DE492A"/>
              </a:buClr>
              <a:buFont typeface="Arial" panose="020B0604020202020204" pitchFamily="34" charset="0"/>
              <a:buChar char="•"/>
            </a:pPr>
            <a:r>
              <a:rPr lang="fr-FR" altLang="fr-FR" sz="1000" dirty="0">
                <a:solidFill>
                  <a:schemeClr val="tx1">
                    <a:lumMod val="50000"/>
                  </a:schemeClr>
                </a:solidFill>
                <a:latin typeface="Arial" panose="020B0604020202020204" pitchFamily="34" charset="0"/>
                <a:cs typeface="Arial" panose="020B0604020202020204" pitchFamily="34" charset="0"/>
              </a:rPr>
              <a:t>4 172 contractuels et vacataires    (dont ATIP-Avenir)</a:t>
            </a:r>
          </a:p>
          <a:p>
            <a:pPr marL="0" lvl="3" defTabSz="600060">
              <a:lnSpc>
                <a:spcPct val="100000"/>
              </a:lnSpc>
              <a:spcBef>
                <a:spcPts val="225"/>
              </a:spcBef>
              <a:buClr>
                <a:srgbClr val="DE492A"/>
              </a:buClr>
            </a:pPr>
            <a:r>
              <a:rPr lang="fr-FR" altLang="fr-FR" sz="1000" dirty="0">
                <a:solidFill>
                  <a:srgbClr val="DE492A"/>
                </a:solidFill>
                <a:latin typeface="Arial" panose="020B0604020202020204" pitchFamily="34" charset="0"/>
                <a:cs typeface="Arial" panose="020B0604020202020204" pitchFamily="34" charset="0"/>
              </a:rPr>
              <a:t>&gt;</a:t>
            </a:r>
            <a:r>
              <a:rPr lang="fr-FR" altLang="fr-FR" sz="1000" dirty="0">
                <a:solidFill>
                  <a:schemeClr val="tx1">
                    <a:lumMod val="50000"/>
                  </a:schemeClr>
                </a:solidFill>
                <a:latin typeface="Arial" panose="020B0604020202020204" pitchFamily="34" charset="0"/>
                <a:cs typeface="Arial" panose="020B0604020202020204" pitchFamily="34" charset="0"/>
              </a:rPr>
              <a:t>   49 contrats ATIP-Avenir</a:t>
            </a: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latin typeface="Arial" panose="020B0604020202020204" pitchFamily="34" charset="0"/>
                <a:cs typeface="Arial" panose="020B0604020202020204" pitchFamily="34" charset="0"/>
              </a:rPr>
              <a:t>6 614 enseignants-chercheurs et enseignants hospitaliers</a:t>
            </a:r>
          </a:p>
        </p:txBody>
      </p:sp>
      <p:sp>
        <p:nvSpPr>
          <p:cNvPr id="13" name="Espace réservé du contenu 10">
            <a:extLst>
              <a:ext uri="{FF2B5EF4-FFF2-40B4-BE49-F238E27FC236}">
                <a16:creationId xmlns:a16="http://schemas.microsoft.com/office/drawing/2014/main" id="{D7B3D3A6-4273-1247-93CF-9CED686A3652}"/>
              </a:ext>
            </a:extLst>
          </p:cNvPr>
          <p:cNvSpPr txBox="1">
            <a:spLocks/>
          </p:cNvSpPr>
          <p:nvPr/>
        </p:nvSpPr>
        <p:spPr>
          <a:xfrm>
            <a:off x="6606540" y="2879983"/>
            <a:ext cx="2303436" cy="106182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altLang="fr-FR" b="1" dirty="0">
                <a:solidFill>
                  <a:srgbClr val="4E879B"/>
                </a:solidFill>
                <a:latin typeface="Arial" panose="020B0604020202020204" pitchFamily="34" charset="0"/>
                <a:cs typeface="Arial" panose="020B0604020202020204" pitchFamily="34" charset="0"/>
              </a:rPr>
              <a:t>Brevets et licences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Un portefeuille de 2 568 familles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 brevets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64 nouveaux contrats de licence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signés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241 partenariats de R&amp;D </a:t>
            </a:r>
          </a:p>
        </p:txBody>
      </p:sp>
      <p:sp>
        <p:nvSpPr>
          <p:cNvPr id="14" name="Espace réservé du contenu 10">
            <a:extLst>
              <a:ext uri="{FF2B5EF4-FFF2-40B4-BE49-F238E27FC236}">
                <a16:creationId xmlns:a16="http://schemas.microsoft.com/office/drawing/2014/main" id="{6B3C79F0-9EF6-A241-99D0-AB7C3AEF104F}"/>
              </a:ext>
            </a:extLst>
          </p:cNvPr>
          <p:cNvSpPr txBox="1">
            <a:spLocks/>
          </p:cNvSpPr>
          <p:nvPr/>
        </p:nvSpPr>
        <p:spPr>
          <a:xfrm>
            <a:off x="1313839" y="1495861"/>
            <a:ext cx="4062483" cy="108747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pPr>
            <a:r>
              <a:rPr lang="fr-FR" altLang="fr-FR" b="1" dirty="0">
                <a:solidFill>
                  <a:srgbClr val="4E879B"/>
                </a:solidFill>
                <a:latin typeface="Arial" panose="020B0604020202020204" pitchFamily="34" charset="0"/>
                <a:cs typeface="Arial" panose="020B0604020202020204" pitchFamily="34" charset="0"/>
              </a:rPr>
              <a:t>En Europe et à l’International</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Plus de 9 000 </a:t>
            </a:r>
            <a:r>
              <a:rPr lang="fr-FR" altLang="fr-FR" sz="1000" dirty="0" err="1">
                <a:latin typeface="Arial" panose="020B0604020202020204" pitchFamily="34" charset="0"/>
                <a:cs typeface="Arial" panose="020B0604020202020204" pitchFamily="34" charset="0"/>
              </a:rPr>
              <a:t>copublications</a:t>
            </a:r>
            <a:r>
              <a:rPr lang="fr-FR" altLang="fr-FR" sz="1000" dirty="0">
                <a:latin typeface="Arial" panose="020B0604020202020204" pitchFamily="34" charset="0"/>
                <a:cs typeface="Arial" panose="020B0604020202020204" pitchFamily="34" charset="0"/>
              </a:rPr>
              <a:t> avec près de 190 partenaires internationaux en 2024</a:t>
            </a:r>
            <a:endParaRPr lang="fr-FR" altLang="fr-FR" sz="800" dirty="0">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40 accords de partenariats stratégiques </a:t>
            </a:r>
            <a:endParaRPr lang="fr-FR" altLang="fr-FR" sz="800" dirty="0">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78 collaborations, projets, réseaux et plateformes sur 5 continents</a:t>
            </a:r>
          </a:p>
          <a:p>
            <a:pPr marL="0" lvl="3" defTabSz="600060">
              <a:lnSpc>
                <a:spcPct val="100000"/>
              </a:lnSpc>
              <a:spcBef>
                <a:spcPts val="225"/>
              </a:spcBef>
              <a:buClr>
                <a:srgbClr val="DE492A"/>
              </a:buClr>
            </a:pPr>
            <a:r>
              <a:rPr lang="fr-FR" altLang="fr-FR" sz="1000" dirty="0">
                <a:solidFill>
                  <a:schemeClr val="tx1">
                    <a:lumMod val="50000"/>
                  </a:schemeClr>
                </a:solidFill>
                <a:latin typeface="Arial" panose="020B0604020202020204" pitchFamily="34" charset="0"/>
                <a:cs typeface="Arial" panose="020B0604020202020204" pitchFamily="34" charset="0"/>
              </a:rPr>
              <a:t>			</a:t>
            </a:r>
            <a:r>
              <a:rPr lang="fr-FR" sz="800" dirty="0">
                <a:solidFill>
                  <a:schemeClr val="tx1">
                    <a:lumMod val="50000"/>
                  </a:schemeClr>
                </a:solidFill>
                <a:latin typeface="Arial" panose="020B0604020202020204" pitchFamily="34" charset="0"/>
                <a:cs typeface="Arial" panose="020B0604020202020204" pitchFamily="34" charset="0"/>
              </a:rPr>
              <a:t> 	</a:t>
            </a:r>
          </a:p>
        </p:txBody>
      </p:sp>
      <p:pic>
        <p:nvPicPr>
          <p:cNvPr id="6" name="Image 5">
            <a:extLst>
              <a:ext uri="{FF2B5EF4-FFF2-40B4-BE49-F238E27FC236}">
                <a16:creationId xmlns:a16="http://schemas.microsoft.com/office/drawing/2014/main" id="{334139BB-98EA-434C-9490-A95F630C7C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766" y="1535848"/>
            <a:ext cx="711200" cy="711200"/>
          </a:xfrm>
          <a:prstGeom prst="rect">
            <a:avLst/>
          </a:prstGeom>
        </p:spPr>
      </p:pic>
      <p:pic>
        <p:nvPicPr>
          <p:cNvPr id="19" name="Image 18">
            <a:extLst>
              <a:ext uri="{FF2B5EF4-FFF2-40B4-BE49-F238E27FC236}">
                <a16:creationId xmlns:a16="http://schemas.microsoft.com/office/drawing/2014/main" id="{845E166E-4406-5B4B-95D0-C689D65B9B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9119" y="3021766"/>
            <a:ext cx="627951" cy="627951"/>
          </a:xfrm>
          <a:prstGeom prst="rect">
            <a:avLst/>
          </a:prstGeom>
        </p:spPr>
      </p:pic>
      <p:pic>
        <p:nvPicPr>
          <p:cNvPr id="21" name="Image 20">
            <a:extLst>
              <a:ext uri="{FF2B5EF4-FFF2-40B4-BE49-F238E27FC236}">
                <a16:creationId xmlns:a16="http://schemas.microsoft.com/office/drawing/2014/main" id="{73C16F14-6069-A44E-AA6D-BF6DC74FB22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14921" y="3020298"/>
            <a:ext cx="711200" cy="711200"/>
          </a:xfrm>
          <a:prstGeom prst="rect">
            <a:avLst/>
          </a:prstGeom>
        </p:spPr>
      </p:pic>
    </p:spTree>
    <p:extLst>
      <p:ext uri="{BB962C8B-B14F-4D97-AF65-F5344CB8AC3E}">
        <p14:creationId xmlns:p14="http://schemas.microsoft.com/office/powerpoint/2010/main" val="70354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FDCEB5-CC30-B042-ACA1-D05FACDD2FC6}"/>
              </a:ext>
            </a:extLst>
          </p:cNvPr>
          <p:cNvSpPr/>
          <p:nvPr/>
        </p:nvSpPr>
        <p:spPr>
          <a:xfrm>
            <a:off x="4739428" y="3273777"/>
            <a:ext cx="4079109" cy="11413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887FD8F-962A-2345-9065-03735756AB0F}"/>
              </a:ext>
            </a:extLst>
          </p:cNvPr>
          <p:cNvSpPr/>
          <p:nvPr/>
        </p:nvSpPr>
        <p:spPr>
          <a:xfrm>
            <a:off x="492891" y="3273777"/>
            <a:ext cx="4079109" cy="11413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94FA69DC-927F-C34D-85CC-4640E370F787}"/>
              </a:ext>
            </a:extLst>
          </p:cNvPr>
          <p:cNvSpPr/>
          <p:nvPr/>
        </p:nvSpPr>
        <p:spPr>
          <a:xfrm>
            <a:off x="492891" y="1268708"/>
            <a:ext cx="8325644" cy="18824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39AF9726-E9B6-CB40-8AE3-CE3FD0BE789F}"/>
              </a:ext>
            </a:extLst>
          </p:cNvPr>
          <p:cNvSpPr>
            <a:spLocks noGrp="1"/>
          </p:cNvSpPr>
          <p:nvPr>
            <p:ph type="title"/>
          </p:nvPr>
        </p:nvSpPr>
        <p:spPr/>
        <p:txBody>
          <a:bodyPr/>
          <a:lstStyle/>
          <a:p>
            <a:r>
              <a:rPr lang="fr-FR" dirty="0"/>
              <a:t>Répondre aux grands défis de la recherche biomédicale</a:t>
            </a:r>
          </a:p>
        </p:txBody>
      </p:sp>
      <p:sp>
        <p:nvSpPr>
          <p:cNvPr id="4" name="Espace réservé du numéro de diapositive 3">
            <a:extLst>
              <a:ext uri="{FF2B5EF4-FFF2-40B4-BE49-F238E27FC236}">
                <a16:creationId xmlns:a16="http://schemas.microsoft.com/office/drawing/2014/main" id="{B3BD62AB-2B7B-8249-A0E0-FE51DE72CCA9}"/>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3AA946C-5232-9941-85F0-9FA7E9D37BC7}"/>
              </a:ext>
            </a:extLst>
          </p:cNvPr>
          <p:cNvSpPr txBox="1"/>
          <p:nvPr/>
        </p:nvSpPr>
        <p:spPr>
          <a:xfrm>
            <a:off x="597335" y="495302"/>
            <a:ext cx="711491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Être référent dans le secteur de la recherche biomédicale </a:t>
            </a:r>
            <a:r>
              <a:rPr lang="fr-FR" sz="1600" dirty="0">
                <a:latin typeface="Arial" panose="020B0604020202020204" pitchFamily="34" charset="0"/>
                <a:cs typeface="Arial" panose="020B0604020202020204" pitchFamily="34" charset="0"/>
              </a:rPr>
              <a:t>(2)</a:t>
            </a:r>
          </a:p>
        </p:txBody>
      </p:sp>
      <p:sp>
        <p:nvSpPr>
          <p:cNvPr id="10" name="Espace réservé du contenu 10">
            <a:extLst>
              <a:ext uri="{FF2B5EF4-FFF2-40B4-BE49-F238E27FC236}">
                <a16:creationId xmlns:a16="http://schemas.microsoft.com/office/drawing/2014/main" id="{1C671FA1-9EBF-8342-A3E1-AC2A2D87A9CB}"/>
              </a:ext>
            </a:extLst>
          </p:cNvPr>
          <p:cNvSpPr txBox="1">
            <a:spLocks/>
          </p:cNvSpPr>
          <p:nvPr/>
        </p:nvSpPr>
        <p:spPr>
          <a:xfrm>
            <a:off x="4550230" y="1525632"/>
            <a:ext cx="4337343" cy="135934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1000" b="1" noProof="0" dirty="0">
                <a:solidFill>
                  <a:srgbClr val="4E879B"/>
                </a:solidFill>
                <a:latin typeface="Arial" panose="020B0604020202020204" pitchFamily="34" charset="0"/>
                <a:cs typeface="Arial" panose="020B0604020202020204" pitchFamily="34" charset="0"/>
              </a:rPr>
              <a:t>Bilan d’Horizon Europe depuis 2021</a:t>
            </a:r>
          </a:p>
          <a:p>
            <a:pPr marL="171450" lvl="3" indent="-171450" defTabSz="600060">
              <a:lnSpc>
                <a:spcPct val="100000"/>
              </a:lnSpc>
              <a:spcBef>
                <a:spcPts val="225"/>
              </a:spcBef>
              <a:buClr>
                <a:srgbClr val="DE492A"/>
              </a:buClr>
              <a:buFont typeface="Helvetica" pitchFamily="2" charset="0"/>
              <a:buChar char="•"/>
            </a:pPr>
            <a:r>
              <a:rPr lang="fr-FR" sz="1000" noProof="0" dirty="0">
                <a:latin typeface="Arial" panose="020B0604020202020204" pitchFamily="34" charset="0"/>
                <a:cs typeface="Arial" panose="020B0604020202020204" pitchFamily="34" charset="0"/>
              </a:rPr>
              <a:t>ERC : 88 projets ERC, 2</a:t>
            </a:r>
            <a:r>
              <a:rPr lang="fr-FR" sz="1000" baseline="30000" noProof="0" dirty="0">
                <a:latin typeface="Arial" panose="020B0604020202020204" pitchFamily="34" charset="0"/>
                <a:cs typeface="Arial" panose="020B0604020202020204" pitchFamily="34" charset="0"/>
              </a:rPr>
              <a:t>e</a:t>
            </a:r>
            <a:r>
              <a:rPr lang="fr-FR" sz="1000" noProof="0" dirty="0">
                <a:latin typeface="Arial" panose="020B0604020202020204" pitchFamily="34" charset="0"/>
                <a:cs typeface="Arial" panose="020B0604020202020204" pitchFamily="34" charset="0"/>
              </a:rPr>
              <a:t> récipiendaire français </a:t>
            </a:r>
          </a:p>
          <a:p>
            <a:pPr marL="171450" lvl="3" indent="-171450" defTabSz="600060">
              <a:lnSpc>
                <a:spcPct val="100000"/>
              </a:lnSpc>
              <a:spcBef>
                <a:spcPts val="225"/>
              </a:spcBef>
              <a:buClr>
                <a:srgbClr val="DE492A"/>
              </a:buClr>
              <a:buFont typeface="Helvetica" pitchFamily="2" charset="0"/>
              <a:buChar char="•"/>
            </a:pPr>
            <a:r>
              <a:rPr lang="fr-FR" sz="1000" noProof="0" dirty="0">
                <a:latin typeface="Arial" panose="020B0604020202020204" pitchFamily="34" charset="0"/>
                <a:cs typeface="Arial" panose="020B0604020202020204" pitchFamily="34" charset="0"/>
              </a:rPr>
              <a:t>Actions Marie </a:t>
            </a:r>
            <a:r>
              <a:rPr lang="fr-FR" sz="1000" noProof="0" dirty="0" err="1">
                <a:latin typeface="Arial" panose="020B0604020202020204" pitchFamily="34" charset="0"/>
                <a:cs typeface="Arial" panose="020B0604020202020204" pitchFamily="34" charset="0"/>
              </a:rPr>
              <a:t>Skłodowska</a:t>
            </a:r>
            <a:r>
              <a:rPr lang="fr-FR" sz="1000" noProof="0" dirty="0">
                <a:latin typeface="Arial" panose="020B0604020202020204" pitchFamily="34" charset="0"/>
                <a:cs typeface="Arial" panose="020B0604020202020204" pitchFamily="34" charset="0"/>
              </a:rPr>
              <a:t>-Curie : 54 projets, dont 32 coordinations</a:t>
            </a:r>
          </a:p>
          <a:p>
            <a:pPr marL="171450" lvl="3" indent="-171450" defTabSz="600060">
              <a:lnSpc>
                <a:spcPct val="100000"/>
              </a:lnSpc>
              <a:spcBef>
                <a:spcPts val="225"/>
              </a:spcBef>
              <a:buClr>
                <a:srgbClr val="DE492A"/>
              </a:buClr>
              <a:buFont typeface="Helvetica" pitchFamily="2" charset="0"/>
              <a:buChar char="•"/>
            </a:pPr>
            <a:r>
              <a:rPr lang="fr-FR" sz="1000" noProof="0" dirty="0">
                <a:latin typeface="Arial" panose="020B0604020202020204" pitchFamily="34" charset="0"/>
                <a:cs typeface="Arial" panose="020B0604020202020204" pitchFamily="34" charset="0"/>
              </a:rPr>
              <a:t>Cluster Santé : 88 projets, dont 25 coordinations notamment </a:t>
            </a:r>
            <a:br>
              <a:rPr lang="fr-FR" sz="1000" noProof="0" dirty="0">
                <a:latin typeface="Arial" panose="020B0604020202020204" pitchFamily="34" charset="0"/>
                <a:cs typeface="Arial" panose="020B0604020202020204" pitchFamily="34" charset="0"/>
              </a:rPr>
            </a:br>
            <a:r>
              <a:rPr lang="fr-FR" sz="1000" noProof="0" dirty="0">
                <a:latin typeface="Arial" panose="020B0604020202020204" pitchFamily="34" charset="0"/>
                <a:cs typeface="Arial" panose="020B0604020202020204" pitchFamily="34" charset="0"/>
              </a:rPr>
              <a:t>pour les partenariats </a:t>
            </a:r>
            <a:r>
              <a:rPr lang="fr-FR" sz="1000" noProof="0" dirty="0" err="1">
                <a:latin typeface="Arial" panose="020B0604020202020204" pitchFamily="34" charset="0"/>
                <a:cs typeface="Arial" panose="020B0604020202020204" pitchFamily="34" charset="0"/>
              </a:rPr>
              <a:t>Erdera</a:t>
            </a:r>
            <a:r>
              <a:rPr lang="fr-FR" sz="1000" noProof="0" dirty="0">
                <a:latin typeface="Arial" panose="020B0604020202020204" pitchFamily="34" charset="0"/>
                <a:cs typeface="Arial" panose="020B0604020202020204" pitchFamily="34" charset="0"/>
              </a:rPr>
              <a:t> sur les maladies rares et HERA sur </a:t>
            </a:r>
            <a:br>
              <a:rPr lang="fr-FR" sz="1000" noProof="0" dirty="0">
                <a:latin typeface="Arial" panose="020B0604020202020204" pitchFamily="34" charset="0"/>
                <a:cs typeface="Arial" panose="020B0604020202020204" pitchFamily="34" charset="0"/>
              </a:rPr>
            </a:br>
            <a:r>
              <a:rPr lang="fr-FR" sz="1000" noProof="0" dirty="0">
                <a:latin typeface="Arial" panose="020B0604020202020204" pitchFamily="34" charset="0"/>
                <a:cs typeface="Arial" panose="020B0604020202020204" pitchFamily="34" charset="0"/>
              </a:rPr>
              <a:t>la préparation aux crises sanitaires</a:t>
            </a:r>
          </a:p>
          <a:p>
            <a:pPr marL="171450" lvl="3" indent="-171450" defTabSz="600060">
              <a:lnSpc>
                <a:spcPct val="100000"/>
              </a:lnSpc>
              <a:spcBef>
                <a:spcPts val="225"/>
              </a:spcBef>
              <a:buClr>
                <a:srgbClr val="DE492A"/>
              </a:buClr>
              <a:buFont typeface="Helvetica" pitchFamily="2" charset="0"/>
              <a:buChar char="•"/>
            </a:pPr>
            <a:r>
              <a:rPr lang="fr-FR" sz="1000" noProof="0" dirty="0">
                <a:latin typeface="Arial" panose="020B0604020202020204" pitchFamily="34" charset="0"/>
                <a:cs typeface="Arial" panose="020B0604020202020204" pitchFamily="34" charset="0"/>
              </a:rPr>
              <a:t>EIC : 19 projets, dont 2 coordinations</a:t>
            </a:r>
          </a:p>
          <a:p>
            <a:pPr marL="171450" lvl="3" indent="-171450" defTabSz="600060">
              <a:lnSpc>
                <a:spcPct val="100000"/>
              </a:lnSpc>
              <a:spcBef>
                <a:spcPts val="225"/>
              </a:spcBef>
              <a:buClr>
                <a:srgbClr val="DE492A"/>
              </a:buClr>
              <a:buFont typeface="Helvetica" pitchFamily="2" charset="0"/>
              <a:buChar char="•"/>
            </a:pPr>
            <a:r>
              <a:rPr lang="fr-FR" sz="1000" noProof="0" dirty="0">
                <a:latin typeface="Arial" panose="020B0604020202020204" pitchFamily="34" charset="0"/>
                <a:cs typeface="Arial" panose="020B0604020202020204" pitchFamily="34" charset="0"/>
              </a:rPr>
              <a:t>Infrastructure : participation dans 12 projets</a:t>
            </a:r>
          </a:p>
        </p:txBody>
      </p:sp>
      <p:sp>
        <p:nvSpPr>
          <p:cNvPr id="11" name="Espace réservé du contenu 10">
            <a:extLst>
              <a:ext uri="{FF2B5EF4-FFF2-40B4-BE49-F238E27FC236}">
                <a16:creationId xmlns:a16="http://schemas.microsoft.com/office/drawing/2014/main" id="{9DCE325E-CB5D-2C45-A864-D6D03103E7BD}"/>
              </a:ext>
            </a:extLst>
          </p:cNvPr>
          <p:cNvSpPr txBox="1">
            <a:spLocks/>
          </p:cNvSpPr>
          <p:nvPr/>
        </p:nvSpPr>
        <p:spPr>
          <a:xfrm>
            <a:off x="6214833" y="3817667"/>
            <a:ext cx="2125131" cy="54886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425"/>
              </a:spcBef>
              <a:buClr>
                <a:schemeClr val="accent1"/>
              </a:buClr>
            </a:pPr>
            <a:r>
              <a:rPr lang="fr-FR" altLang="fr-FR" b="1" dirty="0">
                <a:solidFill>
                  <a:srgbClr val="4E879B"/>
                </a:solidFill>
                <a:latin typeface="Arial" panose="020B0604020202020204" pitchFamily="34" charset="0"/>
                <a:cs typeface="Arial" panose="020B0604020202020204" pitchFamily="34" charset="0"/>
              </a:rPr>
              <a:t>13 147 articles originaux</a:t>
            </a:r>
          </a:p>
          <a:p>
            <a:pPr marL="0" lvl="3" defTabSz="600060">
              <a:lnSpc>
                <a:spcPct val="100000"/>
              </a:lnSpc>
              <a:spcBef>
                <a:spcPts val="225"/>
              </a:spcBef>
              <a:buClr>
                <a:schemeClr val="accent1"/>
              </a:buClr>
            </a:pPr>
            <a:r>
              <a:rPr lang="fr-FR" altLang="fr-FR" sz="1000" dirty="0">
                <a:solidFill>
                  <a:schemeClr val="tx1">
                    <a:lumMod val="50000"/>
                  </a:schemeClr>
                </a:solidFill>
                <a:latin typeface="Arial" panose="020B0604020202020204" pitchFamily="34" charset="0"/>
                <a:cs typeface="Arial" panose="020B0604020202020204" pitchFamily="34" charset="0"/>
              </a:rPr>
              <a:t>(publications 2024)</a:t>
            </a:r>
            <a:br>
              <a:rPr lang="fr-FR" altLang="fr-FR" sz="1500" b="1" dirty="0">
                <a:solidFill>
                  <a:srgbClr val="4E879B"/>
                </a:solidFill>
                <a:latin typeface="Arial" panose="020B0604020202020204" pitchFamily="34" charset="0"/>
                <a:cs typeface="Arial" panose="020B0604020202020204" pitchFamily="34" charset="0"/>
              </a:rPr>
            </a:br>
            <a:endParaRPr lang="fr-FR" sz="1000" dirty="0">
              <a:solidFill>
                <a:srgbClr val="4E879B"/>
              </a:solidFill>
              <a:latin typeface="Arial" panose="020B0604020202020204" pitchFamily="34" charset="0"/>
              <a:cs typeface="Arial" panose="020B0604020202020204" pitchFamily="34" charset="0"/>
            </a:endParaRPr>
          </a:p>
        </p:txBody>
      </p:sp>
      <p:sp>
        <p:nvSpPr>
          <p:cNvPr id="12" name="Espace réservé du contenu 10">
            <a:extLst>
              <a:ext uri="{FF2B5EF4-FFF2-40B4-BE49-F238E27FC236}">
                <a16:creationId xmlns:a16="http://schemas.microsoft.com/office/drawing/2014/main" id="{A622FFBA-CF78-5244-840E-88D4AA3CADF8}"/>
              </a:ext>
            </a:extLst>
          </p:cNvPr>
          <p:cNvSpPr txBox="1">
            <a:spLocks/>
          </p:cNvSpPr>
          <p:nvPr/>
        </p:nvSpPr>
        <p:spPr>
          <a:xfrm>
            <a:off x="1350018" y="3409363"/>
            <a:ext cx="2822732" cy="90794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Un dialogue étroit</a:t>
            </a:r>
          </a:p>
          <a:p>
            <a:pPr marL="0" lvl="3" defTabSz="600060">
              <a:lnSpc>
                <a:spcPct val="100000"/>
              </a:lnSpc>
              <a:spcBef>
                <a:spcPts val="225"/>
              </a:spcBef>
              <a:buClr>
                <a:srgbClr val="DE492A"/>
              </a:buClr>
            </a:pPr>
            <a:r>
              <a:rPr lang="fr-FR" altLang="fr-FR" sz="1000" dirty="0">
                <a:solidFill>
                  <a:schemeClr val="tx1">
                    <a:lumMod val="50000"/>
                  </a:schemeClr>
                </a:solidFill>
                <a:latin typeface="Arial" panose="020B0604020202020204" pitchFamily="34" charset="0"/>
                <a:cs typeface="Arial" panose="020B0604020202020204" pitchFamily="34" charset="0"/>
              </a:rPr>
              <a:t>avec plus 350 associations de malades pour</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une recherche participative</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des rencontres et débats entre malades et chercheurs</a:t>
            </a:r>
          </a:p>
        </p:txBody>
      </p:sp>
      <p:sp>
        <p:nvSpPr>
          <p:cNvPr id="14" name="Espace réservé du contenu 10">
            <a:extLst>
              <a:ext uri="{FF2B5EF4-FFF2-40B4-BE49-F238E27FC236}">
                <a16:creationId xmlns:a16="http://schemas.microsoft.com/office/drawing/2014/main" id="{6B3C79F0-9EF6-A241-99D0-AB7C3AEF104F}"/>
              </a:ext>
            </a:extLst>
          </p:cNvPr>
          <p:cNvSpPr txBox="1">
            <a:spLocks/>
          </p:cNvSpPr>
          <p:nvPr/>
        </p:nvSpPr>
        <p:spPr>
          <a:xfrm>
            <a:off x="1350018" y="1533601"/>
            <a:ext cx="2594958" cy="121571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pPr>
            <a:r>
              <a:rPr lang="fr-FR" altLang="fr-FR" b="1" dirty="0">
                <a:solidFill>
                  <a:srgbClr val="4E879B"/>
                </a:solidFill>
                <a:latin typeface="Arial" panose="020B0604020202020204" pitchFamily="34" charset="0"/>
                <a:cs typeface="Arial" panose="020B0604020202020204" pitchFamily="34" charset="0"/>
              </a:rPr>
              <a:t>En Europe</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1</a:t>
            </a:r>
            <a:r>
              <a:rPr lang="fr-FR" altLang="fr-FR" sz="1000" baseline="30000" dirty="0">
                <a:latin typeface="Arial" panose="020B0604020202020204" pitchFamily="34" charset="0"/>
                <a:cs typeface="Arial" panose="020B0604020202020204" pitchFamily="34" charset="0"/>
              </a:rPr>
              <a:t>er</a:t>
            </a:r>
            <a:r>
              <a:rPr lang="fr-FR" altLang="fr-FR" sz="1000" dirty="0">
                <a:latin typeface="Arial" panose="020B0604020202020204" pitchFamily="34" charset="0"/>
                <a:cs typeface="Arial" panose="020B0604020202020204" pitchFamily="34" charset="0"/>
              </a:rPr>
              <a:t> déposant académique dans le secteur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biomédical en Europe</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1</a:t>
            </a:r>
            <a:r>
              <a:rPr lang="fr-FR" altLang="fr-FR" sz="1000" baseline="30000" dirty="0">
                <a:latin typeface="Arial" panose="020B0604020202020204" pitchFamily="34" charset="0"/>
                <a:cs typeface="Arial" panose="020B0604020202020204" pitchFamily="34" charset="0"/>
              </a:rPr>
              <a:t>er</a:t>
            </a:r>
            <a:r>
              <a:rPr lang="fr-FR" altLang="fr-FR" sz="1000" dirty="0">
                <a:latin typeface="Arial" panose="020B0604020202020204" pitchFamily="34" charset="0"/>
                <a:cs typeface="Arial" panose="020B0604020202020204" pitchFamily="34" charset="0"/>
              </a:rPr>
              <a:t> déposant européen dans le secteur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pharmaceutique</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3</a:t>
            </a:r>
            <a:r>
              <a:rPr lang="fr-FR" altLang="fr-FR" sz="1000" baseline="30000" dirty="0">
                <a:latin typeface="Arial" panose="020B0604020202020204" pitchFamily="34" charset="0"/>
                <a:cs typeface="Arial" panose="020B0604020202020204" pitchFamily="34" charset="0"/>
              </a:rPr>
              <a:t>e</a:t>
            </a:r>
            <a:r>
              <a:rPr lang="fr-FR" altLang="fr-FR" sz="1000" dirty="0">
                <a:latin typeface="Arial" panose="020B0604020202020204" pitchFamily="34" charset="0"/>
                <a:cs typeface="Arial" panose="020B0604020202020204" pitchFamily="34" charset="0"/>
              </a:rPr>
              <a:t> déposant européen dans le secteur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des biotechnologies</a:t>
            </a:r>
          </a:p>
        </p:txBody>
      </p:sp>
      <p:pic>
        <p:nvPicPr>
          <p:cNvPr id="6" name="Image 5">
            <a:extLst>
              <a:ext uri="{FF2B5EF4-FFF2-40B4-BE49-F238E27FC236}">
                <a16:creationId xmlns:a16="http://schemas.microsoft.com/office/drawing/2014/main" id="{334139BB-98EA-434C-9490-A95F630C7C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3686" y="3544927"/>
            <a:ext cx="711200" cy="711200"/>
          </a:xfrm>
          <a:prstGeom prst="rect">
            <a:avLst/>
          </a:prstGeom>
        </p:spPr>
      </p:pic>
      <p:pic>
        <p:nvPicPr>
          <p:cNvPr id="19" name="Image 18">
            <a:extLst>
              <a:ext uri="{FF2B5EF4-FFF2-40B4-BE49-F238E27FC236}">
                <a16:creationId xmlns:a16="http://schemas.microsoft.com/office/drawing/2014/main" id="{845E166E-4406-5B4B-95D0-C689D65B9B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21019" y="3551146"/>
            <a:ext cx="627951" cy="627951"/>
          </a:xfrm>
          <a:prstGeom prst="rect">
            <a:avLst/>
          </a:prstGeom>
        </p:spPr>
      </p:pic>
      <p:pic>
        <p:nvPicPr>
          <p:cNvPr id="21" name="Image 20">
            <a:extLst>
              <a:ext uri="{FF2B5EF4-FFF2-40B4-BE49-F238E27FC236}">
                <a16:creationId xmlns:a16="http://schemas.microsoft.com/office/drawing/2014/main" id="{73C16F14-6069-A44E-AA6D-BF6DC74FB22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1591" y="1517700"/>
            <a:ext cx="749300" cy="749300"/>
          </a:xfrm>
          <a:prstGeom prst="rect">
            <a:avLst/>
          </a:prstGeom>
        </p:spPr>
      </p:pic>
    </p:spTree>
    <p:extLst>
      <p:ext uri="{BB962C8B-B14F-4D97-AF65-F5344CB8AC3E}">
        <p14:creationId xmlns:p14="http://schemas.microsoft.com/office/powerpoint/2010/main" val="20484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8" name="Espace réservé du numéro de diapositive 3">
            <a:extLst>
              <a:ext uri="{FF2B5EF4-FFF2-40B4-BE49-F238E27FC236}">
                <a16:creationId xmlns:a16="http://schemas.microsoft.com/office/drawing/2014/main" id="{98806B43-7455-6A46-975A-A7943520FF71}"/>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597335" y="495302"/>
            <a:ext cx="7022682"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Évoluer pour mieux s’adapter</a:t>
            </a:r>
          </a:p>
        </p:txBody>
      </p:sp>
      <p:sp>
        <p:nvSpPr>
          <p:cNvPr id="11" name="Espace réservé du contenu 10">
            <a:extLst>
              <a:ext uri="{FF2B5EF4-FFF2-40B4-BE49-F238E27FC236}">
                <a16:creationId xmlns:a16="http://schemas.microsoft.com/office/drawing/2014/main" id="{EE08417B-D72A-374D-81F1-4355449C893C}"/>
              </a:ext>
            </a:extLst>
          </p:cNvPr>
          <p:cNvSpPr txBox="1">
            <a:spLocks/>
          </p:cNvSpPr>
          <p:nvPr/>
        </p:nvSpPr>
        <p:spPr>
          <a:xfrm>
            <a:off x="665814" y="3020331"/>
            <a:ext cx="736960" cy="2769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altLang="fr-FR" sz="900" b="1" dirty="0">
                <a:solidFill>
                  <a:srgbClr val="C00000"/>
                </a:solidFill>
                <a:latin typeface="Arial" panose="020B0604020202020204" pitchFamily="34" charset="0"/>
                <a:cs typeface="Arial" panose="020B0604020202020204" pitchFamily="34" charset="0"/>
              </a:rPr>
              <a:t>Création </a:t>
            </a:r>
            <a:br>
              <a:rPr lang="fr-FR" altLang="fr-FR" sz="900" b="1" dirty="0">
                <a:solidFill>
                  <a:srgbClr val="C00000"/>
                </a:solidFill>
                <a:latin typeface="Arial" panose="020B0604020202020204" pitchFamily="34" charset="0"/>
                <a:cs typeface="Arial" panose="020B0604020202020204" pitchFamily="34" charset="0"/>
              </a:rPr>
            </a:br>
            <a:r>
              <a:rPr lang="fr-FR" altLang="fr-FR" sz="900" dirty="0">
                <a:solidFill>
                  <a:schemeClr val="tx1">
                    <a:lumMod val="50000"/>
                  </a:schemeClr>
                </a:solidFill>
                <a:latin typeface="Arial" panose="020B0604020202020204" pitchFamily="34" charset="0"/>
                <a:cs typeface="Arial" panose="020B0604020202020204" pitchFamily="34" charset="0"/>
              </a:rPr>
              <a:t>de l’Inserm </a:t>
            </a:r>
          </a:p>
        </p:txBody>
      </p:sp>
      <p:sp>
        <p:nvSpPr>
          <p:cNvPr id="4" name="Ellipse 3">
            <a:extLst>
              <a:ext uri="{FF2B5EF4-FFF2-40B4-BE49-F238E27FC236}">
                <a16:creationId xmlns:a16="http://schemas.microsoft.com/office/drawing/2014/main" id="{56F983C2-292F-6742-AC4E-F446ED6D952E}"/>
              </a:ext>
            </a:extLst>
          </p:cNvPr>
          <p:cNvSpPr/>
          <p:nvPr/>
        </p:nvSpPr>
        <p:spPr>
          <a:xfrm>
            <a:off x="504300" y="4075002"/>
            <a:ext cx="123987" cy="123986"/>
          </a:xfrm>
          <a:prstGeom prst="ellips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2" name="Espace réservé du contenu 10">
            <a:extLst>
              <a:ext uri="{FF2B5EF4-FFF2-40B4-BE49-F238E27FC236}">
                <a16:creationId xmlns:a16="http://schemas.microsoft.com/office/drawing/2014/main" id="{42CBD491-7A43-C740-8518-61C0E665D397}"/>
              </a:ext>
            </a:extLst>
          </p:cNvPr>
          <p:cNvSpPr txBox="1">
            <a:spLocks/>
          </p:cNvSpPr>
          <p:nvPr/>
        </p:nvSpPr>
        <p:spPr>
          <a:xfrm>
            <a:off x="1650010" y="1856346"/>
            <a:ext cx="1194201" cy="206723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altLang="fr-FR" sz="900" dirty="0">
                <a:solidFill>
                  <a:schemeClr val="tx1">
                    <a:lumMod val="50000"/>
                  </a:schemeClr>
                </a:solidFill>
                <a:latin typeface="Arial" panose="020B0604020202020204" pitchFamily="34" charset="0"/>
                <a:cs typeface="Arial" panose="020B0604020202020204" pitchFamily="34" charset="0"/>
              </a:rPr>
              <a:t>É</a:t>
            </a:r>
            <a:r>
              <a:rPr lang="fr-FR" sz="900" dirty="0">
                <a:latin typeface="Arial" panose="020B0604020202020204" pitchFamily="34" charset="0"/>
                <a:cs typeface="Arial" panose="020B0604020202020204" pitchFamily="34" charset="0"/>
              </a:rPr>
              <a:t>tablissement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public à caractère</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scientifique et technologique, entièrement dédié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à la santé humaine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et à la recherche biomédicale</a:t>
            </a:r>
          </a:p>
          <a:p>
            <a:pPr marL="0" lvl="3" defTabSz="600060">
              <a:lnSpc>
                <a:spcPct val="100000"/>
              </a:lnSpc>
              <a:spcBef>
                <a:spcPts val="225"/>
              </a:spcBef>
              <a:buClr>
                <a:schemeClr val="accent1"/>
              </a:buClr>
            </a:pPr>
            <a:endParaRPr lang="fr-FR" sz="900" dirty="0">
              <a:latin typeface="Arial" panose="020B0604020202020204" pitchFamily="34" charset="0"/>
              <a:cs typeface="Arial" panose="020B0604020202020204" pitchFamily="34" charset="0"/>
            </a:endParaRPr>
          </a:p>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Placé sous la </a:t>
            </a:r>
            <a:r>
              <a:rPr lang="fr-FR" sz="900" b="1" dirty="0">
                <a:solidFill>
                  <a:srgbClr val="FF3A00"/>
                </a:solidFill>
                <a:latin typeface="Arial" panose="020B0604020202020204" pitchFamily="34" charset="0"/>
                <a:cs typeface="Arial" panose="020B0604020202020204" pitchFamily="34" charset="0"/>
              </a:rPr>
              <a:t>double tutelle </a:t>
            </a:r>
            <a:r>
              <a:rPr lang="fr-FR" sz="900" dirty="0">
                <a:latin typeface="Arial" panose="020B0604020202020204" pitchFamily="34" charset="0"/>
                <a:cs typeface="Arial" panose="020B0604020202020204" pitchFamily="34" charset="0"/>
              </a:rPr>
              <a:t>du ministère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de la Santé et du ministère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de la Recherche</a:t>
            </a:r>
          </a:p>
        </p:txBody>
      </p:sp>
      <p:sp>
        <p:nvSpPr>
          <p:cNvPr id="14" name="Espace réservé du contenu 10">
            <a:extLst>
              <a:ext uri="{FF2B5EF4-FFF2-40B4-BE49-F238E27FC236}">
                <a16:creationId xmlns:a16="http://schemas.microsoft.com/office/drawing/2014/main" id="{BADD94A7-551C-1042-B4DB-5F04BBDAFA46}"/>
              </a:ext>
            </a:extLst>
          </p:cNvPr>
          <p:cNvSpPr txBox="1">
            <a:spLocks/>
          </p:cNvSpPr>
          <p:nvPr/>
        </p:nvSpPr>
        <p:spPr>
          <a:xfrm>
            <a:off x="3183103" y="2362263"/>
            <a:ext cx="1279387" cy="157479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L’Inserm, dont le décret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est révisé, assure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la coordination stratégique, scientifique et opérationnelle de</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la recherche biomédicale</a:t>
            </a:r>
          </a:p>
          <a:p>
            <a:pPr marL="0" lvl="3" defTabSz="600060">
              <a:lnSpc>
                <a:spcPct val="100000"/>
              </a:lnSpc>
              <a:spcBef>
                <a:spcPts val="225"/>
              </a:spcBef>
              <a:buClr>
                <a:schemeClr val="accent1"/>
              </a:buClr>
            </a:pPr>
            <a:endParaRPr lang="fr-FR" sz="900" dirty="0">
              <a:latin typeface="Arial" panose="020B0604020202020204" pitchFamily="34" charset="0"/>
              <a:cs typeface="Arial" panose="020B0604020202020204" pitchFamily="34" charset="0"/>
            </a:endParaRPr>
          </a:p>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Création d’</a:t>
            </a:r>
            <a:r>
              <a:rPr lang="fr-FR" sz="900" b="1" dirty="0" err="1">
                <a:solidFill>
                  <a:srgbClr val="2D83C8"/>
                </a:solidFill>
                <a:latin typeface="Arial" panose="020B0604020202020204" pitchFamily="34" charset="0"/>
                <a:cs typeface="Arial" panose="020B0604020202020204" pitchFamily="34" charset="0"/>
              </a:rPr>
              <a:t>Aviesan</a:t>
            </a:r>
            <a:r>
              <a:rPr lang="fr-FR" sz="900" b="1" dirty="0">
                <a:solidFill>
                  <a:srgbClr val="2D83C8"/>
                </a:solidFill>
                <a:latin typeface="Arial" panose="020B0604020202020204" pitchFamily="34" charset="0"/>
                <a:cs typeface="Arial" panose="020B0604020202020204" pitchFamily="34" charset="0"/>
              </a:rPr>
              <a:t>, </a:t>
            </a:r>
            <a:r>
              <a:rPr lang="fr-FR" sz="900" dirty="0">
                <a:latin typeface="Arial" panose="020B0604020202020204" pitchFamily="34" charset="0"/>
                <a:cs typeface="Arial" panose="020B0604020202020204" pitchFamily="34" charset="0"/>
              </a:rPr>
              <a:t>l’Alliance nationale pour</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les sciences de la vie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et de la santé </a:t>
            </a:r>
            <a:endParaRPr lang="fr-FR" altLang="fr-FR" sz="900" b="1" dirty="0">
              <a:solidFill>
                <a:srgbClr val="2D83C8"/>
              </a:solidFill>
              <a:latin typeface="Arial" panose="020B0604020202020204" pitchFamily="34" charset="0"/>
              <a:cs typeface="Arial" panose="020B0604020202020204" pitchFamily="34" charset="0"/>
            </a:endParaRPr>
          </a:p>
        </p:txBody>
      </p:sp>
      <p:sp>
        <p:nvSpPr>
          <p:cNvPr id="15" name="Espace réservé du contenu 10">
            <a:extLst>
              <a:ext uri="{FF2B5EF4-FFF2-40B4-BE49-F238E27FC236}">
                <a16:creationId xmlns:a16="http://schemas.microsoft.com/office/drawing/2014/main" id="{CF6FB116-2FBF-5647-A791-DAC82EAF3B53}"/>
              </a:ext>
            </a:extLst>
          </p:cNvPr>
          <p:cNvSpPr txBox="1">
            <a:spLocks/>
          </p:cNvSpPr>
          <p:nvPr/>
        </p:nvSpPr>
        <p:spPr>
          <a:xfrm>
            <a:off x="4895853" y="1757206"/>
            <a:ext cx="1015700" cy="141064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L’Inserm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établit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son premier </a:t>
            </a:r>
            <a:br>
              <a:rPr lang="fr-FR" sz="900" dirty="0">
                <a:latin typeface="Arial" panose="020B0604020202020204" pitchFamily="34" charset="0"/>
                <a:cs typeface="Arial" panose="020B0604020202020204" pitchFamily="34" charset="0"/>
              </a:rPr>
            </a:br>
            <a:r>
              <a:rPr lang="fr-FR" sz="900" b="1" dirty="0">
                <a:solidFill>
                  <a:srgbClr val="92D04F"/>
                </a:solidFill>
                <a:latin typeface="Arial" panose="020B0604020202020204" pitchFamily="34" charset="0"/>
                <a:cs typeface="Arial" panose="020B0604020202020204" pitchFamily="34" charset="0"/>
              </a:rPr>
              <a:t>plan stratégique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et son </a:t>
            </a:r>
            <a:r>
              <a:rPr lang="fr-FR" sz="900" b="1" dirty="0">
                <a:solidFill>
                  <a:srgbClr val="92D04F"/>
                </a:solidFill>
                <a:latin typeface="Arial" panose="020B0604020202020204" pitchFamily="34" charset="0"/>
                <a:cs typeface="Arial" panose="020B0604020202020204" pitchFamily="34" charset="0"/>
              </a:rPr>
              <a:t>contrat d’objectifs </a:t>
            </a:r>
            <a:br>
              <a:rPr lang="fr-FR" sz="900" b="1" dirty="0">
                <a:solidFill>
                  <a:srgbClr val="92D04F"/>
                </a:solidFill>
                <a:latin typeface="Arial" panose="020B0604020202020204" pitchFamily="34" charset="0"/>
                <a:cs typeface="Arial" panose="020B0604020202020204" pitchFamily="34" charset="0"/>
              </a:rPr>
            </a:br>
            <a:r>
              <a:rPr lang="fr-FR" sz="900" b="1" dirty="0">
                <a:solidFill>
                  <a:srgbClr val="92D04F"/>
                </a:solidFill>
                <a:latin typeface="Arial" panose="020B0604020202020204" pitchFamily="34" charset="0"/>
                <a:cs typeface="Arial" panose="020B0604020202020204" pitchFamily="34" charset="0"/>
              </a:rPr>
              <a:t>et de </a:t>
            </a:r>
            <a:br>
              <a:rPr lang="fr-FR" sz="900" b="1" dirty="0">
                <a:solidFill>
                  <a:srgbClr val="92D04F"/>
                </a:solidFill>
                <a:latin typeface="Arial" panose="020B0604020202020204" pitchFamily="34" charset="0"/>
                <a:cs typeface="Arial" panose="020B0604020202020204" pitchFamily="34" charset="0"/>
              </a:rPr>
            </a:br>
            <a:r>
              <a:rPr lang="fr-FR" sz="900" b="1" dirty="0">
                <a:solidFill>
                  <a:srgbClr val="92D04F"/>
                </a:solidFill>
                <a:latin typeface="Arial" panose="020B0604020202020204" pitchFamily="34" charset="0"/>
                <a:cs typeface="Arial" panose="020B0604020202020204" pitchFamily="34" charset="0"/>
              </a:rPr>
              <a:t>performance</a:t>
            </a:r>
            <a:r>
              <a:rPr lang="fr-FR" sz="900" dirty="0">
                <a:latin typeface="Arial" panose="020B0604020202020204" pitchFamily="34" charset="0"/>
                <a:cs typeface="Arial" panose="020B0604020202020204" pitchFamily="34" charset="0"/>
              </a:rPr>
              <a: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avec l’État </a:t>
            </a:r>
          </a:p>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(2011-2015)</a:t>
            </a:r>
            <a:endParaRPr lang="fr-FR" altLang="fr-FR" sz="900" b="1" dirty="0">
              <a:solidFill>
                <a:srgbClr val="00B0F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E59E39D9-D58A-024C-961C-08F70AA24DDF}"/>
              </a:ext>
            </a:extLst>
          </p:cNvPr>
          <p:cNvSpPr/>
          <p:nvPr/>
        </p:nvSpPr>
        <p:spPr>
          <a:xfrm>
            <a:off x="1225899" y="1185956"/>
            <a:ext cx="584663" cy="584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32A090-1930-1042-ABDE-BAA53642E746}"/>
              </a:ext>
            </a:extLst>
          </p:cNvPr>
          <p:cNvSpPr/>
          <p:nvPr/>
        </p:nvSpPr>
        <p:spPr>
          <a:xfrm rot="10800000">
            <a:off x="1418786" y="1684890"/>
            <a:ext cx="198888" cy="1714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34114EC-5E99-0241-AE4A-E10AC1B26F36}"/>
              </a:ext>
            </a:extLst>
          </p:cNvPr>
          <p:cNvSpPr/>
          <p:nvPr/>
        </p:nvSpPr>
        <p:spPr>
          <a:xfrm>
            <a:off x="1275889" y="1371131"/>
            <a:ext cx="508931" cy="246221"/>
          </a:xfrm>
          <a:prstGeom prst="rect">
            <a:avLst/>
          </a:prstGeom>
        </p:spPr>
        <p:txBody>
          <a:bodyPr wrap="square">
            <a:spAutoFit/>
          </a:bodyPr>
          <a:lstStyle/>
          <a:p>
            <a:pPr algn="ctr"/>
            <a:r>
              <a:rPr lang="fr-FR" sz="1000" b="1" dirty="0">
                <a:solidFill>
                  <a:schemeClr val="bg1"/>
                </a:solidFill>
                <a:latin typeface="Arial" panose="020B0604020202020204" pitchFamily="34" charset="0"/>
                <a:cs typeface="Arial" panose="020B0604020202020204" pitchFamily="34" charset="0"/>
              </a:rPr>
              <a:t>1983</a:t>
            </a:r>
          </a:p>
        </p:txBody>
      </p:sp>
      <p:sp>
        <p:nvSpPr>
          <p:cNvPr id="18" name="Ellipse 17">
            <a:extLst>
              <a:ext uri="{FF2B5EF4-FFF2-40B4-BE49-F238E27FC236}">
                <a16:creationId xmlns:a16="http://schemas.microsoft.com/office/drawing/2014/main" id="{D4F10472-1D6B-134C-AE51-03BFC97E95A7}"/>
              </a:ext>
            </a:extLst>
          </p:cNvPr>
          <p:cNvSpPr/>
          <p:nvPr/>
        </p:nvSpPr>
        <p:spPr>
          <a:xfrm>
            <a:off x="268187" y="2349942"/>
            <a:ext cx="584663" cy="58466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18">
            <a:extLst>
              <a:ext uri="{FF2B5EF4-FFF2-40B4-BE49-F238E27FC236}">
                <a16:creationId xmlns:a16="http://schemas.microsoft.com/office/drawing/2014/main" id="{A4AC314F-4260-2343-B8DE-1ED83F93ABD1}"/>
              </a:ext>
            </a:extLst>
          </p:cNvPr>
          <p:cNvSpPr/>
          <p:nvPr/>
        </p:nvSpPr>
        <p:spPr>
          <a:xfrm rot="10800000">
            <a:off x="461074" y="2848877"/>
            <a:ext cx="198888" cy="171455"/>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F968C03-B29B-A747-B861-106C63800BA7}"/>
              </a:ext>
            </a:extLst>
          </p:cNvPr>
          <p:cNvSpPr/>
          <p:nvPr/>
        </p:nvSpPr>
        <p:spPr>
          <a:xfrm>
            <a:off x="334358" y="2535117"/>
            <a:ext cx="466794" cy="246221"/>
          </a:xfrm>
          <a:prstGeom prst="rect">
            <a:avLst/>
          </a:prstGeom>
        </p:spPr>
        <p:txBody>
          <a:bodyPr wrap="none">
            <a:spAutoFit/>
          </a:bodyPr>
          <a:lstStyle/>
          <a:p>
            <a:pPr algn="ctr"/>
            <a:r>
              <a:rPr lang="fr-FR" sz="1000" b="1" dirty="0">
                <a:solidFill>
                  <a:schemeClr val="bg1"/>
                </a:solidFill>
                <a:latin typeface="Arial" panose="020B0604020202020204" pitchFamily="34" charset="0"/>
                <a:cs typeface="Arial" panose="020B0604020202020204" pitchFamily="34" charset="0"/>
              </a:rPr>
              <a:t>1964</a:t>
            </a:r>
          </a:p>
        </p:txBody>
      </p:sp>
      <p:cxnSp>
        <p:nvCxnSpPr>
          <p:cNvPr id="22" name="Connecteur droit 21">
            <a:extLst>
              <a:ext uri="{FF2B5EF4-FFF2-40B4-BE49-F238E27FC236}">
                <a16:creationId xmlns:a16="http://schemas.microsoft.com/office/drawing/2014/main" id="{7D172893-3F02-C64A-A873-264DD34AEF35}"/>
              </a:ext>
            </a:extLst>
          </p:cNvPr>
          <p:cNvCxnSpPr/>
          <p:nvPr/>
        </p:nvCxnSpPr>
        <p:spPr>
          <a:xfrm>
            <a:off x="560517" y="3046820"/>
            <a:ext cx="0" cy="99230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D9D78547-CA48-AB4E-9545-88E1DBBBF6E6}"/>
              </a:ext>
            </a:extLst>
          </p:cNvPr>
          <p:cNvSpPr/>
          <p:nvPr/>
        </p:nvSpPr>
        <p:spPr>
          <a:xfrm>
            <a:off x="1464687" y="4075002"/>
            <a:ext cx="123987" cy="123986"/>
          </a:xfrm>
          <a:prstGeom prst="ellipse">
            <a:avLst/>
          </a:pr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id="{CB635780-7C9C-8843-A013-5471E7D983E1}"/>
              </a:ext>
            </a:extLst>
          </p:cNvPr>
          <p:cNvCxnSpPr>
            <a:cxnSpLocks/>
          </p:cNvCxnSpPr>
          <p:nvPr/>
        </p:nvCxnSpPr>
        <p:spPr>
          <a:xfrm>
            <a:off x="1512196" y="1908495"/>
            <a:ext cx="0" cy="21306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17D81B4C-86F6-E44E-8956-7715847E5079}"/>
              </a:ext>
            </a:extLst>
          </p:cNvPr>
          <p:cNvSpPr/>
          <p:nvPr/>
        </p:nvSpPr>
        <p:spPr>
          <a:xfrm>
            <a:off x="2752850" y="1691700"/>
            <a:ext cx="584663" cy="5846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26">
            <a:extLst>
              <a:ext uri="{FF2B5EF4-FFF2-40B4-BE49-F238E27FC236}">
                <a16:creationId xmlns:a16="http://schemas.microsoft.com/office/drawing/2014/main" id="{535FAE02-8907-A64B-823E-3C7B89FD6EFF}"/>
              </a:ext>
            </a:extLst>
          </p:cNvPr>
          <p:cNvSpPr/>
          <p:nvPr/>
        </p:nvSpPr>
        <p:spPr>
          <a:xfrm rot="10800000">
            <a:off x="2954443" y="2190635"/>
            <a:ext cx="198888" cy="17145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5DD8BE9-D20F-FA4E-BC9E-7314D6695FA5}"/>
              </a:ext>
            </a:extLst>
          </p:cNvPr>
          <p:cNvSpPr/>
          <p:nvPr/>
        </p:nvSpPr>
        <p:spPr>
          <a:xfrm>
            <a:off x="2811141" y="1876875"/>
            <a:ext cx="466794" cy="246221"/>
          </a:xfrm>
          <a:prstGeom prst="rect">
            <a:avLst/>
          </a:prstGeom>
        </p:spPr>
        <p:txBody>
          <a:bodyPr wrap="none">
            <a:spAutoFit/>
          </a:bodyPr>
          <a:lstStyle/>
          <a:p>
            <a:pPr algn="ctr"/>
            <a:r>
              <a:rPr lang="fr-FR" sz="1000" b="1" dirty="0">
                <a:solidFill>
                  <a:schemeClr val="bg1"/>
                </a:solidFill>
                <a:latin typeface="Arial" panose="020B0604020202020204" pitchFamily="34" charset="0"/>
                <a:cs typeface="Arial" panose="020B0604020202020204" pitchFamily="34" charset="0"/>
              </a:rPr>
              <a:t>2009</a:t>
            </a:r>
          </a:p>
        </p:txBody>
      </p:sp>
      <p:sp>
        <p:nvSpPr>
          <p:cNvPr id="29" name="Ellipse 28">
            <a:extLst>
              <a:ext uri="{FF2B5EF4-FFF2-40B4-BE49-F238E27FC236}">
                <a16:creationId xmlns:a16="http://schemas.microsoft.com/office/drawing/2014/main" id="{FF68CBDC-39D5-344F-94DE-D6DBD1841072}"/>
              </a:ext>
            </a:extLst>
          </p:cNvPr>
          <p:cNvSpPr/>
          <p:nvPr/>
        </p:nvSpPr>
        <p:spPr>
          <a:xfrm>
            <a:off x="3372454"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29">
            <a:extLst>
              <a:ext uri="{FF2B5EF4-FFF2-40B4-BE49-F238E27FC236}">
                <a16:creationId xmlns:a16="http://schemas.microsoft.com/office/drawing/2014/main" id="{A2D43138-B708-DD46-B81A-405CA799C022}"/>
              </a:ext>
            </a:extLst>
          </p:cNvPr>
          <p:cNvCxnSpPr>
            <a:cxnSpLocks/>
          </p:cNvCxnSpPr>
          <p:nvPr/>
        </p:nvCxnSpPr>
        <p:spPr>
          <a:xfrm>
            <a:off x="3049154" y="2421289"/>
            <a:ext cx="0" cy="161783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E6B22B18-DAC6-D34A-9CF1-85FC46FDD606}"/>
              </a:ext>
            </a:extLst>
          </p:cNvPr>
          <p:cNvSpPr/>
          <p:nvPr/>
        </p:nvSpPr>
        <p:spPr>
          <a:xfrm>
            <a:off x="4475155" y="1081067"/>
            <a:ext cx="584663" cy="584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riangle 33">
            <a:extLst>
              <a:ext uri="{FF2B5EF4-FFF2-40B4-BE49-F238E27FC236}">
                <a16:creationId xmlns:a16="http://schemas.microsoft.com/office/drawing/2014/main" id="{8E8ADB21-33A7-A749-ABB7-7C9EEBF8CAA7}"/>
              </a:ext>
            </a:extLst>
          </p:cNvPr>
          <p:cNvSpPr/>
          <p:nvPr/>
        </p:nvSpPr>
        <p:spPr>
          <a:xfrm rot="10800000">
            <a:off x="4668042" y="1583432"/>
            <a:ext cx="198888" cy="17145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5CCDD64-B20F-844B-93E8-5C99BC9F436B}"/>
              </a:ext>
            </a:extLst>
          </p:cNvPr>
          <p:cNvSpPr/>
          <p:nvPr/>
        </p:nvSpPr>
        <p:spPr>
          <a:xfrm>
            <a:off x="4532617" y="1254667"/>
            <a:ext cx="466794" cy="246221"/>
          </a:xfrm>
          <a:prstGeom prst="rect">
            <a:avLst/>
          </a:prstGeom>
        </p:spPr>
        <p:txBody>
          <a:bodyPr wrap="none">
            <a:spAutoFit/>
          </a:bodyPr>
          <a:lstStyle/>
          <a:p>
            <a:pPr algn="ctr"/>
            <a:r>
              <a:rPr lang="fr-FR" sz="1000" b="1" dirty="0">
                <a:solidFill>
                  <a:schemeClr val="bg1"/>
                </a:solidFill>
                <a:latin typeface="Arial" panose="020B0604020202020204" pitchFamily="34" charset="0"/>
                <a:cs typeface="Arial" panose="020B0604020202020204" pitchFamily="34" charset="0"/>
              </a:rPr>
              <a:t>2011</a:t>
            </a:r>
          </a:p>
        </p:txBody>
      </p:sp>
      <p:sp>
        <p:nvSpPr>
          <p:cNvPr id="36" name="Ellipse 35">
            <a:extLst>
              <a:ext uri="{FF2B5EF4-FFF2-40B4-BE49-F238E27FC236}">
                <a16:creationId xmlns:a16="http://schemas.microsoft.com/office/drawing/2014/main" id="{A616838A-5871-304C-96E1-CBB98742635C}"/>
              </a:ext>
            </a:extLst>
          </p:cNvPr>
          <p:cNvSpPr/>
          <p:nvPr/>
        </p:nvSpPr>
        <p:spPr>
          <a:xfrm>
            <a:off x="5085021"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a:extLst>
              <a:ext uri="{FF2B5EF4-FFF2-40B4-BE49-F238E27FC236}">
                <a16:creationId xmlns:a16="http://schemas.microsoft.com/office/drawing/2014/main" id="{96DEAEEC-2CCF-7F41-A466-0E0793D1F049}"/>
              </a:ext>
            </a:extLst>
          </p:cNvPr>
          <p:cNvCxnSpPr>
            <a:cxnSpLocks/>
          </p:cNvCxnSpPr>
          <p:nvPr/>
        </p:nvCxnSpPr>
        <p:spPr>
          <a:xfrm>
            <a:off x="4753314" y="1856346"/>
            <a:ext cx="0" cy="217904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0CDB7381-7A10-F74C-916C-DC86473DC8FC}"/>
              </a:ext>
            </a:extLst>
          </p:cNvPr>
          <p:cNvSpPr/>
          <p:nvPr/>
        </p:nvSpPr>
        <p:spPr>
          <a:xfrm>
            <a:off x="69503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1" name="Ellipse 40">
            <a:extLst>
              <a:ext uri="{FF2B5EF4-FFF2-40B4-BE49-F238E27FC236}">
                <a16:creationId xmlns:a16="http://schemas.microsoft.com/office/drawing/2014/main" id="{8EAC4543-C576-3E4F-9EC5-5C59B23286CC}"/>
              </a:ext>
            </a:extLst>
          </p:cNvPr>
          <p:cNvSpPr/>
          <p:nvPr/>
        </p:nvSpPr>
        <p:spPr>
          <a:xfrm>
            <a:off x="88576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2" name="Ellipse 41">
            <a:extLst>
              <a:ext uri="{FF2B5EF4-FFF2-40B4-BE49-F238E27FC236}">
                <a16:creationId xmlns:a16="http://schemas.microsoft.com/office/drawing/2014/main" id="{8558AFFA-B367-AF4C-889E-9B8BBDB18EB1}"/>
              </a:ext>
            </a:extLst>
          </p:cNvPr>
          <p:cNvSpPr/>
          <p:nvPr/>
        </p:nvSpPr>
        <p:spPr>
          <a:xfrm>
            <a:off x="107650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3" name="Ellipse 42">
            <a:extLst>
              <a:ext uri="{FF2B5EF4-FFF2-40B4-BE49-F238E27FC236}">
                <a16:creationId xmlns:a16="http://schemas.microsoft.com/office/drawing/2014/main" id="{68CF495E-BDC2-3047-9500-1B1C80347022}"/>
              </a:ext>
            </a:extLst>
          </p:cNvPr>
          <p:cNvSpPr/>
          <p:nvPr/>
        </p:nvSpPr>
        <p:spPr>
          <a:xfrm>
            <a:off x="126723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4" name="Ellipse 43">
            <a:extLst>
              <a:ext uri="{FF2B5EF4-FFF2-40B4-BE49-F238E27FC236}">
                <a16:creationId xmlns:a16="http://schemas.microsoft.com/office/drawing/2014/main" id="{8C8E0357-3361-3247-9A76-8ECFBBFF2CBE}"/>
              </a:ext>
            </a:extLst>
          </p:cNvPr>
          <p:cNvSpPr/>
          <p:nvPr/>
        </p:nvSpPr>
        <p:spPr>
          <a:xfrm>
            <a:off x="166033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5" name="Ellipse 44">
            <a:extLst>
              <a:ext uri="{FF2B5EF4-FFF2-40B4-BE49-F238E27FC236}">
                <a16:creationId xmlns:a16="http://schemas.microsoft.com/office/drawing/2014/main" id="{54E87F70-EC76-D840-94D1-E4E073D2E473}"/>
              </a:ext>
            </a:extLst>
          </p:cNvPr>
          <p:cNvSpPr/>
          <p:nvPr/>
        </p:nvSpPr>
        <p:spPr>
          <a:xfrm>
            <a:off x="184357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6" name="Ellipse 45">
            <a:extLst>
              <a:ext uri="{FF2B5EF4-FFF2-40B4-BE49-F238E27FC236}">
                <a16:creationId xmlns:a16="http://schemas.microsoft.com/office/drawing/2014/main" id="{DEDE0F7F-7AE9-4F48-B8F8-5223E7148DBA}"/>
              </a:ext>
            </a:extLst>
          </p:cNvPr>
          <p:cNvSpPr/>
          <p:nvPr/>
        </p:nvSpPr>
        <p:spPr>
          <a:xfrm>
            <a:off x="203089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7" name="Ellipse 46">
            <a:extLst>
              <a:ext uri="{FF2B5EF4-FFF2-40B4-BE49-F238E27FC236}">
                <a16:creationId xmlns:a16="http://schemas.microsoft.com/office/drawing/2014/main" id="{9DB9DFF4-54C4-BB4E-BB4D-77C77DC0C2BE}"/>
              </a:ext>
            </a:extLst>
          </p:cNvPr>
          <p:cNvSpPr/>
          <p:nvPr/>
        </p:nvSpPr>
        <p:spPr>
          <a:xfrm>
            <a:off x="222235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8" name="Ellipse 47">
            <a:extLst>
              <a:ext uri="{FF2B5EF4-FFF2-40B4-BE49-F238E27FC236}">
                <a16:creationId xmlns:a16="http://schemas.microsoft.com/office/drawing/2014/main" id="{F1088E57-92B4-E745-9564-AE8EB8339301}"/>
              </a:ext>
            </a:extLst>
          </p:cNvPr>
          <p:cNvSpPr/>
          <p:nvPr/>
        </p:nvSpPr>
        <p:spPr>
          <a:xfrm>
            <a:off x="241381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9" name="Ellipse 48">
            <a:extLst>
              <a:ext uri="{FF2B5EF4-FFF2-40B4-BE49-F238E27FC236}">
                <a16:creationId xmlns:a16="http://schemas.microsoft.com/office/drawing/2014/main" id="{98DD2797-D9B4-E647-AA68-EC3F546319FA}"/>
              </a:ext>
            </a:extLst>
          </p:cNvPr>
          <p:cNvSpPr/>
          <p:nvPr/>
        </p:nvSpPr>
        <p:spPr>
          <a:xfrm>
            <a:off x="2605273"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0" name="Ellipse 49">
            <a:extLst>
              <a:ext uri="{FF2B5EF4-FFF2-40B4-BE49-F238E27FC236}">
                <a16:creationId xmlns:a16="http://schemas.microsoft.com/office/drawing/2014/main" id="{28E5C3E4-DDB5-FA46-8377-34A15B0EBB6A}"/>
              </a:ext>
            </a:extLst>
          </p:cNvPr>
          <p:cNvSpPr/>
          <p:nvPr/>
        </p:nvSpPr>
        <p:spPr>
          <a:xfrm>
            <a:off x="279673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1" name="Ellipse 50">
            <a:extLst>
              <a:ext uri="{FF2B5EF4-FFF2-40B4-BE49-F238E27FC236}">
                <a16:creationId xmlns:a16="http://schemas.microsoft.com/office/drawing/2014/main" id="{C438ECF2-1066-3249-8A01-7617B46C745F}"/>
              </a:ext>
            </a:extLst>
          </p:cNvPr>
          <p:cNvSpPr/>
          <p:nvPr/>
        </p:nvSpPr>
        <p:spPr>
          <a:xfrm>
            <a:off x="2988191" y="4075002"/>
            <a:ext cx="123987" cy="123986"/>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 </a:t>
            </a:r>
          </a:p>
        </p:txBody>
      </p:sp>
      <p:sp>
        <p:nvSpPr>
          <p:cNvPr id="52" name="Ellipse 51">
            <a:extLst>
              <a:ext uri="{FF2B5EF4-FFF2-40B4-BE49-F238E27FC236}">
                <a16:creationId xmlns:a16="http://schemas.microsoft.com/office/drawing/2014/main" id="{54E0E863-93F0-CA49-AFB4-E53555F7AD1E}"/>
              </a:ext>
            </a:extLst>
          </p:cNvPr>
          <p:cNvSpPr/>
          <p:nvPr/>
        </p:nvSpPr>
        <p:spPr>
          <a:xfrm>
            <a:off x="317965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3" name="Ellipse 52">
            <a:extLst>
              <a:ext uri="{FF2B5EF4-FFF2-40B4-BE49-F238E27FC236}">
                <a16:creationId xmlns:a16="http://schemas.microsoft.com/office/drawing/2014/main" id="{7B61554B-F339-424E-BCEB-65CCC59A8517}"/>
              </a:ext>
            </a:extLst>
          </p:cNvPr>
          <p:cNvSpPr/>
          <p:nvPr/>
        </p:nvSpPr>
        <p:spPr>
          <a:xfrm>
            <a:off x="393323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4" name="Ellipse 53">
            <a:extLst>
              <a:ext uri="{FF2B5EF4-FFF2-40B4-BE49-F238E27FC236}">
                <a16:creationId xmlns:a16="http://schemas.microsoft.com/office/drawing/2014/main" id="{88A32C69-C964-5541-B6C5-83A89D90EEF6}"/>
              </a:ext>
            </a:extLst>
          </p:cNvPr>
          <p:cNvSpPr/>
          <p:nvPr/>
        </p:nvSpPr>
        <p:spPr>
          <a:xfrm>
            <a:off x="356256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5" name="Ellipse 54">
            <a:extLst>
              <a:ext uri="{FF2B5EF4-FFF2-40B4-BE49-F238E27FC236}">
                <a16:creationId xmlns:a16="http://schemas.microsoft.com/office/drawing/2014/main" id="{6E9A5280-A8D2-0840-863E-3C905D058D60}"/>
              </a:ext>
            </a:extLst>
          </p:cNvPr>
          <p:cNvSpPr/>
          <p:nvPr/>
        </p:nvSpPr>
        <p:spPr>
          <a:xfrm>
            <a:off x="375402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6" name="Ellipse 55">
            <a:extLst>
              <a:ext uri="{FF2B5EF4-FFF2-40B4-BE49-F238E27FC236}">
                <a16:creationId xmlns:a16="http://schemas.microsoft.com/office/drawing/2014/main" id="{EE7DACBF-4FAC-B74C-BCF0-27E18045093C}"/>
              </a:ext>
            </a:extLst>
          </p:cNvPr>
          <p:cNvSpPr/>
          <p:nvPr/>
        </p:nvSpPr>
        <p:spPr>
          <a:xfrm>
            <a:off x="4132861"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7" name="Ellipse 56">
            <a:extLst>
              <a:ext uri="{FF2B5EF4-FFF2-40B4-BE49-F238E27FC236}">
                <a16:creationId xmlns:a16="http://schemas.microsoft.com/office/drawing/2014/main" id="{CBA48DC3-D65A-394F-BB4A-20BD20BCAE53}"/>
              </a:ext>
            </a:extLst>
          </p:cNvPr>
          <p:cNvSpPr/>
          <p:nvPr/>
        </p:nvSpPr>
        <p:spPr>
          <a:xfrm>
            <a:off x="432525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8" name="Ellipse 57">
            <a:extLst>
              <a:ext uri="{FF2B5EF4-FFF2-40B4-BE49-F238E27FC236}">
                <a16:creationId xmlns:a16="http://schemas.microsoft.com/office/drawing/2014/main" id="{2BBAC97A-D103-3E45-9C2C-3B07767FCBF9}"/>
              </a:ext>
            </a:extLst>
          </p:cNvPr>
          <p:cNvSpPr/>
          <p:nvPr/>
        </p:nvSpPr>
        <p:spPr>
          <a:xfrm>
            <a:off x="451356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9" name="Ellipse 58">
            <a:extLst>
              <a:ext uri="{FF2B5EF4-FFF2-40B4-BE49-F238E27FC236}">
                <a16:creationId xmlns:a16="http://schemas.microsoft.com/office/drawing/2014/main" id="{02034AF8-4885-494E-BACD-60AC386727CD}"/>
              </a:ext>
            </a:extLst>
          </p:cNvPr>
          <p:cNvSpPr/>
          <p:nvPr/>
        </p:nvSpPr>
        <p:spPr>
          <a:xfrm>
            <a:off x="4701868" y="4075002"/>
            <a:ext cx="123987" cy="123986"/>
          </a:xfrm>
          <a:prstGeom prst="ellipse">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0" name="Ellipse 59">
            <a:extLst>
              <a:ext uri="{FF2B5EF4-FFF2-40B4-BE49-F238E27FC236}">
                <a16:creationId xmlns:a16="http://schemas.microsoft.com/office/drawing/2014/main" id="{6CC6FEF5-92F2-264F-B03E-55949D874CB1}"/>
              </a:ext>
            </a:extLst>
          </p:cNvPr>
          <p:cNvSpPr/>
          <p:nvPr/>
        </p:nvSpPr>
        <p:spPr>
          <a:xfrm>
            <a:off x="489017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1" name="Ellipse 60">
            <a:extLst>
              <a:ext uri="{FF2B5EF4-FFF2-40B4-BE49-F238E27FC236}">
                <a16:creationId xmlns:a16="http://schemas.microsoft.com/office/drawing/2014/main" id="{F2E79500-F24F-E749-9B63-659157D45B2E}"/>
              </a:ext>
            </a:extLst>
          </p:cNvPr>
          <p:cNvSpPr/>
          <p:nvPr/>
        </p:nvSpPr>
        <p:spPr>
          <a:xfrm>
            <a:off x="5265859"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2" name="Ellipse 61">
            <a:extLst>
              <a:ext uri="{FF2B5EF4-FFF2-40B4-BE49-F238E27FC236}">
                <a16:creationId xmlns:a16="http://schemas.microsoft.com/office/drawing/2014/main" id="{658E5E5E-1944-284A-9583-77621E119F5D}"/>
              </a:ext>
            </a:extLst>
          </p:cNvPr>
          <p:cNvSpPr/>
          <p:nvPr/>
        </p:nvSpPr>
        <p:spPr>
          <a:xfrm>
            <a:off x="582891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3" name="Ellipse 62">
            <a:extLst>
              <a:ext uri="{FF2B5EF4-FFF2-40B4-BE49-F238E27FC236}">
                <a16:creationId xmlns:a16="http://schemas.microsoft.com/office/drawing/2014/main" id="{7B89CECB-77A5-624F-B6B2-BFCB024E4AD9}"/>
              </a:ext>
            </a:extLst>
          </p:cNvPr>
          <p:cNvSpPr/>
          <p:nvPr/>
        </p:nvSpPr>
        <p:spPr>
          <a:xfrm>
            <a:off x="545510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4" name="Ellipse 63">
            <a:extLst>
              <a:ext uri="{FF2B5EF4-FFF2-40B4-BE49-F238E27FC236}">
                <a16:creationId xmlns:a16="http://schemas.microsoft.com/office/drawing/2014/main" id="{AA5AACBE-136B-2047-87A4-39857F44CBAC}"/>
              </a:ext>
            </a:extLst>
          </p:cNvPr>
          <p:cNvSpPr/>
          <p:nvPr/>
        </p:nvSpPr>
        <p:spPr>
          <a:xfrm>
            <a:off x="564340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5" name="Ellipse 64">
            <a:extLst>
              <a:ext uri="{FF2B5EF4-FFF2-40B4-BE49-F238E27FC236}">
                <a16:creationId xmlns:a16="http://schemas.microsoft.com/office/drawing/2014/main" id="{3D6F7D39-C2B0-7346-B893-465FA93F7A5A}"/>
              </a:ext>
            </a:extLst>
          </p:cNvPr>
          <p:cNvSpPr/>
          <p:nvPr/>
        </p:nvSpPr>
        <p:spPr>
          <a:xfrm>
            <a:off x="640133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6" name="Ellipse 65">
            <a:extLst>
              <a:ext uri="{FF2B5EF4-FFF2-40B4-BE49-F238E27FC236}">
                <a16:creationId xmlns:a16="http://schemas.microsoft.com/office/drawing/2014/main" id="{52D9165B-4A74-974E-94D3-E8BC073B03DC}"/>
              </a:ext>
            </a:extLst>
          </p:cNvPr>
          <p:cNvSpPr/>
          <p:nvPr/>
        </p:nvSpPr>
        <p:spPr>
          <a:xfrm>
            <a:off x="6020024" y="4075002"/>
            <a:ext cx="123987" cy="123986"/>
          </a:xfrm>
          <a:prstGeom prst="ellipse">
            <a:avLst/>
          </a:prstGeom>
          <a:solidFill>
            <a:srgbClr val="FF830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7" name="Ellipse 66">
            <a:extLst>
              <a:ext uri="{FF2B5EF4-FFF2-40B4-BE49-F238E27FC236}">
                <a16:creationId xmlns:a16="http://schemas.microsoft.com/office/drawing/2014/main" id="{1B0D35EC-5328-E44B-8220-ED0771B5F7E1}"/>
              </a:ext>
            </a:extLst>
          </p:cNvPr>
          <p:cNvSpPr/>
          <p:nvPr/>
        </p:nvSpPr>
        <p:spPr>
          <a:xfrm>
            <a:off x="620833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8" name="Ellipse 67">
            <a:extLst>
              <a:ext uri="{FF2B5EF4-FFF2-40B4-BE49-F238E27FC236}">
                <a16:creationId xmlns:a16="http://schemas.microsoft.com/office/drawing/2014/main" id="{79F05A44-D0F8-EC4E-8EEA-8649FAD29FFD}"/>
              </a:ext>
            </a:extLst>
          </p:cNvPr>
          <p:cNvSpPr/>
          <p:nvPr/>
        </p:nvSpPr>
        <p:spPr>
          <a:xfrm>
            <a:off x="658580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9" name="Ellipse 68">
            <a:extLst>
              <a:ext uri="{FF2B5EF4-FFF2-40B4-BE49-F238E27FC236}">
                <a16:creationId xmlns:a16="http://schemas.microsoft.com/office/drawing/2014/main" id="{1C11A506-139E-7E4F-9186-BF4E3B693E50}"/>
              </a:ext>
            </a:extLst>
          </p:cNvPr>
          <p:cNvSpPr/>
          <p:nvPr/>
        </p:nvSpPr>
        <p:spPr>
          <a:xfrm>
            <a:off x="6962092" y="4080002"/>
            <a:ext cx="123987" cy="123986"/>
          </a:xfrm>
          <a:prstGeom prst="ellipse">
            <a:avLst/>
          </a:prstGeom>
          <a:solidFill>
            <a:srgbClr val="6600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0" name="Ellipse 69">
            <a:extLst>
              <a:ext uri="{FF2B5EF4-FFF2-40B4-BE49-F238E27FC236}">
                <a16:creationId xmlns:a16="http://schemas.microsoft.com/office/drawing/2014/main" id="{DD728683-C7A3-FB4F-8003-7DD80CFC4885}"/>
              </a:ext>
            </a:extLst>
          </p:cNvPr>
          <p:cNvSpPr/>
          <p:nvPr/>
        </p:nvSpPr>
        <p:spPr>
          <a:xfrm>
            <a:off x="7157291"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2" name="Ellipse 71">
            <a:extLst>
              <a:ext uri="{FF2B5EF4-FFF2-40B4-BE49-F238E27FC236}">
                <a16:creationId xmlns:a16="http://schemas.microsoft.com/office/drawing/2014/main" id="{FCB371A7-641F-8F43-B9BA-49E669AFAD16}"/>
              </a:ext>
            </a:extLst>
          </p:cNvPr>
          <p:cNvSpPr/>
          <p:nvPr/>
        </p:nvSpPr>
        <p:spPr>
          <a:xfrm>
            <a:off x="733903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3" name="Ellipse 72">
            <a:extLst>
              <a:ext uri="{FF2B5EF4-FFF2-40B4-BE49-F238E27FC236}">
                <a16:creationId xmlns:a16="http://schemas.microsoft.com/office/drawing/2014/main" id="{E64958CC-0427-F044-BE2E-7829320D3B99}"/>
              </a:ext>
            </a:extLst>
          </p:cNvPr>
          <p:cNvSpPr/>
          <p:nvPr/>
        </p:nvSpPr>
        <p:spPr>
          <a:xfrm>
            <a:off x="752734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4" name="Ellipse 73">
            <a:extLst>
              <a:ext uri="{FF2B5EF4-FFF2-40B4-BE49-F238E27FC236}">
                <a16:creationId xmlns:a16="http://schemas.microsoft.com/office/drawing/2014/main" id="{A7B45D2D-9A00-4946-9F54-F5C5BC791EB3}"/>
              </a:ext>
            </a:extLst>
          </p:cNvPr>
          <p:cNvSpPr/>
          <p:nvPr/>
        </p:nvSpPr>
        <p:spPr>
          <a:xfrm>
            <a:off x="7715653"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5" name="Ellipse 74">
            <a:extLst>
              <a:ext uri="{FF2B5EF4-FFF2-40B4-BE49-F238E27FC236}">
                <a16:creationId xmlns:a16="http://schemas.microsoft.com/office/drawing/2014/main" id="{C6F45E0B-F6B9-6C40-8769-3FA810C60936}"/>
              </a:ext>
            </a:extLst>
          </p:cNvPr>
          <p:cNvSpPr/>
          <p:nvPr/>
        </p:nvSpPr>
        <p:spPr>
          <a:xfrm>
            <a:off x="8106326"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8" name="Forme libre 87">
            <a:extLst>
              <a:ext uri="{FF2B5EF4-FFF2-40B4-BE49-F238E27FC236}">
                <a16:creationId xmlns:a16="http://schemas.microsoft.com/office/drawing/2014/main" id="{4A28235E-474A-A74A-8BF1-FF52FC9B6DA8}"/>
              </a:ext>
            </a:extLst>
          </p:cNvPr>
          <p:cNvSpPr/>
          <p:nvPr/>
        </p:nvSpPr>
        <p:spPr>
          <a:xfrm>
            <a:off x="8246936" y="3893205"/>
            <a:ext cx="296885" cy="534389"/>
          </a:xfrm>
          <a:custGeom>
            <a:avLst/>
            <a:gdLst>
              <a:gd name="connsiteX0" fmla="*/ 0 w 296884"/>
              <a:gd name="connsiteY0" fmla="*/ 0 h 534389"/>
              <a:gd name="connsiteX1" fmla="*/ 296884 w 296884"/>
              <a:gd name="connsiteY1" fmla="*/ 255319 h 534389"/>
              <a:gd name="connsiteX2" fmla="*/ 17814 w 296884"/>
              <a:gd name="connsiteY2" fmla="*/ 534389 h 534389"/>
            </a:gdLst>
            <a:ahLst/>
            <a:cxnLst>
              <a:cxn ang="0">
                <a:pos x="connsiteX0" y="connsiteY0"/>
              </a:cxn>
              <a:cxn ang="0">
                <a:pos x="connsiteX1" y="connsiteY1"/>
              </a:cxn>
              <a:cxn ang="0">
                <a:pos x="connsiteX2" y="connsiteY2"/>
              </a:cxn>
            </a:cxnLst>
            <a:rect l="l" t="t" r="r" b="b"/>
            <a:pathLst>
              <a:path w="296884" h="534389">
                <a:moveTo>
                  <a:pt x="0" y="0"/>
                </a:moveTo>
                <a:lnTo>
                  <a:pt x="296884" y="255319"/>
                </a:lnTo>
                <a:lnTo>
                  <a:pt x="17814" y="534389"/>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space réservé du contenu 10">
            <a:extLst>
              <a:ext uri="{FF2B5EF4-FFF2-40B4-BE49-F238E27FC236}">
                <a16:creationId xmlns:a16="http://schemas.microsoft.com/office/drawing/2014/main" id="{BADD94A7-551C-1042-B4DB-5F04BBDAFA46}"/>
              </a:ext>
            </a:extLst>
          </p:cNvPr>
          <p:cNvSpPr txBox="1">
            <a:spLocks/>
          </p:cNvSpPr>
          <p:nvPr/>
        </p:nvSpPr>
        <p:spPr>
          <a:xfrm>
            <a:off x="6207304" y="3131795"/>
            <a:ext cx="738856" cy="6924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L’Inserm lance son </a:t>
            </a:r>
            <a:r>
              <a:rPr lang="fr-FR" sz="900" b="1" dirty="0">
                <a:solidFill>
                  <a:srgbClr val="FF8301"/>
                </a:solidFill>
                <a:latin typeface="Arial" panose="020B0604020202020204" pitchFamily="34" charset="0"/>
                <a:cs typeface="Arial" panose="020B0604020202020204" pitchFamily="34" charset="0"/>
              </a:rPr>
              <a:t>plan stratégique</a:t>
            </a:r>
            <a:br>
              <a:rPr lang="fr-FR" sz="900" b="1" dirty="0">
                <a:solidFill>
                  <a:srgbClr val="FF8301"/>
                </a:solidFill>
                <a:latin typeface="Arial" panose="020B0604020202020204" pitchFamily="34" charset="0"/>
                <a:cs typeface="Arial" panose="020B0604020202020204" pitchFamily="34" charset="0"/>
              </a:rPr>
            </a:br>
            <a:r>
              <a:rPr lang="fr-FR" sz="900" b="1" dirty="0">
                <a:solidFill>
                  <a:srgbClr val="FF8301"/>
                </a:solidFill>
                <a:latin typeface="Arial" panose="020B0604020202020204" pitchFamily="34" charset="0"/>
                <a:cs typeface="Arial" panose="020B0604020202020204" pitchFamily="34" charset="0"/>
              </a:rPr>
              <a:t>2025</a:t>
            </a:r>
          </a:p>
        </p:txBody>
      </p:sp>
      <p:sp>
        <p:nvSpPr>
          <p:cNvPr id="78" name="Ellipse 77">
            <a:extLst>
              <a:ext uri="{FF2B5EF4-FFF2-40B4-BE49-F238E27FC236}">
                <a16:creationId xmlns:a16="http://schemas.microsoft.com/office/drawing/2014/main" id="{17D81B4C-86F6-E44E-8956-7715847E5079}"/>
              </a:ext>
            </a:extLst>
          </p:cNvPr>
          <p:cNvSpPr/>
          <p:nvPr/>
        </p:nvSpPr>
        <p:spPr>
          <a:xfrm>
            <a:off x="5780049" y="2359805"/>
            <a:ext cx="584663" cy="584663"/>
          </a:xfrm>
          <a:prstGeom prst="ellipse">
            <a:avLst/>
          </a:prstGeom>
          <a:solidFill>
            <a:srgbClr val="FF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Triangle 78">
            <a:extLst>
              <a:ext uri="{FF2B5EF4-FFF2-40B4-BE49-F238E27FC236}">
                <a16:creationId xmlns:a16="http://schemas.microsoft.com/office/drawing/2014/main" id="{535FAE02-8907-A64B-823E-3C7B89FD6EFF}"/>
              </a:ext>
            </a:extLst>
          </p:cNvPr>
          <p:cNvSpPr/>
          <p:nvPr/>
        </p:nvSpPr>
        <p:spPr>
          <a:xfrm rot="10800000">
            <a:off x="5972936" y="2877790"/>
            <a:ext cx="198888" cy="171455"/>
          </a:xfrm>
          <a:prstGeom prst="triangle">
            <a:avLst/>
          </a:prstGeom>
          <a:solidFill>
            <a:srgbClr val="FF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extLst>
              <a:ext uri="{FF2B5EF4-FFF2-40B4-BE49-F238E27FC236}">
                <a16:creationId xmlns:a16="http://schemas.microsoft.com/office/drawing/2014/main" id="{75DD8BE9-D20F-FA4E-BC9E-7314D6695FA5}"/>
              </a:ext>
            </a:extLst>
          </p:cNvPr>
          <p:cNvSpPr/>
          <p:nvPr/>
        </p:nvSpPr>
        <p:spPr>
          <a:xfrm>
            <a:off x="5829628" y="2544980"/>
            <a:ext cx="466794" cy="246221"/>
          </a:xfrm>
          <a:prstGeom prst="rect">
            <a:avLst/>
          </a:prstGeom>
        </p:spPr>
        <p:txBody>
          <a:bodyPr wrap="none">
            <a:spAutoFit/>
          </a:bodyPr>
          <a:lstStyle/>
          <a:p>
            <a:pPr algn="ctr"/>
            <a:r>
              <a:rPr lang="fr-FR" sz="1000" b="1" dirty="0">
                <a:solidFill>
                  <a:schemeClr val="bg1"/>
                </a:solidFill>
                <a:latin typeface="Arial" panose="020B0604020202020204" pitchFamily="34" charset="0"/>
                <a:cs typeface="Arial" panose="020B0604020202020204" pitchFamily="34" charset="0"/>
              </a:rPr>
              <a:t>2019</a:t>
            </a:r>
          </a:p>
        </p:txBody>
      </p:sp>
      <p:sp>
        <p:nvSpPr>
          <p:cNvPr id="81" name="Ellipse 80">
            <a:extLst>
              <a:ext uri="{FF2B5EF4-FFF2-40B4-BE49-F238E27FC236}">
                <a16:creationId xmlns:a16="http://schemas.microsoft.com/office/drawing/2014/main" id="{FF68CBDC-39D5-344F-94DE-D6DBD1841072}"/>
              </a:ext>
            </a:extLst>
          </p:cNvPr>
          <p:cNvSpPr/>
          <p:nvPr/>
        </p:nvSpPr>
        <p:spPr>
          <a:xfrm>
            <a:off x="6778954"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2" name="Connecteur droit 81">
            <a:extLst>
              <a:ext uri="{FF2B5EF4-FFF2-40B4-BE49-F238E27FC236}">
                <a16:creationId xmlns:a16="http://schemas.microsoft.com/office/drawing/2014/main" id="{A2D43138-B708-DD46-B81A-405CA799C022}"/>
              </a:ext>
            </a:extLst>
          </p:cNvPr>
          <p:cNvCxnSpPr>
            <a:cxnSpLocks/>
          </p:cNvCxnSpPr>
          <p:nvPr/>
        </p:nvCxnSpPr>
        <p:spPr>
          <a:xfrm>
            <a:off x="6075054" y="3131795"/>
            <a:ext cx="0" cy="902338"/>
          </a:xfrm>
          <a:prstGeom prst="line">
            <a:avLst/>
          </a:prstGeom>
          <a:ln>
            <a:solidFill>
              <a:srgbClr val="FF8301"/>
            </a:solidFill>
          </a:ln>
        </p:spPr>
        <p:style>
          <a:lnRef idx="1">
            <a:schemeClr val="accent1"/>
          </a:lnRef>
          <a:fillRef idx="0">
            <a:schemeClr val="accent1"/>
          </a:fillRef>
          <a:effectRef idx="0">
            <a:schemeClr val="accent1"/>
          </a:effectRef>
          <a:fontRef idx="minor">
            <a:schemeClr val="tx1"/>
          </a:fontRef>
        </p:style>
      </p:cxnSp>
      <p:sp>
        <p:nvSpPr>
          <p:cNvPr id="83" name="Ellipse 82">
            <a:extLst>
              <a:ext uri="{FF2B5EF4-FFF2-40B4-BE49-F238E27FC236}">
                <a16:creationId xmlns:a16="http://schemas.microsoft.com/office/drawing/2014/main" id="{17D81B4C-86F6-E44E-8956-7715847E5079}"/>
              </a:ext>
            </a:extLst>
          </p:cNvPr>
          <p:cNvSpPr/>
          <p:nvPr/>
        </p:nvSpPr>
        <p:spPr>
          <a:xfrm>
            <a:off x="6726320" y="595444"/>
            <a:ext cx="584663" cy="584663"/>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83">
            <a:extLst>
              <a:ext uri="{FF2B5EF4-FFF2-40B4-BE49-F238E27FC236}">
                <a16:creationId xmlns:a16="http://schemas.microsoft.com/office/drawing/2014/main" id="{535FAE02-8907-A64B-823E-3C7B89FD6EFF}"/>
              </a:ext>
            </a:extLst>
          </p:cNvPr>
          <p:cNvSpPr/>
          <p:nvPr/>
        </p:nvSpPr>
        <p:spPr>
          <a:xfrm rot="10800000">
            <a:off x="6919207" y="1094379"/>
            <a:ext cx="198888" cy="171455"/>
          </a:xfrm>
          <a:prstGeom prs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a16="http://schemas.microsoft.com/office/drawing/2014/main" id="{75DD8BE9-D20F-FA4E-BC9E-7314D6695FA5}"/>
              </a:ext>
            </a:extLst>
          </p:cNvPr>
          <p:cNvSpPr/>
          <p:nvPr/>
        </p:nvSpPr>
        <p:spPr>
          <a:xfrm>
            <a:off x="6783920" y="780619"/>
            <a:ext cx="466794" cy="246221"/>
          </a:xfrm>
          <a:prstGeom prst="rect">
            <a:avLst/>
          </a:prstGeom>
        </p:spPr>
        <p:txBody>
          <a:bodyPr wrap="none">
            <a:spAutoFit/>
          </a:bodyPr>
          <a:lstStyle/>
          <a:p>
            <a:r>
              <a:rPr lang="fr-FR" sz="1000" b="1" dirty="0">
                <a:solidFill>
                  <a:schemeClr val="bg1"/>
                </a:solidFill>
                <a:latin typeface="Arial" panose="020B0604020202020204" pitchFamily="34" charset="0"/>
                <a:cs typeface="Arial" panose="020B0604020202020204" pitchFamily="34" charset="0"/>
              </a:rPr>
              <a:t>2022</a:t>
            </a:r>
          </a:p>
        </p:txBody>
      </p:sp>
      <p:sp>
        <p:nvSpPr>
          <p:cNvPr id="86" name="Ellipse 85">
            <a:extLst>
              <a:ext uri="{FF2B5EF4-FFF2-40B4-BE49-F238E27FC236}">
                <a16:creationId xmlns:a16="http://schemas.microsoft.com/office/drawing/2014/main" id="{FF68CBDC-39D5-344F-94DE-D6DBD1841072}"/>
              </a:ext>
            </a:extLst>
          </p:cNvPr>
          <p:cNvSpPr/>
          <p:nvPr/>
        </p:nvSpPr>
        <p:spPr>
          <a:xfrm>
            <a:off x="7911977" y="4080002"/>
            <a:ext cx="123987" cy="123986"/>
          </a:xfrm>
          <a:prstGeom prst="ellipse">
            <a:avLst/>
          </a:prstGeom>
          <a:solidFill>
            <a:srgbClr val="5DC2F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7" name="Connecteur droit 86">
            <a:extLst>
              <a:ext uri="{FF2B5EF4-FFF2-40B4-BE49-F238E27FC236}">
                <a16:creationId xmlns:a16="http://schemas.microsoft.com/office/drawing/2014/main" id="{A2D43138-B708-DD46-B81A-405CA799C022}"/>
              </a:ext>
            </a:extLst>
          </p:cNvPr>
          <p:cNvCxnSpPr>
            <a:cxnSpLocks/>
          </p:cNvCxnSpPr>
          <p:nvPr/>
        </p:nvCxnSpPr>
        <p:spPr>
          <a:xfrm>
            <a:off x="7021325" y="1371131"/>
            <a:ext cx="0" cy="2675109"/>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sp>
        <p:nvSpPr>
          <p:cNvPr id="89" name="Espace réservé du contenu 10">
            <a:extLst>
              <a:ext uri="{FF2B5EF4-FFF2-40B4-BE49-F238E27FC236}">
                <a16:creationId xmlns:a16="http://schemas.microsoft.com/office/drawing/2014/main" id="{BADD94A7-551C-1042-B4DB-5F04BBDAFA46}"/>
              </a:ext>
            </a:extLst>
          </p:cNvPr>
          <p:cNvSpPr txBox="1">
            <a:spLocks/>
          </p:cNvSpPr>
          <p:nvPr/>
        </p:nvSpPr>
        <p:spPr>
          <a:xfrm>
            <a:off x="8102795" y="3027761"/>
            <a:ext cx="830497" cy="8309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Création de l’</a:t>
            </a:r>
            <a:r>
              <a:rPr lang="fr-FR" sz="900" b="1" dirty="0">
                <a:solidFill>
                  <a:srgbClr val="5CC3F5"/>
                </a:solidFill>
                <a:latin typeface="Arial" panose="020B0604020202020204" pitchFamily="34" charset="0"/>
                <a:cs typeface="Arial" panose="020B0604020202020204" pitchFamily="34" charset="0"/>
              </a:rPr>
              <a:t>Agence de programmes en santé</a:t>
            </a:r>
            <a:r>
              <a:rPr lang="fr-FR" sz="900" dirty="0">
                <a:latin typeface="Arial" panose="020B0604020202020204" pitchFamily="34" charset="0"/>
                <a:cs typeface="Arial" panose="020B0604020202020204" pitchFamily="34" charset="0"/>
              </a:rPr>
              <a:t>, pilotée par l’Inserm</a:t>
            </a:r>
            <a:endParaRPr lang="fr-FR" altLang="fr-FR" sz="900" dirty="0">
              <a:latin typeface="Arial" panose="020B0604020202020204" pitchFamily="34" charset="0"/>
              <a:cs typeface="Arial" panose="020B0604020202020204" pitchFamily="34" charset="0"/>
            </a:endParaRPr>
          </a:p>
        </p:txBody>
      </p:sp>
      <p:sp>
        <p:nvSpPr>
          <p:cNvPr id="92" name="Espace réservé du contenu 10">
            <a:extLst>
              <a:ext uri="{FF2B5EF4-FFF2-40B4-BE49-F238E27FC236}">
                <a16:creationId xmlns:a16="http://schemas.microsoft.com/office/drawing/2014/main" id="{BADD94A7-551C-1042-B4DB-5F04BBDAFA46}"/>
              </a:ext>
            </a:extLst>
          </p:cNvPr>
          <p:cNvSpPr txBox="1">
            <a:spLocks/>
          </p:cNvSpPr>
          <p:nvPr/>
        </p:nvSpPr>
        <p:spPr>
          <a:xfrm>
            <a:off x="7149191" y="1275265"/>
            <a:ext cx="699431" cy="11079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L’Inserm signe son </a:t>
            </a:r>
            <a:r>
              <a:rPr lang="fr-FR" sz="900" b="1" dirty="0">
                <a:solidFill>
                  <a:srgbClr val="660066"/>
                </a:solidFill>
                <a:latin typeface="Arial" panose="020B0604020202020204" pitchFamily="34" charset="0"/>
                <a:cs typeface="Arial" panose="020B0604020202020204" pitchFamily="34" charset="0"/>
              </a:rPr>
              <a:t>contrat d’objectifs, de moyens et de performance</a:t>
            </a:r>
            <a:br>
              <a:rPr lang="fr-FR" sz="900" dirty="0">
                <a:solidFill>
                  <a:srgbClr val="660066"/>
                </a:solidFill>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2021-2025</a:t>
            </a:r>
            <a:endParaRPr lang="fr-FR" altLang="fr-FR" sz="900" b="1" dirty="0">
              <a:solidFill>
                <a:srgbClr val="660066"/>
              </a:solidFill>
              <a:latin typeface="Arial" panose="020B0604020202020204" pitchFamily="34" charset="0"/>
              <a:cs typeface="Arial" panose="020B0604020202020204" pitchFamily="34" charset="0"/>
            </a:endParaRPr>
          </a:p>
        </p:txBody>
      </p:sp>
      <p:sp>
        <p:nvSpPr>
          <p:cNvPr id="93" name="Ellipse 92">
            <a:extLst>
              <a:ext uri="{FF2B5EF4-FFF2-40B4-BE49-F238E27FC236}">
                <a16:creationId xmlns:a16="http://schemas.microsoft.com/office/drawing/2014/main" id="{17D81B4C-86F6-E44E-8956-7715847E5079}"/>
              </a:ext>
            </a:extLst>
          </p:cNvPr>
          <p:cNvSpPr/>
          <p:nvPr/>
        </p:nvSpPr>
        <p:spPr>
          <a:xfrm>
            <a:off x="7671182" y="2357717"/>
            <a:ext cx="584663" cy="584663"/>
          </a:xfrm>
          <a:prstGeom prst="ellipse">
            <a:avLst/>
          </a:prstGeom>
          <a:solidFill>
            <a:srgbClr val="5D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Triangle 83">
            <a:extLst>
              <a:ext uri="{FF2B5EF4-FFF2-40B4-BE49-F238E27FC236}">
                <a16:creationId xmlns:a16="http://schemas.microsoft.com/office/drawing/2014/main" id="{535FAE02-8907-A64B-823E-3C7B89FD6EFF}"/>
              </a:ext>
            </a:extLst>
          </p:cNvPr>
          <p:cNvSpPr/>
          <p:nvPr/>
        </p:nvSpPr>
        <p:spPr>
          <a:xfrm rot="10800000">
            <a:off x="7864069" y="2848701"/>
            <a:ext cx="198888" cy="171455"/>
          </a:xfrm>
          <a:prstGeom prst="triangle">
            <a:avLst/>
          </a:prstGeom>
          <a:solidFill>
            <a:srgbClr val="5D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75DD8BE9-D20F-FA4E-BC9E-7314D6695FA5}"/>
              </a:ext>
            </a:extLst>
          </p:cNvPr>
          <p:cNvSpPr/>
          <p:nvPr/>
        </p:nvSpPr>
        <p:spPr>
          <a:xfrm>
            <a:off x="7728782" y="2527498"/>
            <a:ext cx="466794" cy="246221"/>
          </a:xfrm>
          <a:prstGeom prst="rect">
            <a:avLst/>
          </a:prstGeom>
        </p:spPr>
        <p:txBody>
          <a:bodyPr wrap="none">
            <a:spAutoFit/>
          </a:bodyPr>
          <a:lstStyle/>
          <a:p>
            <a:r>
              <a:rPr lang="fr-FR" sz="1000" b="1" dirty="0">
                <a:solidFill>
                  <a:schemeClr val="bg1"/>
                </a:solidFill>
                <a:latin typeface="Arial" panose="020B0604020202020204" pitchFamily="34" charset="0"/>
                <a:cs typeface="Arial" panose="020B0604020202020204" pitchFamily="34" charset="0"/>
              </a:rPr>
              <a:t>2024</a:t>
            </a:r>
          </a:p>
        </p:txBody>
      </p:sp>
      <p:cxnSp>
        <p:nvCxnSpPr>
          <p:cNvPr id="96" name="Connecteur droit 95">
            <a:extLst>
              <a:ext uri="{FF2B5EF4-FFF2-40B4-BE49-F238E27FC236}">
                <a16:creationId xmlns:a16="http://schemas.microsoft.com/office/drawing/2014/main" id="{A2D43138-B708-DD46-B81A-405CA799C022}"/>
              </a:ext>
            </a:extLst>
          </p:cNvPr>
          <p:cNvCxnSpPr>
            <a:cxnSpLocks/>
          </p:cNvCxnSpPr>
          <p:nvPr/>
        </p:nvCxnSpPr>
        <p:spPr>
          <a:xfrm>
            <a:off x="7966187" y="3083719"/>
            <a:ext cx="0" cy="944103"/>
          </a:xfrm>
          <a:prstGeom prst="line">
            <a:avLst/>
          </a:prstGeom>
          <a:ln>
            <a:solidFill>
              <a:srgbClr val="5DC2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50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14"/>
          </p:nvPr>
        </p:nvSpPr>
        <p:spPr>
          <a:xfrm>
            <a:off x="235490" y="1517851"/>
            <a:ext cx="1844676" cy="1257472"/>
          </a:xfrm>
        </p:spPr>
        <p:txBody>
          <a:bodyPr/>
          <a:lstStyle/>
          <a:p>
            <a:pPr marL="0" lvl="4" algn="r" defTabSz="914400">
              <a:lnSpc>
                <a:spcPct val="90000"/>
              </a:lnSpc>
              <a:spcBef>
                <a:spcPts val="225"/>
              </a:spcBef>
            </a:pPr>
            <a:r>
              <a:rPr lang="fr-FR" dirty="0">
                <a:ea typeface="+mn-ea"/>
              </a:rPr>
              <a:t>Collège de déontologie</a:t>
            </a:r>
          </a:p>
          <a:p>
            <a:pPr marL="0" lvl="4" algn="r" defTabSz="914400">
              <a:lnSpc>
                <a:spcPct val="90000"/>
              </a:lnSpc>
              <a:spcBef>
                <a:spcPts val="225"/>
              </a:spcBef>
            </a:pPr>
            <a:r>
              <a:rPr lang="fr-FR" dirty="0">
                <a:ea typeface="+mn-ea"/>
              </a:rPr>
              <a:t>Comité d’éthique</a:t>
            </a:r>
          </a:p>
          <a:p>
            <a:pPr marL="0" lvl="4" algn="r" defTabSz="914400">
              <a:lnSpc>
                <a:spcPct val="90000"/>
              </a:lnSpc>
              <a:spcBef>
                <a:spcPts val="225"/>
              </a:spcBef>
            </a:pPr>
            <a:r>
              <a:rPr lang="fr-FR" dirty="0">
                <a:ea typeface="+mn-ea"/>
              </a:rPr>
              <a:t>Comité d’évaluation éthique pour l’Inserm</a:t>
            </a:r>
            <a:endParaRPr lang="fr-FR" sz="200" dirty="0">
              <a:ea typeface="+mn-ea"/>
            </a:endParaRPr>
          </a:p>
          <a:p>
            <a:pPr marL="0" lvl="4" algn="r" defTabSz="914400">
              <a:lnSpc>
                <a:spcPct val="90000"/>
              </a:lnSpc>
              <a:spcBef>
                <a:spcPts val="225"/>
              </a:spcBef>
            </a:pPr>
            <a:r>
              <a:rPr lang="fr-FR" dirty="0">
                <a:ea typeface="+mn-ea"/>
              </a:rPr>
              <a:t>Délégation à l’intégrité scientifique</a:t>
            </a:r>
          </a:p>
          <a:p>
            <a:pPr marL="0" lvl="4" algn="r" defTabSz="914400">
              <a:lnSpc>
                <a:spcPct val="90000"/>
              </a:lnSpc>
              <a:spcBef>
                <a:spcPts val="225"/>
              </a:spcBef>
            </a:pPr>
            <a:r>
              <a:rPr lang="fr-FR" dirty="0">
                <a:ea typeface="+mn-ea"/>
              </a:rPr>
              <a:t>Groupe de réflexion avec </a:t>
            </a:r>
            <a:br>
              <a:rPr lang="fr-FR" dirty="0">
                <a:ea typeface="+mn-ea"/>
              </a:rPr>
            </a:br>
            <a:r>
              <a:rPr lang="fr-FR" dirty="0">
                <a:ea typeface="+mn-ea"/>
              </a:rPr>
              <a:t>les associations de malades (GRAM)</a:t>
            </a:r>
          </a:p>
          <a:p>
            <a:pPr marL="0" lvl="4" algn="r" defTabSz="914400">
              <a:lnSpc>
                <a:spcPct val="90000"/>
              </a:lnSpc>
              <a:spcBef>
                <a:spcPts val="225"/>
              </a:spcBef>
            </a:pPr>
            <a:r>
              <a:rPr lang="fr-FR" dirty="0">
                <a:ea typeface="+mn-ea"/>
              </a:rPr>
              <a:t>Comité pour l’histoire de l’Inserm</a:t>
            </a:r>
          </a:p>
          <a:p>
            <a:pPr marL="0" lvl="4" algn="r" defTabSz="914400">
              <a:lnSpc>
                <a:spcPct val="90000"/>
              </a:lnSpc>
              <a:spcBef>
                <a:spcPts val="225"/>
              </a:spcBef>
            </a:pPr>
            <a:endParaRPr lang="fr-FR" dirty="0">
              <a:ea typeface="+mn-ea"/>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594773" y="495302"/>
            <a:ext cx="5151431"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organisation</a:t>
            </a:r>
          </a:p>
        </p:txBody>
      </p:sp>
      <p:sp>
        <p:nvSpPr>
          <p:cNvPr id="11" name="Espace réservé du contenu 5">
            <a:extLst>
              <a:ext uri="{FF2B5EF4-FFF2-40B4-BE49-F238E27FC236}">
                <a16:creationId xmlns:a16="http://schemas.microsoft.com/office/drawing/2014/main" id="{7FF6B2F0-12D8-4141-AFD3-A9EB0601E05D}"/>
              </a:ext>
            </a:extLst>
          </p:cNvPr>
          <p:cNvSpPr txBox="1">
            <a:spLocks/>
          </p:cNvSpPr>
          <p:nvPr/>
        </p:nvSpPr>
        <p:spPr>
          <a:xfrm>
            <a:off x="7316385" y="1626087"/>
            <a:ext cx="1447462" cy="7001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5"/>
              </a:spcBef>
              <a:buClr>
                <a:schemeClr val="accent1"/>
              </a:buClr>
            </a:pPr>
            <a:r>
              <a:rPr lang="fr-FR" sz="750" dirty="0">
                <a:latin typeface="Arial" panose="020B0604020202020204" pitchFamily="34" charset="0"/>
                <a:cs typeface="Arial" panose="020B0604020202020204" pitchFamily="34" charset="0"/>
              </a:rPr>
              <a:t>Conseil d’administration</a:t>
            </a:r>
          </a:p>
          <a:p>
            <a:pPr>
              <a:spcBef>
                <a:spcPts val="225"/>
              </a:spcBef>
              <a:buClr>
                <a:schemeClr val="accent1"/>
              </a:buClr>
            </a:pPr>
            <a:r>
              <a:rPr lang="fr-FR" sz="750" dirty="0">
                <a:latin typeface="Arial" panose="020B0604020202020204" pitchFamily="34" charset="0"/>
                <a:cs typeface="Arial" panose="020B0604020202020204" pitchFamily="34" charset="0"/>
              </a:rPr>
              <a:t>Conseil scientifique</a:t>
            </a:r>
          </a:p>
          <a:p>
            <a:pPr>
              <a:spcBef>
                <a:spcPts val="225"/>
              </a:spcBef>
              <a:buClr>
                <a:schemeClr val="accent1"/>
              </a:buClr>
            </a:pPr>
            <a:r>
              <a:rPr lang="fr-FR" sz="750" dirty="0">
                <a:latin typeface="Arial" panose="020B0604020202020204" pitchFamily="34" charset="0"/>
                <a:cs typeface="Arial" panose="020B0604020202020204" pitchFamily="34" charset="0"/>
              </a:rPr>
              <a:t>Commissions scientifiques spécialisées</a:t>
            </a:r>
          </a:p>
          <a:p>
            <a:pPr>
              <a:spcBef>
                <a:spcPts val="225"/>
              </a:spcBef>
              <a:buClr>
                <a:schemeClr val="accent1"/>
              </a:buClr>
            </a:pPr>
            <a:r>
              <a:rPr lang="fr-FR" sz="750" dirty="0">
                <a:latin typeface="Arial" panose="020B0604020202020204" pitchFamily="34" charset="0"/>
                <a:cs typeface="Arial" panose="020B0604020202020204" pitchFamily="34" charset="0"/>
              </a:rPr>
              <a:t>Commission d’accompagnement de la recherche</a:t>
            </a:r>
          </a:p>
        </p:txBody>
      </p:sp>
      <p:grpSp>
        <p:nvGrpSpPr>
          <p:cNvPr id="32" name="Groupe 31">
            <a:extLst>
              <a:ext uri="{FF2B5EF4-FFF2-40B4-BE49-F238E27FC236}">
                <a16:creationId xmlns:a16="http://schemas.microsoft.com/office/drawing/2014/main" id="{6BC088AA-00D5-4DEC-1CB2-B683447456B7}"/>
              </a:ext>
            </a:extLst>
          </p:cNvPr>
          <p:cNvGrpSpPr/>
          <p:nvPr/>
        </p:nvGrpSpPr>
        <p:grpSpPr>
          <a:xfrm>
            <a:off x="615074" y="2757383"/>
            <a:ext cx="2097358" cy="1814624"/>
            <a:chOff x="1171962" y="2626755"/>
            <a:chExt cx="2097358" cy="1814624"/>
          </a:xfrm>
        </p:grpSpPr>
        <p:sp>
          <p:nvSpPr>
            <p:cNvPr id="13" name="Espace réservé du contenu 5">
              <a:extLst>
                <a:ext uri="{FF2B5EF4-FFF2-40B4-BE49-F238E27FC236}">
                  <a16:creationId xmlns:a16="http://schemas.microsoft.com/office/drawing/2014/main" id="{F79D0EDF-776C-DA43-A518-BA68431315B3}"/>
                </a:ext>
              </a:extLst>
            </p:cNvPr>
            <p:cNvSpPr txBox="1">
              <a:spLocks/>
            </p:cNvSpPr>
            <p:nvPr/>
          </p:nvSpPr>
          <p:spPr>
            <a:xfrm>
              <a:off x="1171962" y="2990982"/>
              <a:ext cx="2097358" cy="14503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Bases moléculaires et structurales du vivant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Biologie cellulaire, développement et évolution</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Cancer</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Génétique, génomique et bio-informatique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Immunologie, inflammation, infectiologie </a:t>
              </a:r>
              <a:br>
                <a:rPr lang="fr-FR" sz="750" dirty="0">
                  <a:latin typeface="Arial" panose="020B0604020202020204" pitchFamily="34" charset="0"/>
                  <a:cs typeface="Arial" panose="020B0604020202020204" pitchFamily="34" charset="0"/>
                </a:rPr>
              </a:br>
              <a:r>
                <a:rPr lang="fr-FR" sz="750" dirty="0">
                  <a:latin typeface="Arial" panose="020B0604020202020204" pitchFamily="34" charset="0"/>
                  <a:cs typeface="Arial" panose="020B0604020202020204" pitchFamily="34" charset="0"/>
                </a:rPr>
                <a:t>et microbiologie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Neurosciences, sciences cognitives, neurologie </a:t>
              </a:r>
              <a:br>
                <a:rPr lang="fr-FR" sz="750" dirty="0">
                  <a:latin typeface="Arial" panose="020B0604020202020204" pitchFamily="34" charset="0"/>
                  <a:cs typeface="Arial" panose="020B0604020202020204" pitchFamily="34" charset="0"/>
                </a:rPr>
              </a:br>
              <a:r>
                <a:rPr lang="fr-FR" sz="750" dirty="0">
                  <a:latin typeface="Arial" panose="020B0604020202020204" pitchFamily="34" charset="0"/>
                  <a:cs typeface="Arial" panose="020B0604020202020204" pitchFamily="34" charset="0"/>
                </a:rPr>
                <a:t>et psychiatrie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Physiopathologie, métabolisme, nutrition</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Santé publique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Technologies pour la santé</a:t>
              </a:r>
            </a:p>
          </p:txBody>
        </p:sp>
        <p:grpSp>
          <p:nvGrpSpPr>
            <p:cNvPr id="29" name="Groupe 28">
              <a:extLst>
                <a:ext uri="{FF2B5EF4-FFF2-40B4-BE49-F238E27FC236}">
                  <a16:creationId xmlns:a16="http://schemas.microsoft.com/office/drawing/2014/main" id="{C1A3C5F3-7068-A7FC-4901-D3603DD31820}"/>
                </a:ext>
              </a:extLst>
            </p:cNvPr>
            <p:cNvGrpSpPr/>
            <p:nvPr/>
          </p:nvGrpSpPr>
          <p:grpSpPr>
            <a:xfrm>
              <a:off x="1171962" y="2626755"/>
              <a:ext cx="1561745" cy="216000"/>
              <a:chOff x="1171962" y="2626755"/>
              <a:chExt cx="1561745" cy="216000"/>
            </a:xfrm>
          </p:grpSpPr>
          <p:sp>
            <p:nvSpPr>
              <p:cNvPr id="14" name="ZoneTexte 13">
                <a:extLst>
                  <a:ext uri="{FF2B5EF4-FFF2-40B4-BE49-F238E27FC236}">
                    <a16:creationId xmlns:a16="http://schemas.microsoft.com/office/drawing/2014/main" id="{B63FFD59-6DD9-DB41-93A1-8F5117038894}"/>
                  </a:ext>
                </a:extLst>
              </p:cNvPr>
              <p:cNvSpPr txBox="1"/>
              <p:nvPr/>
            </p:nvSpPr>
            <p:spPr>
              <a:xfrm>
                <a:off x="1285429" y="2626755"/>
                <a:ext cx="1448278"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fr-FR" sz="1100" b="1" dirty="0">
                    <a:solidFill>
                      <a:srgbClr val="4E879B"/>
                    </a:solidFill>
                    <a:latin typeface="Arial" panose="020B0604020202020204" pitchFamily="34" charset="0"/>
                    <a:ea typeface="Hind SemiBold" charset="0"/>
                    <a:cs typeface="Arial" panose="020B0604020202020204" pitchFamily="34" charset="0"/>
                  </a:rPr>
                  <a:t>Instituts thématiques</a:t>
                </a:r>
              </a:p>
            </p:txBody>
          </p:sp>
          <p:sp>
            <p:nvSpPr>
              <p:cNvPr id="5" name="Rectangle 4">
                <a:extLst>
                  <a:ext uri="{FF2B5EF4-FFF2-40B4-BE49-F238E27FC236}">
                    <a16:creationId xmlns:a16="http://schemas.microsoft.com/office/drawing/2014/main" id="{B260F5B8-A51F-734F-89F1-C83CEE3B6FE1}"/>
                  </a:ext>
                </a:extLst>
              </p:cNvPr>
              <p:cNvSpPr/>
              <p:nvPr/>
            </p:nvSpPr>
            <p:spPr>
              <a:xfrm>
                <a:off x="1171962" y="2634875"/>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3" name="Groupe 32">
            <a:extLst>
              <a:ext uri="{FF2B5EF4-FFF2-40B4-BE49-F238E27FC236}">
                <a16:creationId xmlns:a16="http://schemas.microsoft.com/office/drawing/2014/main" id="{5AEEC706-5FE3-E6BD-99CA-5560279672EF}"/>
              </a:ext>
            </a:extLst>
          </p:cNvPr>
          <p:cNvGrpSpPr/>
          <p:nvPr/>
        </p:nvGrpSpPr>
        <p:grpSpPr>
          <a:xfrm>
            <a:off x="3641678" y="2757383"/>
            <a:ext cx="1884730" cy="1805423"/>
            <a:chOff x="4047015" y="2626755"/>
            <a:chExt cx="1884730" cy="1805423"/>
          </a:xfrm>
        </p:grpSpPr>
        <p:sp>
          <p:nvSpPr>
            <p:cNvPr id="17" name="Espace réservé du contenu 5">
              <a:extLst>
                <a:ext uri="{FF2B5EF4-FFF2-40B4-BE49-F238E27FC236}">
                  <a16:creationId xmlns:a16="http://schemas.microsoft.com/office/drawing/2014/main" id="{98A02CE0-2A2B-DC40-A2DA-59DC64556147}"/>
                </a:ext>
              </a:extLst>
            </p:cNvPr>
            <p:cNvSpPr txBox="1">
              <a:spLocks/>
            </p:cNvSpPr>
            <p:nvPr/>
          </p:nvSpPr>
          <p:spPr>
            <a:xfrm>
              <a:off x="4047015" y="2970239"/>
              <a:ext cx="1884730" cy="146193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Affaires financières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Affaires juridiques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Communication</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Évaluation</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Partenariat et relations extérieures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Programmes stratégiques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Ressources humaines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Science ouverte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Système d’information</a:t>
              </a:r>
            </a:p>
            <a:p>
              <a:pPr marL="99450" indent="-99450">
                <a:spcBef>
                  <a:spcPts val="9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Agence comptable principale</a:t>
              </a:r>
            </a:p>
          </p:txBody>
        </p:sp>
        <p:grpSp>
          <p:nvGrpSpPr>
            <p:cNvPr id="30" name="Groupe 29">
              <a:extLst>
                <a:ext uri="{FF2B5EF4-FFF2-40B4-BE49-F238E27FC236}">
                  <a16:creationId xmlns:a16="http://schemas.microsoft.com/office/drawing/2014/main" id="{7F0350A7-DFF6-13C3-CBD7-3420BC7DF21B}"/>
                </a:ext>
              </a:extLst>
            </p:cNvPr>
            <p:cNvGrpSpPr/>
            <p:nvPr/>
          </p:nvGrpSpPr>
          <p:grpSpPr>
            <a:xfrm>
              <a:off x="4047015" y="2626755"/>
              <a:ext cx="1072895" cy="216000"/>
              <a:chOff x="4047015" y="2626755"/>
              <a:chExt cx="1072895" cy="216000"/>
            </a:xfrm>
          </p:grpSpPr>
          <p:sp>
            <p:nvSpPr>
              <p:cNvPr id="16" name="ZoneTexte 15">
                <a:extLst>
                  <a:ext uri="{FF2B5EF4-FFF2-40B4-BE49-F238E27FC236}">
                    <a16:creationId xmlns:a16="http://schemas.microsoft.com/office/drawing/2014/main" id="{7160588F-1611-0243-80E5-EC48F5D6D74F}"/>
                  </a:ext>
                </a:extLst>
              </p:cNvPr>
              <p:cNvSpPr txBox="1"/>
              <p:nvPr/>
            </p:nvSpPr>
            <p:spPr>
              <a:xfrm>
                <a:off x="4137000" y="2626755"/>
                <a:ext cx="982910"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fr-FR" sz="1100" b="1" dirty="0">
                    <a:solidFill>
                      <a:srgbClr val="4E879B"/>
                    </a:solidFill>
                    <a:latin typeface="Arial" panose="020B0604020202020204" pitchFamily="34" charset="0"/>
                    <a:ea typeface="Hind SemiBold" charset="0"/>
                    <a:cs typeface="Arial" panose="020B0604020202020204" pitchFamily="34" charset="0"/>
                  </a:rPr>
                  <a:t>Départements</a:t>
                </a:r>
              </a:p>
            </p:txBody>
          </p:sp>
          <p:sp>
            <p:nvSpPr>
              <p:cNvPr id="23" name="Rectangle 22">
                <a:extLst>
                  <a:ext uri="{FF2B5EF4-FFF2-40B4-BE49-F238E27FC236}">
                    <a16:creationId xmlns:a16="http://schemas.microsoft.com/office/drawing/2014/main" id="{0774DAD7-A47A-4949-B40B-D4A62EC2166B}"/>
                  </a:ext>
                </a:extLst>
              </p:cNvPr>
              <p:cNvSpPr/>
              <p:nvPr/>
            </p:nvSpPr>
            <p:spPr>
              <a:xfrm>
                <a:off x="4047015" y="2634875"/>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9" name="Groupe 38">
            <a:extLst>
              <a:ext uri="{FF2B5EF4-FFF2-40B4-BE49-F238E27FC236}">
                <a16:creationId xmlns:a16="http://schemas.microsoft.com/office/drawing/2014/main" id="{8ADA5407-A770-2F14-AA67-3FDA0CA7E1A7}"/>
              </a:ext>
            </a:extLst>
          </p:cNvPr>
          <p:cNvGrpSpPr/>
          <p:nvPr/>
        </p:nvGrpSpPr>
        <p:grpSpPr>
          <a:xfrm>
            <a:off x="6455653" y="2757383"/>
            <a:ext cx="1693969" cy="1728479"/>
            <a:chOff x="6558780" y="2626755"/>
            <a:chExt cx="1693969" cy="1728479"/>
          </a:xfrm>
        </p:grpSpPr>
        <p:sp>
          <p:nvSpPr>
            <p:cNvPr id="18" name="Espace réservé du contenu 5">
              <a:extLst>
                <a:ext uri="{FF2B5EF4-FFF2-40B4-BE49-F238E27FC236}">
                  <a16:creationId xmlns:a16="http://schemas.microsoft.com/office/drawing/2014/main" id="{CCC59283-0ACD-FC46-AA20-C3145BB49062}"/>
                </a:ext>
              </a:extLst>
            </p:cNvPr>
            <p:cNvSpPr txBox="1">
              <a:spLocks/>
            </p:cNvSpPr>
            <p:nvPr/>
          </p:nvSpPr>
          <p:spPr>
            <a:xfrm>
              <a:off x="6558780" y="2970239"/>
              <a:ext cx="1693969" cy="13849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Île-de-France (4)</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Auvergne-Rhône-Alpes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Grand Ouest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Occitanie Méditerranée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Occitanie Pyrénées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Nord-Ouest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Nouvelle-Aquitaine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Provence-Alpes-Côte d’Azur et Corse</a:t>
              </a:r>
            </a:p>
            <a:p>
              <a:pPr marL="99450" indent="-99450">
                <a:spcBef>
                  <a:spcPts val="300"/>
                </a:spcBef>
                <a:buClr>
                  <a:schemeClr val="accent1"/>
                </a:buClr>
                <a:buFont typeface="Helvetica" pitchFamily="2" charset="0"/>
                <a:buChar char="•"/>
              </a:pPr>
              <a:endParaRPr lang="fr-FR" sz="750" dirty="0">
                <a:latin typeface="Arial" panose="020B0604020202020204" pitchFamily="34" charset="0"/>
                <a:cs typeface="Arial" panose="020B0604020202020204" pitchFamily="34" charset="0"/>
              </a:endParaRPr>
            </a:p>
          </p:txBody>
        </p:sp>
        <p:grpSp>
          <p:nvGrpSpPr>
            <p:cNvPr id="31" name="Groupe 30">
              <a:extLst>
                <a:ext uri="{FF2B5EF4-FFF2-40B4-BE49-F238E27FC236}">
                  <a16:creationId xmlns:a16="http://schemas.microsoft.com/office/drawing/2014/main" id="{1F76348D-2A7B-E66B-BBF0-368C660C5FD8}"/>
                </a:ext>
              </a:extLst>
            </p:cNvPr>
            <p:cNvGrpSpPr/>
            <p:nvPr/>
          </p:nvGrpSpPr>
          <p:grpSpPr>
            <a:xfrm>
              <a:off x="6558780" y="2626755"/>
              <a:ext cx="1659045" cy="216000"/>
              <a:chOff x="6558780" y="2626755"/>
              <a:chExt cx="1659045" cy="216000"/>
            </a:xfrm>
          </p:grpSpPr>
          <p:sp>
            <p:nvSpPr>
              <p:cNvPr id="15" name="ZoneTexte 14">
                <a:extLst>
                  <a:ext uri="{FF2B5EF4-FFF2-40B4-BE49-F238E27FC236}">
                    <a16:creationId xmlns:a16="http://schemas.microsoft.com/office/drawing/2014/main" id="{9699AADF-A7F7-2246-B288-7CED0B27DE98}"/>
                  </a:ext>
                </a:extLst>
              </p:cNvPr>
              <p:cNvSpPr txBox="1"/>
              <p:nvPr/>
            </p:nvSpPr>
            <p:spPr>
              <a:xfrm>
                <a:off x="6659541" y="2626755"/>
                <a:ext cx="1558284"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fr-FR" sz="1100" b="1" dirty="0">
                    <a:solidFill>
                      <a:srgbClr val="4E879B"/>
                    </a:solidFill>
                    <a:latin typeface="Arial" panose="020B0604020202020204" pitchFamily="34" charset="0"/>
                    <a:ea typeface="Hind Medium" charset="0"/>
                    <a:cs typeface="Arial" panose="020B0604020202020204" pitchFamily="34" charset="0"/>
                  </a:rPr>
                  <a:t>Délégations régionales</a:t>
                </a:r>
              </a:p>
            </p:txBody>
          </p:sp>
          <p:sp>
            <p:nvSpPr>
              <p:cNvPr id="27" name="Rectangle 26">
                <a:extLst>
                  <a:ext uri="{FF2B5EF4-FFF2-40B4-BE49-F238E27FC236}">
                    <a16:creationId xmlns:a16="http://schemas.microsoft.com/office/drawing/2014/main" id="{EE2902EC-AC41-674A-AB9B-544F44D3FF5F}"/>
                  </a:ext>
                </a:extLst>
              </p:cNvPr>
              <p:cNvSpPr/>
              <p:nvPr/>
            </p:nvSpPr>
            <p:spPr>
              <a:xfrm>
                <a:off x="6558780" y="2634875"/>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4" name="Connecteur droit 33">
            <a:extLst>
              <a:ext uri="{FF2B5EF4-FFF2-40B4-BE49-F238E27FC236}">
                <a16:creationId xmlns:a16="http://schemas.microsoft.com/office/drawing/2014/main" id="{6DC075C1-FB77-E245-951E-2D73A57724C9}"/>
              </a:ext>
            </a:extLst>
          </p:cNvPr>
          <p:cNvCxnSpPr>
            <a:cxnSpLocks/>
          </p:cNvCxnSpPr>
          <p:nvPr/>
        </p:nvCxnSpPr>
        <p:spPr>
          <a:xfrm>
            <a:off x="2168858" y="1689707"/>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30E25636-5027-9745-936C-180799F714D2}"/>
              </a:ext>
            </a:extLst>
          </p:cNvPr>
          <p:cNvCxnSpPr>
            <a:cxnSpLocks/>
          </p:cNvCxnSpPr>
          <p:nvPr/>
        </p:nvCxnSpPr>
        <p:spPr>
          <a:xfrm>
            <a:off x="2168858" y="1955248"/>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CBBA703F-7092-0C43-8590-B9D8FFA1C923}"/>
              </a:ext>
            </a:extLst>
          </p:cNvPr>
          <p:cNvCxnSpPr>
            <a:cxnSpLocks/>
          </p:cNvCxnSpPr>
          <p:nvPr/>
        </p:nvCxnSpPr>
        <p:spPr>
          <a:xfrm>
            <a:off x="2168858" y="2123440"/>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F69E9583-7A21-F34D-BBE1-85187477C2C9}"/>
              </a:ext>
            </a:extLst>
          </p:cNvPr>
          <p:cNvCxnSpPr>
            <a:cxnSpLocks/>
          </p:cNvCxnSpPr>
          <p:nvPr/>
        </p:nvCxnSpPr>
        <p:spPr>
          <a:xfrm>
            <a:off x="2168858" y="2309225"/>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249ACD21-B004-374D-85A1-E9304A50C473}"/>
              </a:ext>
            </a:extLst>
          </p:cNvPr>
          <p:cNvCxnSpPr>
            <a:cxnSpLocks/>
          </p:cNvCxnSpPr>
          <p:nvPr/>
        </p:nvCxnSpPr>
        <p:spPr>
          <a:xfrm flipH="1">
            <a:off x="2285394" y="1569962"/>
            <a:ext cx="2" cy="810602"/>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865D24DD-11EC-E340-81F9-C87B403F4475}"/>
              </a:ext>
            </a:extLst>
          </p:cNvPr>
          <p:cNvCxnSpPr>
            <a:cxnSpLocks/>
          </p:cNvCxnSpPr>
          <p:nvPr/>
        </p:nvCxnSpPr>
        <p:spPr>
          <a:xfrm>
            <a:off x="2285315" y="2380564"/>
            <a:ext cx="1813272"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4691059C-62DA-354E-AACD-20B06CAB9DC2}"/>
              </a:ext>
            </a:extLst>
          </p:cNvPr>
          <p:cNvCxnSpPr>
            <a:cxnSpLocks/>
          </p:cNvCxnSpPr>
          <p:nvPr/>
        </p:nvCxnSpPr>
        <p:spPr>
          <a:xfrm>
            <a:off x="7098505" y="1676229"/>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24DD1A86-AD27-2240-BDD9-B3BC3AB8B1E8}"/>
              </a:ext>
            </a:extLst>
          </p:cNvPr>
          <p:cNvCxnSpPr>
            <a:cxnSpLocks/>
          </p:cNvCxnSpPr>
          <p:nvPr/>
        </p:nvCxnSpPr>
        <p:spPr>
          <a:xfrm>
            <a:off x="7098505" y="1676229"/>
            <a:ext cx="0" cy="706847"/>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9C689843-FCBE-DD41-9448-E97323F093F5}"/>
              </a:ext>
            </a:extLst>
          </p:cNvPr>
          <p:cNvCxnSpPr>
            <a:cxnSpLocks/>
          </p:cNvCxnSpPr>
          <p:nvPr/>
        </p:nvCxnSpPr>
        <p:spPr>
          <a:xfrm>
            <a:off x="7098505" y="1800982"/>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7B68819C-C31E-664A-BE5D-EB049B511429}"/>
              </a:ext>
            </a:extLst>
          </p:cNvPr>
          <p:cNvCxnSpPr>
            <a:cxnSpLocks/>
          </p:cNvCxnSpPr>
          <p:nvPr/>
        </p:nvCxnSpPr>
        <p:spPr>
          <a:xfrm>
            <a:off x="7098505" y="1983850"/>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2FD7D168-CB76-2341-BBA4-EB98CD0F5DBF}"/>
              </a:ext>
            </a:extLst>
          </p:cNvPr>
          <p:cNvCxnSpPr>
            <a:cxnSpLocks/>
          </p:cNvCxnSpPr>
          <p:nvPr/>
        </p:nvCxnSpPr>
        <p:spPr>
          <a:xfrm>
            <a:off x="7098505" y="2220538"/>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E46D8885-29C7-CF44-9861-2F2850D23A78}"/>
              </a:ext>
            </a:extLst>
          </p:cNvPr>
          <p:cNvSpPr txBox="1"/>
          <p:nvPr/>
        </p:nvSpPr>
        <p:spPr>
          <a:xfrm>
            <a:off x="4074777" y="2266122"/>
            <a:ext cx="1279592" cy="246221"/>
          </a:xfrm>
          <a:prstGeom prst="rect">
            <a:avLst/>
          </a:prstGeom>
          <a:noFill/>
        </p:spPr>
        <p:txBody>
          <a:bodyPr wrap="square" rtlCol="0" anchor="ctr">
            <a:spAutoFit/>
          </a:bodyPr>
          <a:lstStyle/>
          <a:p>
            <a:pPr algn="ctr"/>
            <a:r>
              <a:rPr lang="fr-FR" sz="1000" dirty="0">
                <a:solidFill>
                  <a:srgbClr val="DE492A"/>
                </a:solidFill>
                <a:latin typeface="Arial" panose="020B0604020202020204" pitchFamily="34" charset="0"/>
                <a:ea typeface="Hind SemiBold" charset="0"/>
                <a:cs typeface="Arial" panose="020B0604020202020204" pitchFamily="34" charset="0"/>
              </a:rPr>
              <a:t>Direction générale</a:t>
            </a:r>
          </a:p>
        </p:txBody>
      </p:sp>
      <p:grpSp>
        <p:nvGrpSpPr>
          <p:cNvPr id="56" name="Groupe 55">
            <a:extLst>
              <a:ext uri="{FF2B5EF4-FFF2-40B4-BE49-F238E27FC236}">
                <a16:creationId xmlns:a16="http://schemas.microsoft.com/office/drawing/2014/main" id="{1C24FA55-6B95-F4B5-05C0-CEAF55C3E48C}"/>
              </a:ext>
            </a:extLst>
          </p:cNvPr>
          <p:cNvGrpSpPr/>
          <p:nvPr/>
        </p:nvGrpSpPr>
        <p:grpSpPr>
          <a:xfrm>
            <a:off x="2512418" y="1433727"/>
            <a:ext cx="871153" cy="766093"/>
            <a:chOff x="3066767" y="1436960"/>
            <a:chExt cx="871153" cy="766093"/>
          </a:xfrm>
        </p:grpSpPr>
        <p:sp>
          <p:nvSpPr>
            <p:cNvPr id="19" name="Espace réservé du contenu 5">
              <a:extLst>
                <a:ext uri="{FF2B5EF4-FFF2-40B4-BE49-F238E27FC236}">
                  <a16:creationId xmlns:a16="http://schemas.microsoft.com/office/drawing/2014/main" id="{6D45FBA9-A706-0742-803D-C92E540833D1}"/>
                </a:ext>
              </a:extLst>
            </p:cNvPr>
            <p:cNvSpPr txBox="1">
              <a:spLocks/>
            </p:cNvSpPr>
            <p:nvPr/>
          </p:nvSpPr>
          <p:spPr>
            <a:xfrm>
              <a:off x="3066767" y="1865781"/>
              <a:ext cx="871153" cy="33727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latin typeface="Arial" panose="020B0604020202020204" pitchFamily="34" charset="0"/>
                  <a:cs typeface="Arial" panose="020B0604020202020204" pitchFamily="34" charset="0"/>
                </a:rPr>
                <a:t>Directrice générale déléguée - Stratégie</a:t>
              </a:r>
            </a:p>
            <a:p>
              <a:pPr algn="ctr">
                <a:spcBef>
                  <a:spcPts val="225"/>
                </a:spcBef>
                <a:buClr>
                  <a:schemeClr val="accent1"/>
                </a:buClr>
              </a:pPr>
              <a:r>
                <a:rPr lang="fr-FR" sz="750" b="1" dirty="0">
                  <a:latin typeface="Arial" panose="020B0604020202020204" pitchFamily="34" charset="0"/>
                  <a:cs typeface="Arial" panose="020B0604020202020204" pitchFamily="34" charset="0"/>
                </a:rPr>
                <a:t>Elli Chatzopoulou</a:t>
              </a:r>
            </a:p>
          </p:txBody>
        </p:sp>
        <p:pic>
          <p:nvPicPr>
            <p:cNvPr id="9" name="Image 8"/>
            <p:cNvPicPr>
              <a:picLocks noChangeAspect="1"/>
            </p:cNvPicPr>
            <p:nvPr/>
          </p:nvPicPr>
          <p:blipFill>
            <a:blip r:embed="rId3"/>
            <a:srcRect/>
            <a:stretch/>
          </p:blipFill>
          <p:spPr>
            <a:xfrm>
              <a:off x="3328911" y="1436960"/>
              <a:ext cx="346864" cy="343206"/>
            </a:xfrm>
            <a:prstGeom prst="rect">
              <a:avLst/>
            </a:prstGeom>
          </p:spPr>
        </p:pic>
      </p:grpSp>
      <p:grpSp>
        <p:nvGrpSpPr>
          <p:cNvPr id="20" name="Groupe 19">
            <a:extLst>
              <a:ext uri="{FF2B5EF4-FFF2-40B4-BE49-F238E27FC236}">
                <a16:creationId xmlns:a16="http://schemas.microsoft.com/office/drawing/2014/main" id="{2D3E9C5F-6038-42D1-667E-414073D0572A}"/>
              </a:ext>
            </a:extLst>
          </p:cNvPr>
          <p:cNvGrpSpPr/>
          <p:nvPr/>
        </p:nvGrpSpPr>
        <p:grpSpPr>
          <a:xfrm>
            <a:off x="4275582" y="547600"/>
            <a:ext cx="871153" cy="774673"/>
            <a:chOff x="4282292" y="451350"/>
            <a:chExt cx="871153" cy="774673"/>
          </a:xfrm>
        </p:grpSpPr>
        <p:sp>
          <p:nvSpPr>
            <p:cNvPr id="36" name="Espace réservé du contenu 5">
              <a:extLst>
                <a:ext uri="{FF2B5EF4-FFF2-40B4-BE49-F238E27FC236}">
                  <a16:creationId xmlns:a16="http://schemas.microsoft.com/office/drawing/2014/main" id="{6D45FBA9-A706-0742-803D-C92E540833D1}"/>
                </a:ext>
              </a:extLst>
            </p:cNvPr>
            <p:cNvSpPr txBox="1">
              <a:spLocks/>
            </p:cNvSpPr>
            <p:nvPr/>
          </p:nvSpPr>
          <p:spPr>
            <a:xfrm>
              <a:off x="4282292" y="888751"/>
              <a:ext cx="871153" cy="33727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solidFill>
                    <a:srgbClr val="DE492A"/>
                  </a:solidFill>
                  <a:latin typeface="Arial" panose="020B0604020202020204" pitchFamily="34" charset="0"/>
                  <a:cs typeface="Arial" panose="020B0604020202020204" pitchFamily="34" charset="0"/>
                </a:rPr>
                <a:t>Président-directeur général</a:t>
              </a:r>
            </a:p>
            <a:p>
              <a:pPr algn="ctr">
                <a:spcBef>
                  <a:spcPts val="225"/>
                </a:spcBef>
                <a:buClr>
                  <a:schemeClr val="accent1"/>
                </a:buClr>
              </a:pPr>
              <a:r>
                <a:rPr lang="fr-FR" sz="750" b="1" dirty="0">
                  <a:latin typeface="Arial" panose="020B0604020202020204" pitchFamily="34" charset="0"/>
                  <a:cs typeface="Arial" panose="020B0604020202020204" pitchFamily="34" charset="0"/>
                </a:rPr>
                <a:t>Didier Samuel</a:t>
              </a:r>
            </a:p>
          </p:txBody>
        </p:sp>
        <p:pic>
          <p:nvPicPr>
            <p:cNvPr id="40" name="Image 3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538924" y="451350"/>
              <a:ext cx="357889" cy="357889"/>
            </a:xfrm>
            <a:prstGeom prst="rect">
              <a:avLst/>
            </a:prstGeom>
          </p:spPr>
        </p:pic>
      </p:grpSp>
      <p:cxnSp>
        <p:nvCxnSpPr>
          <p:cNvPr id="43" name="Connecteur droit 42">
            <a:extLst>
              <a:ext uri="{FF2B5EF4-FFF2-40B4-BE49-F238E27FC236}">
                <a16:creationId xmlns:a16="http://schemas.microsoft.com/office/drawing/2014/main" id="{E9D236A0-9BDC-5E06-B771-9C68A050C0DA}"/>
              </a:ext>
            </a:extLst>
          </p:cNvPr>
          <p:cNvCxnSpPr>
            <a:cxnSpLocks/>
          </p:cNvCxnSpPr>
          <p:nvPr/>
        </p:nvCxnSpPr>
        <p:spPr>
          <a:xfrm>
            <a:off x="2168858" y="1828203"/>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6DC075C1-FB77-E245-951E-2D73A57724C9}"/>
              </a:ext>
            </a:extLst>
          </p:cNvPr>
          <p:cNvCxnSpPr>
            <a:cxnSpLocks/>
          </p:cNvCxnSpPr>
          <p:nvPr/>
        </p:nvCxnSpPr>
        <p:spPr>
          <a:xfrm>
            <a:off x="2168861" y="1569962"/>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grpSp>
        <p:nvGrpSpPr>
          <p:cNvPr id="57" name="Groupe 56">
            <a:extLst>
              <a:ext uri="{FF2B5EF4-FFF2-40B4-BE49-F238E27FC236}">
                <a16:creationId xmlns:a16="http://schemas.microsoft.com/office/drawing/2014/main" id="{244788BD-A227-5B0E-0B1E-F429F933BC9E}"/>
              </a:ext>
            </a:extLst>
          </p:cNvPr>
          <p:cNvGrpSpPr/>
          <p:nvPr/>
        </p:nvGrpSpPr>
        <p:grpSpPr>
          <a:xfrm>
            <a:off x="3613821" y="1430775"/>
            <a:ext cx="1048892" cy="772290"/>
            <a:chOff x="4014264" y="1434008"/>
            <a:chExt cx="1048892" cy="772290"/>
          </a:xfrm>
        </p:grpSpPr>
        <p:sp>
          <p:nvSpPr>
            <p:cNvPr id="28" name="Espace réservé du contenu 5">
              <a:extLst>
                <a:ext uri="{FF2B5EF4-FFF2-40B4-BE49-F238E27FC236}">
                  <a16:creationId xmlns:a16="http://schemas.microsoft.com/office/drawing/2014/main" id="{95A809B7-76DD-9E22-EDEC-AC094CF278EE}"/>
                </a:ext>
              </a:extLst>
            </p:cNvPr>
            <p:cNvSpPr txBox="1">
              <a:spLocks/>
            </p:cNvSpPr>
            <p:nvPr/>
          </p:nvSpPr>
          <p:spPr>
            <a:xfrm>
              <a:off x="4014264" y="1869026"/>
              <a:ext cx="1048892" cy="33727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latin typeface="Arial" panose="020B0604020202020204" pitchFamily="34" charset="0"/>
                  <a:cs typeface="Arial" panose="020B0604020202020204" pitchFamily="34" charset="0"/>
                </a:rPr>
                <a:t>Directeur général délégué - Administration</a:t>
              </a:r>
            </a:p>
            <a:p>
              <a:pPr algn="ctr">
                <a:spcBef>
                  <a:spcPts val="225"/>
                </a:spcBef>
                <a:buClr>
                  <a:schemeClr val="accent1"/>
                </a:buClr>
              </a:pPr>
              <a:r>
                <a:rPr lang="fr-FR" sz="750" b="1" dirty="0">
                  <a:latin typeface="Arial" panose="020B0604020202020204" pitchFamily="34" charset="0"/>
                  <a:cs typeface="Arial" panose="020B0604020202020204" pitchFamily="34" charset="0"/>
                </a:rPr>
                <a:t>Damien Rousset</a:t>
              </a:r>
            </a:p>
          </p:txBody>
        </p:sp>
        <p:pic>
          <p:nvPicPr>
            <p:cNvPr id="51" name="Image 50">
              <a:extLst>
                <a:ext uri="{FF2B5EF4-FFF2-40B4-BE49-F238E27FC236}">
                  <a16:creationId xmlns:a16="http://schemas.microsoft.com/office/drawing/2014/main" id="{2742E73E-61EB-8F36-7CBC-7295798E0BB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60510" y="1434008"/>
              <a:ext cx="356400" cy="356400"/>
            </a:xfrm>
            <a:prstGeom prst="rect">
              <a:avLst/>
            </a:prstGeom>
          </p:spPr>
        </p:pic>
      </p:grpSp>
      <p:grpSp>
        <p:nvGrpSpPr>
          <p:cNvPr id="59" name="Groupe 58">
            <a:extLst>
              <a:ext uri="{FF2B5EF4-FFF2-40B4-BE49-F238E27FC236}">
                <a16:creationId xmlns:a16="http://schemas.microsoft.com/office/drawing/2014/main" id="{E0ED3B2B-A424-7E41-4D39-3E52AB822904}"/>
              </a:ext>
            </a:extLst>
          </p:cNvPr>
          <p:cNvGrpSpPr/>
          <p:nvPr/>
        </p:nvGrpSpPr>
        <p:grpSpPr>
          <a:xfrm>
            <a:off x="5859720" y="1427530"/>
            <a:ext cx="1145277" cy="775243"/>
            <a:chOff x="5942909" y="1430763"/>
            <a:chExt cx="1145277" cy="775243"/>
          </a:xfrm>
        </p:grpSpPr>
        <p:sp>
          <p:nvSpPr>
            <p:cNvPr id="8" name="Espace réservé du contenu 5">
              <a:extLst>
                <a:ext uri="{FF2B5EF4-FFF2-40B4-BE49-F238E27FC236}">
                  <a16:creationId xmlns:a16="http://schemas.microsoft.com/office/drawing/2014/main" id="{39CD046D-D163-C6C4-F3E5-A65264A62C1B}"/>
                </a:ext>
              </a:extLst>
            </p:cNvPr>
            <p:cNvSpPr txBox="1">
              <a:spLocks/>
            </p:cNvSpPr>
            <p:nvPr/>
          </p:nvSpPr>
          <p:spPr>
            <a:xfrm>
              <a:off x="5942909" y="1843086"/>
              <a:ext cx="1145277" cy="36292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latin typeface="Arial" panose="020B0604020202020204" pitchFamily="34" charset="0"/>
                  <a:cs typeface="Arial" panose="020B0604020202020204" pitchFamily="34" charset="0"/>
                </a:rPr>
                <a:t>Directeur exécutif </a:t>
              </a:r>
            </a:p>
            <a:p>
              <a:pPr algn="ctr">
                <a:spcBef>
                  <a:spcPts val="225"/>
                </a:spcBef>
                <a:buClr>
                  <a:schemeClr val="accent1"/>
                </a:buClr>
              </a:pPr>
              <a:r>
                <a:rPr lang="fr-FR" sz="750" dirty="0">
                  <a:latin typeface="Arial" panose="020B0604020202020204" pitchFamily="34" charset="0"/>
                  <a:cs typeface="Arial" panose="020B0604020202020204" pitchFamily="34" charset="0"/>
                </a:rPr>
                <a:t>Agence de programmes</a:t>
              </a:r>
            </a:p>
            <a:p>
              <a:pPr algn="ctr">
                <a:spcBef>
                  <a:spcPts val="225"/>
                </a:spcBef>
                <a:buClr>
                  <a:schemeClr val="accent1"/>
                </a:buClr>
              </a:pPr>
              <a:r>
                <a:rPr lang="fr-FR" sz="750" b="1" dirty="0">
                  <a:latin typeface="Arial" panose="020B0604020202020204" pitchFamily="34" charset="0"/>
                  <a:cs typeface="Arial" panose="020B0604020202020204" pitchFamily="34" charset="0"/>
                </a:rPr>
                <a:t>Franck </a:t>
              </a:r>
              <a:r>
                <a:rPr lang="fr-FR" sz="750" b="1" dirty="0" err="1">
                  <a:latin typeface="Arial" panose="020B0604020202020204" pitchFamily="34" charset="0"/>
                  <a:cs typeface="Arial" panose="020B0604020202020204" pitchFamily="34" charset="0"/>
                </a:rPr>
                <a:t>Mouthon</a:t>
              </a:r>
              <a:endParaRPr lang="fr-FR" sz="750" b="1" dirty="0">
                <a:latin typeface="Arial" panose="020B0604020202020204" pitchFamily="34" charset="0"/>
                <a:cs typeface="Arial" panose="020B0604020202020204" pitchFamily="34" charset="0"/>
              </a:endParaRPr>
            </a:p>
          </p:txBody>
        </p:sp>
        <p:pic>
          <p:nvPicPr>
            <p:cNvPr id="53" name="Image 52" descr="Une image contenant personne, Visage humain, vêtements habillés, Entrepreneur&#10;&#10;Description générée automatiquement">
              <a:extLst>
                <a:ext uri="{FF2B5EF4-FFF2-40B4-BE49-F238E27FC236}">
                  <a16:creationId xmlns:a16="http://schemas.microsoft.com/office/drawing/2014/main" id="{512E65F3-499F-B997-004D-CEA4592C5CB9}"/>
                </a:ext>
              </a:extLst>
            </p:cNvPr>
            <p:cNvPicPr>
              <a:picLocks noChangeAspect="1"/>
            </p:cNvPicPr>
            <p:nvPr/>
          </p:nvPicPr>
          <p:blipFill rotWithShape="1">
            <a:blip r:embed="rId6"/>
            <a:srcRect l="23468" t="7263" r="26730" b="55148"/>
            <a:stretch/>
          </p:blipFill>
          <p:spPr>
            <a:xfrm>
              <a:off x="6330948" y="1430763"/>
              <a:ext cx="337024" cy="356400"/>
            </a:xfrm>
            <a:prstGeom prst="rect">
              <a:avLst/>
            </a:prstGeom>
          </p:spPr>
        </p:pic>
      </p:grpSp>
      <p:grpSp>
        <p:nvGrpSpPr>
          <p:cNvPr id="58" name="Groupe 57">
            <a:extLst>
              <a:ext uri="{FF2B5EF4-FFF2-40B4-BE49-F238E27FC236}">
                <a16:creationId xmlns:a16="http://schemas.microsoft.com/office/drawing/2014/main" id="{77BDB686-23CE-707E-1475-9F941913007B}"/>
              </a:ext>
            </a:extLst>
          </p:cNvPr>
          <p:cNvGrpSpPr/>
          <p:nvPr/>
        </p:nvGrpSpPr>
        <p:grpSpPr>
          <a:xfrm>
            <a:off x="4763209" y="1427530"/>
            <a:ext cx="1048892" cy="665972"/>
            <a:chOff x="5035665" y="1433206"/>
            <a:chExt cx="1048892" cy="665972"/>
          </a:xfrm>
        </p:grpSpPr>
        <p:sp>
          <p:nvSpPr>
            <p:cNvPr id="21" name="Espace réservé du contenu 5">
              <a:extLst>
                <a:ext uri="{FF2B5EF4-FFF2-40B4-BE49-F238E27FC236}">
                  <a16:creationId xmlns:a16="http://schemas.microsoft.com/office/drawing/2014/main" id="{0691404F-0F6F-D646-A458-53B925BCB057}"/>
                </a:ext>
              </a:extLst>
            </p:cNvPr>
            <p:cNvSpPr txBox="1">
              <a:spLocks/>
            </p:cNvSpPr>
            <p:nvPr/>
          </p:nvSpPr>
          <p:spPr>
            <a:xfrm>
              <a:off x="5035665" y="1865781"/>
              <a:ext cx="1048892" cy="2333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latin typeface="Arial" panose="020B0604020202020204" pitchFamily="34" charset="0"/>
                  <a:cs typeface="Arial" panose="020B0604020202020204" pitchFamily="34" charset="0"/>
                </a:rPr>
                <a:t>Directrice de cabinet</a:t>
              </a:r>
            </a:p>
            <a:p>
              <a:pPr algn="ctr">
                <a:spcBef>
                  <a:spcPts val="225"/>
                </a:spcBef>
                <a:buClr>
                  <a:schemeClr val="accent1"/>
                </a:buClr>
              </a:pPr>
              <a:r>
                <a:rPr lang="fr-FR" sz="750" b="1" dirty="0">
                  <a:latin typeface="Arial" panose="020B0604020202020204" pitchFamily="34" charset="0"/>
                  <a:cs typeface="Arial" panose="020B0604020202020204" pitchFamily="34" charset="0"/>
                </a:rPr>
                <a:t>Carine Delrieu</a:t>
              </a:r>
            </a:p>
          </p:txBody>
        </p:sp>
        <p:pic>
          <p:nvPicPr>
            <p:cNvPr id="55" name="Image 54" descr="Une image contenant Visage humain, sourire, personne, Front&#10;&#10;Description générée automatiquement">
              <a:extLst>
                <a:ext uri="{FF2B5EF4-FFF2-40B4-BE49-F238E27FC236}">
                  <a16:creationId xmlns:a16="http://schemas.microsoft.com/office/drawing/2014/main" id="{592304C4-DDFD-94B7-863D-A13E39F932F6}"/>
                </a:ext>
              </a:extLst>
            </p:cNvPr>
            <p:cNvPicPr>
              <a:picLocks noChangeAspect="1"/>
            </p:cNvPicPr>
            <p:nvPr/>
          </p:nvPicPr>
          <p:blipFill>
            <a:blip r:embed="rId7"/>
            <a:stretch>
              <a:fillRect/>
            </a:stretch>
          </p:blipFill>
          <p:spPr>
            <a:xfrm>
              <a:off x="5379547" y="1433206"/>
              <a:ext cx="356616" cy="356616"/>
            </a:xfrm>
            <a:prstGeom prst="rect">
              <a:avLst/>
            </a:prstGeom>
          </p:spPr>
        </p:pic>
      </p:grpSp>
      <p:cxnSp>
        <p:nvCxnSpPr>
          <p:cNvPr id="63" name="Connecteur droit 62">
            <a:extLst>
              <a:ext uri="{FF2B5EF4-FFF2-40B4-BE49-F238E27FC236}">
                <a16:creationId xmlns:a16="http://schemas.microsoft.com/office/drawing/2014/main" id="{8FFB92DE-C5CB-E627-CC0E-B3CD28DCD265}"/>
              </a:ext>
            </a:extLst>
          </p:cNvPr>
          <p:cNvCxnSpPr>
            <a:cxnSpLocks/>
          </p:cNvCxnSpPr>
          <p:nvPr/>
        </p:nvCxnSpPr>
        <p:spPr>
          <a:xfrm>
            <a:off x="5321257" y="2380564"/>
            <a:ext cx="1777248"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31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calque-4_3">
  <a:themeElements>
    <a:clrScheme name="Nuancier Inserm">
      <a:dk1>
        <a:srgbClr val="424242"/>
      </a:dk1>
      <a:lt1>
        <a:srgbClr val="FFFFFF"/>
      </a:lt1>
      <a:dk2>
        <a:srgbClr val="797979"/>
      </a:dk2>
      <a:lt2>
        <a:srgbClr val="FEFFFF"/>
      </a:lt2>
      <a:accent1>
        <a:srgbClr val="FF3B00"/>
      </a:accent1>
      <a:accent2>
        <a:srgbClr val="A39CC1"/>
      </a:accent2>
      <a:accent3>
        <a:srgbClr val="A2806B"/>
      </a:accent3>
      <a:accent4>
        <a:srgbClr val="E587A7"/>
      </a:accent4>
      <a:accent5>
        <a:srgbClr val="69AADD"/>
      </a:accent5>
      <a:accent6>
        <a:srgbClr val="9CAA87"/>
      </a:accent6>
      <a:hlink>
        <a:srgbClr val="00ACDD"/>
      </a:hlink>
      <a:folHlink>
        <a:srgbClr val="4242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00AA787-C939-EF4E-8F3A-7865AD68A334}" vid="{AB1C544F-57C4-344E-8C93-7ED92809CAD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3E824275A54C46948C4079E0FDEF45" ma:contentTypeVersion="1" ma:contentTypeDescription="Crée un document." ma:contentTypeScope="" ma:versionID="e9a11e09901a2cd6214d0fb9e842d40f">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19125E6-A01C-4F75-8971-C896FE08A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30B050-4552-4B1B-ACE1-2EDAD4F0F736}">
  <ds:schemaRefs>
    <ds:schemaRef ds:uri="http://schemas.microsoft.com/sharepoint/v3/contenttype/forms"/>
  </ds:schemaRefs>
</ds:datastoreItem>
</file>

<file path=customXml/itemProps3.xml><?xml version="1.0" encoding="utf-8"?>
<ds:datastoreItem xmlns:ds="http://schemas.openxmlformats.org/officeDocument/2006/customXml" ds:itemID="{4B29B8F7-253F-404F-9243-8D66F572435D}">
  <ds:schemaRefs>
    <ds:schemaRef ds:uri="http://purl.org/dc/elements/1.1/"/>
    <ds:schemaRef ds:uri="http://www.w3.org/XML/1998/namespace"/>
    <ds:schemaRef ds:uri="http://purl.org/dc/terms/"/>
    <ds:schemaRef ds:uri="http://schemas.microsoft.com/sharepoint/v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16857</TotalTime>
  <Words>3082</Words>
  <Application>Microsoft Office PowerPoint</Application>
  <PresentationFormat>Affichage à l'écran (16:9)</PresentationFormat>
  <Paragraphs>427</Paragraphs>
  <Slides>32</Slides>
  <Notes>28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AppleSymbols</vt:lpstr>
      <vt:lpstr>Arial</vt:lpstr>
      <vt:lpstr>Arial Black</vt:lpstr>
      <vt:lpstr>Arial Unicode MS</vt:lpstr>
      <vt:lpstr>Calibri</vt:lpstr>
      <vt:lpstr>Helvetica</vt:lpstr>
      <vt:lpstr>Hind</vt:lpstr>
      <vt:lpstr>Hind SemiBold</vt:lpstr>
      <vt:lpstr>Lucida Grande Bold</vt:lpstr>
      <vt:lpstr>Open Sans</vt:lpstr>
      <vt:lpstr>calque-4_3</vt:lpstr>
      <vt:lpstr>Présentation de l’Inserm</vt:lpstr>
      <vt:lpstr>L’Inserm est le seul organisme de recherche public français entièrement dédié à la santé.</vt:lpstr>
      <vt:lpstr>Notre objectif : faire progresser les connaissances sur le vivant et sur les maladies et  développer l’innovation pour améliorer la santé de tous.</vt:lpstr>
      <vt:lpstr>Sommaire</vt:lpstr>
      <vt:lpstr>Présentation PowerPoint</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Présentation PowerPoint</vt:lpstr>
      <vt:lpstr>Agir pour améliorer la santé de toutes et tous</vt:lpstr>
      <vt:lpstr>Agir pour améliorer la santé de toutes et tous</vt:lpstr>
      <vt:lpstr>Agir pour améliorer la santé de toutes et tous</vt:lpstr>
      <vt:lpstr>Agir pour améliorer la santé de toutes et tous</vt:lpstr>
      <vt:lpstr>Agir pour améliorer la santé de toutes et tous</vt:lpstr>
      <vt:lpstr>Agir pour améliorer la santé de toutes et tous</vt:lpstr>
      <vt:lpstr>Agir pour améliorer la santé de toutes et tous</vt:lpstr>
      <vt:lpstr>Agir pour améliorer la santé de toutes et tous</vt:lpstr>
      <vt:lpstr>Agir pour améliorer la santé de toutes et tous </vt:lpstr>
      <vt:lpstr>Agir pour améliorer la santé de tous</vt:lpstr>
      <vt:lpstr>Agir pour améliorer la santé de tous</vt:lpstr>
      <vt:lpstr>Agir pour améliorer la santé de toutes et tous</vt:lpstr>
      <vt:lpstr>Présentation PowerPoint</vt:lpstr>
      <vt:lpstr>Diffuser les connaissances pour informer chacun</vt:lpstr>
      <vt:lpstr>Diffuser les connaissances pour informer chacun</vt:lpstr>
      <vt:lpstr>Diffuser les connaissances pour informer chacun</vt:lpstr>
      <vt:lpstr>Diffuser les connaissances pour informer chacun</vt:lpstr>
      <vt:lpstr>Présentation PowerPoint</vt:lpstr>
    </vt:vector>
  </TitlesOfParts>
  <Manager/>
  <Company>Inserm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et modifiez le titre  en Arial 24 pt gras</dc:title>
  <dc:subject/>
  <dc:creator>Myriem BELKACEM | Inserm</dc:creator>
  <cp:keywords/>
  <dc:description/>
  <cp:lastModifiedBy>Annie METAIS</cp:lastModifiedBy>
  <cp:revision>827</cp:revision>
  <cp:lastPrinted>2019-03-28T14:49:21Z</cp:lastPrinted>
  <dcterms:created xsi:type="dcterms:W3CDTF">2017-11-16T12:13:14Z</dcterms:created>
  <dcterms:modified xsi:type="dcterms:W3CDTF">2026-05-18T06:57:11Z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0x0101002A3E824275A54C46948C4079E0FDEF45</vt:lpwstr>
  </property>
</Properties>
</file>