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ink/ink1.xml" ContentType="application/inkml+xml"/>
  <Override PartName="/ppt/ink/ink2.xml" ContentType="application/inkml+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13" r:id="rId4"/>
  </p:sldMasterIdLst>
  <p:notesMasterIdLst>
    <p:notesMasterId r:id="rId36"/>
  </p:notesMasterIdLst>
  <p:handoutMasterIdLst>
    <p:handoutMasterId r:id="rId37"/>
  </p:handoutMasterIdLst>
  <p:sldIdLst>
    <p:sldId id="256" r:id="rId5"/>
    <p:sldId id="353" r:id="rId6"/>
    <p:sldId id="354" r:id="rId7"/>
    <p:sldId id="270" r:id="rId8"/>
    <p:sldId id="338" r:id="rId9"/>
    <p:sldId id="313" r:id="rId10"/>
    <p:sldId id="315" r:id="rId11"/>
    <p:sldId id="295" r:id="rId12"/>
    <p:sldId id="307" r:id="rId13"/>
    <p:sldId id="365" r:id="rId14"/>
    <p:sldId id="350" r:id="rId15"/>
    <p:sldId id="310" r:id="rId16"/>
    <p:sldId id="352" r:id="rId17"/>
    <p:sldId id="368" r:id="rId18"/>
    <p:sldId id="339" r:id="rId19"/>
    <p:sldId id="371" r:id="rId20"/>
    <p:sldId id="287" r:id="rId21"/>
    <p:sldId id="326" r:id="rId22"/>
    <p:sldId id="304" r:id="rId23"/>
    <p:sldId id="321" r:id="rId24"/>
    <p:sldId id="366" r:id="rId25"/>
    <p:sldId id="362" r:id="rId26"/>
    <p:sldId id="363" r:id="rId27"/>
    <p:sldId id="364" r:id="rId28"/>
    <p:sldId id="317" r:id="rId29"/>
    <p:sldId id="337" r:id="rId30"/>
    <p:sldId id="360" r:id="rId31"/>
    <p:sldId id="336" r:id="rId32"/>
    <p:sldId id="288" r:id="rId33"/>
    <p:sldId id="361" r:id="rId34"/>
    <p:sldId id="340" r:id="rId35"/>
  </p:sldIdLst>
  <p:sldSz cx="9144000" cy="5143500" type="screen16x9"/>
  <p:notesSz cx="6797675" cy="9926638"/>
  <p:defaultTextStyle>
    <a:defPPr>
      <a:defRPr lang="fr-FR"/>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2" pos="862" userDrawn="1">
          <p15:clr>
            <a:srgbClr val="A4A3A4"/>
          </p15:clr>
        </p15:guide>
        <p15:guide id="3" orient="horz" pos="9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204" userDrawn="1">
          <p15:clr>
            <a:srgbClr val="A4A3A4"/>
          </p15:clr>
        </p15:guide>
        <p15:guide id="3" orient="horz" pos="3127" userDrawn="1">
          <p15:clr>
            <a:srgbClr val="A4A3A4"/>
          </p15:clr>
        </p15:guide>
        <p15:guide id="4" pos="2142"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916936D-52C0-35E6-3E35-0869E5163D7E}" name="Annie Metais" initials="AM" userId="S::annie.metais@inserm.fr::cc06ceef-a4b5-4d3e-81ef-37e712ce40c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Catherine Dastier de la Vigerie" initials="CDdlV" lastIdx="26" clrIdx="0"/>
  <p:cmAuthor id="7" name="Geraldine CAMILLERI" initials="GC" lastIdx="6" clrIdx="7">
    <p:extLst>
      <p:ext uri="{19B8F6BF-5375-455C-9EA6-DF929625EA0E}">
        <p15:presenceInfo xmlns:p15="http://schemas.microsoft.com/office/powerpoint/2012/main" userId="S-1-5-21-1958020729-3448108107-969568693-7765" providerId="AD"/>
      </p:ext>
    </p:extLst>
  </p:cmAuthor>
  <p:cmAuthor id="1" name="Annie Metais" initials="AM" lastIdx="8" clrIdx="1">
    <p:extLst>
      <p:ext uri="{19B8F6BF-5375-455C-9EA6-DF929625EA0E}">
        <p15:presenceInfo xmlns:p15="http://schemas.microsoft.com/office/powerpoint/2012/main" userId="Annie Metais" providerId="None"/>
      </p:ext>
    </p:extLst>
  </p:cmAuthor>
  <p:cmAuthor id="2" name="Marie-Charlotte Ferran" initials="MF" lastIdx="15" clrIdx="2">
    <p:extLst>
      <p:ext uri="{19B8F6BF-5375-455C-9EA6-DF929625EA0E}">
        <p15:presenceInfo xmlns:p15="http://schemas.microsoft.com/office/powerpoint/2012/main" userId="Marie-Charlotte Ferran" providerId="None"/>
      </p:ext>
    </p:extLst>
  </p:cmAuthor>
  <p:cmAuthor id="3" name="Annie Metais" initials="AM [2]" lastIdx="44" clrIdx="3">
    <p:extLst>
      <p:ext uri="{19B8F6BF-5375-455C-9EA6-DF929625EA0E}">
        <p15:presenceInfo xmlns:p15="http://schemas.microsoft.com/office/powerpoint/2012/main" userId="S-1-5-21-1958020729-3448108107-969568693-7746" providerId="AD"/>
      </p:ext>
    </p:extLst>
  </p:cmAuthor>
  <p:cmAuthor id="4" name="Hugues Boiteau" initials="HB" lastIdx="5" clrIdx="4">
    <p:extLst>
      <p:ext uri="{19B8F6BF-5375-455C-9EA6-DF929625EA0E}">
        <p15:presenceInfo xmlns:p15="http://schemas.microsoft.com/office/powerpoint/2012/main" userId="S-1-5-21-1958020729-3448108107-969568693-7770" providerId="AD"/>
      </p:ext>
    </p:extLst>
  </p:cmAuthor>
  <p:cmAuthor id="5" name="Agnès Kergus" initials="AK" lastIdx="14" clrIdx="5">
    <p:extLst>
      <p:ext uri="{19B8F6BF-5375-455C-9EA6-DF929625EA0E}">
        <p15:presenceInfo xmlns:p15="http://schemas.microsoft.com/office/powerpoint/2012/main" userId="S-1-5-21-1958020729-3448108107-969568693-7773" providerId="AD"/>
      </p:ext>
    </p:extLst>
  </p:cmAuthor>
  <p:cmAuthor id="6" name="Olivier STEFFEN" initials="OS" lastIdx="19" clrIdx="6">
    <p:extLst>
      <p:ext uri="{19B8F6BF-5375-455C-9EA6-DF929625EA0E}">
        <p15:presenceInfo xmlns:p15="http://schemas.microsoft.com/office/powerpoint/2012/main" userId="S-1-5-21-1958020729-3448108107-969568693-665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492A"/>
    <a:srgbClr val="007EB3"/>
    <a:srgbClr val="CBE4FF"/>
    <a:srgbClr val="99CCFF"/>
    <a:srgbClr val="4E879B"/>
    <a:srgbClr val="4F879B"/>
    <a:srgbClr val="93D14F"/>
    <a:srgbClr val="FF3A00"/>
    <a:srgbClr val="FFB4A6"/>
    <a:srgbClr val="FAD8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00" autoAdjust="0"/>
    <p:restoredTop sz="93979" autoAdjust="0"/>
  </p:normalViewPr>
  <p:slideViewPr>
    <p:cSldViewPr snapToGrid="0" snapToObjects="1">
      <p:cViewPr>
        <p:scale>
          <a:sx n="150" d="100"/>
          <a:sy n="150" d="100"/>
        </p:scale>
        <p:origin x="42" y="108"/>
      </p:cViewPr>
      <p:guideLst>
        <p:guide pos="862"/>
        <p:guide orient="horz" pos="940"/>
      </p:guideLst>
    </p:cSldViewPr>
  </p:slideViewPr>
  <p:outlineViewPr>
    <p:cViewPr>
      <p:scale>
        <a:sx n="33" d="100"/>
        <a:sy n="33" d="100"/>
      </p:scale>
      <p:origin x="0" y="-528"/>
    </p:cViewPr>
  </p:outlineViewPr>
  <p:notesTextViewPr>
    <p:cViewPr>
      <p:scale>
        <a:sx n="75" d="100"/>
        <a:sy n="75" d="100"/>
      </p:scale>
      <p:origin x="0" y="0"/>
    </p:cViewPr>
  </p:notesTextViewPr>
  <p:sorterViewPr>
    <p:cViewPr>
      <p:scale>
        <a:sx n="66" d="100"/>
        <a:sy n="66" d="100"/>
      </p:scale>
      <p:origin x="0" y="0"/>
    </p:cViewPr>
  </p:sorterViewPr>
  <p:notesViewPr>
    <p:cSldViewPr snapToGrid="0" snapToObjects="1" showGuides="1">
      <p:cViewPr varScale="1">
        <p:scale>
          <a:sx n="113" d="100"/>
          <a:sy n="113" d="100"/>
        </p:scale>
        <p:origin x="3328" y="192"/>
      </p:cViewPr>
      <p:guideLst>
        <p:guide orient="horz" pos="2880"/>
        <p:guide pos="2204"/>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60C8EE6A-62E8-CD40-AEB9-236E8ACB3899}" type="datetimeFigureOut">
              <a:rPr lang="fr-FR" smtClean="0"/>
              <a:t>24/02/2025</a:t>
            </a:fld>
            <a:endParaRPr lang="fr-FR"/>
          </a:p>
        </p:txBody>
      </p:sp>
      <p:sp>
        <p:nvSpPr>
          <p:cNvPr id="4" name="Espace réservé du pied de page 3"/>
          <p:cNvSpPr>
            <a:spLocks noGrp="1"/>
          </p:cNvSpPr>
          <p:nvPr>
            <p:ph type="ftr" sz="quarter" idx="2"/>
          </p:nvPr>
        </p:nvSpPr>
        <p:spPr>
          <a:xfrm>
            <a:off x="0" y="9428585"/>
            <a:ext cx="2945659" cy="49805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5"/>
            <a:ext cx="2945659" cy="498055"/>
          </a:xfrm>
          <a:prstGeom prst="rect">
            <a:avLst/>
          </a:prstGeom>
        </p:spPr>
        <p:txBody>
          <a:bodyPr vert="horz" lIns="91440" tIns="45720" rIns="91440" bIns="45720" rtlCol="0" anchor="b"/>
          <a:lstStyle>
            <a:lvl1pPr algn="r">
              <a:defRPr sz="1200"/>
            </a:lvl1pPr>
          </a:lstStyle>
          <a:p>
            <a:fld id="{36DE60AB-4A8B-2748-BF4F-4EA0A2E08E81}" type="slidenum">
              <a:rPr lang="fr-FR" smtClean="0"/>
              <a:t>‹N°›</a:t>
            </a:fld>
            <a:endParaRPr lang="fr-FR"/>
          </a:p>
        </p:txBody>
      </p:sp>
    </p:spTree>
    <p:extLst>
      <p:ext uri="{BB962C8B-B14F-4D97-AF65-F5344CB8AC3E}">
        <p14:creationId xmlns:p14="http://schemas.microsoft.com/office/powerpoint/2010/main" val="895236787"/>
      </p:ext>
    </p:extLst>
  </p:cSld>
  <p:clrMap bg1="lt1" tx1="dk1" bg2="lt2" tx2="dk2" accent1="accent1" accent2="accent2" accent3="accent3" accent4="accent4" accent5="accent5" accent6="accent6" hlink="hlink" folHlink="folHlink"/>
  <p:hf sldNum="0"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04T15:38:18.090"/>
    </inkml:context>
    <inkml:brush xml:id="br0">
      <inkml:brushProperty name="width" value="0.1" units="cm"/>
      <inkml:brushProperty name="height" value="0.6" units="cm"/>
      <inkml:brushProperty name="color" value="#849398"/>
      <inkml:brushProperty name="inkEffects" value="pencil"/>
    </inkml:brush>
  </inkml:definitions>
  <inkml:trace contextRef="#ctx0" brushRef="#br0">0 0 16383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04T15:36:02.639"/>
    </inkml:context>
    <inkml:brush xml:id="br0">
      <inkml:brushProperty name="width" value="0.1" units="cm"/>
      <inkml:brushProperty name="height" value="0.6" units="cm"/>
      <inkml:brushProperty name="color" value="#849398"/>
      <inkml:brushProperty name="inkEffects" value="pencil"/>
    </inkml:brush>
  </inkml:definitions>
  <inkml:trace contextRef="#ctx0" brushRef="#br0">1 0 16383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8D0ACC5-85CC-1649-BC18-840037C9EA90}" type="datetimeFigureOut">
              <a:rPr lang="fr-FR" smtClean="0"/>
              <a:t>24/02/2025</a:t>
            </a:fld>
            <a:endParaRPr lang="fr-FR"/>
          </a:p>
        </p:txBody>
      </p:sp>
      <p:sp>
        <p:nvSpPr>
          <p:cNvPr id="4" name="Espace réservé de l’image des diapositives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5"/>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5"/>
            <a:ext cx="2945659" cy="498055"/>
          </a:xfrm>
          <a:prstGeom prst="rect">
            <a:avLst/>
          </a:prstGeom>
        </p:spPr>
        <p:txBody>
          <a:bodyPr vert="horz" lIns="91440" tIns="45720" rIns="91440" bIns="45720" rtlCol="0" anchor="b"/>
          <a:lstStyle>
            <a:lvl1pPr algn="r">
              <a:defRPr sz="1200"/>
            </a:lvl1pPr>
          </a:lstStyle>
          <a:p>
            <a:fld id="{AB5C0F53-5EB0-A846-AA9C-8F8924860C8E}" type="slidenum">
              <a:rPr lang="fr-FR" smtClean="0"/>
              <a:t>‹N°›</a:t>
            </a:fld>
            <a:endParaRPr lang="fr-FR"/>
          </a:p>
        </p:txBody>
      </p:sp>
    </p:spTree>
    <p:extLst>
      <p:ext uri="{BB962C8B-B14F-4D97-AF65-F5344CB8AC3E}">
        <p14:creationId xmlns:p14="http://schemas.microsoft.com/office/powerpoint/2010/main" val="928407904"/>
      </p:ext>
    </p:extLst>
  </p:cSld>
  <p:clrMap bg1="lt1" tx1="dk1" bg2="lt2" tx2="dk2" accent1="accent1" accent2="accent2" accent3="accent3" accent4="accent4" accent5="accent5" accent6="accent6" hlink="hlink" folHlink="folHlink"/>
  <p:hf sldNum="0" hdr="0" ftr="0" dt="0"/>
  <p:notesStyle>
    <a:lvl1pPr marL="0" algn="l" defTabSz="685783" rtl="0" eaLnBrk="1" latinLnBrk="0" hangingPunct="1">
      <a:defRPr sz="900" kern="1200">
        <a:solidFill>
          <a:schemeClr val="tx1"/>
        </a:solidFill>
        <a:latin typeface="+mn-lt"/>
        <a:ea typeface="+mn-ea"/>
        <a:cs typeface="+mn-cs"/>
      </a:defRPr>
    </a:lvl1pPr>
    <a:lvl2pPr marL="342892" algn="l" defTabSz="685783" rtl="0" eaLnBrk="1" latinLnBrk="0" hangingPunct="1">
      <a:defRPr sz="900" kern="1200">
        <a:solidFill>
          <a:schemeClr val="tx1"/>
        </a:solidFill>
        <a:latin typeface="+mn-lt"/>
        <a:ea typeface="+mn-ea"/>
        <a:cs typeface="+mn-cs"/>
      </a:defRPr>
    </a:lvl2pPr>
    <a:lvl3pPr marL="685783" algn="l" defTabSz="685783" rtl="0" eaLnBrk="1" latinLnBrk="0" hangingPunct="1">
      <a:defRPr sz="900" kern="1200">
        <a:solidFill>
          <a:schemeClr val="tx1"/>
        </a:solidFill>
        <a:latin typeface="+mn-lt"/>
        <a:ea typeface="+mn-ea"/>
        <a:cs typeface="+mn-cs"/>
      </a:defRPr>
    </a:lvl3pPr>
    <a:lvl4pPr marL="1028675" algn="l" defTabSz="685783" rtl="0" eaLnBrk="1" latinLnBrk="0" hangingPunct="1">
      <a:defRPr sz="900" kern="1200">
        <a:solidFill>
          <a:schemeClr val="tx1"/>
        </a:solidFill>
        <a:latin typeface="+mn-lt"/>
        <a:ea typeface="+mn-ea"/>
        <a:cs typeface="+mn-cs"/>
      </a:defRPr>
    </a:lvl4pPr>
    <a:lvl5pPr marL="1371566" algn="l" defTabSz="685783" rtl="0" eaLnBrk="1" latinLnBrk="0" hangingPunct="1">
      <a:defRPr sz="900" kern="1200">
        <a:solidFill>
          <a:schemeClr val="tx1"/>
        </a:solidFill>
        <a:latin typeface="+mn-lt"/>
        <a:ea typeface="+mn-ea"/>
        <a:cs typeface="+mn-cs"/>
      </a:defRPr>
    </a:lvl5pPr>
    <a:lvl6pPr marL="1714457" algn="l" defTabSz="685783" rtl="0" eaLnBrk="1" latinLnBrk="0" hangingPunct="1">
      <a:defRPr sz="900" kern="1200">
        <a:solidFill>
          <a:schemeClr val="tx1"/>
        </a:solidFill>
        <a:latin typeface="+mn-lt"/>
        <a:ea typeface="+mn-ea"/>
        <a:cs typeface="+mn-cs"/>
      </a:defRPr>
    </a:lvl6pPr>
    <a:lvl7pPr marL="2057348" algn="l" defTabSz="685783" rtl="0" eaLnBrk="1" latinLnBrk="0" hangingPunct="1">
      <a:defRPr sz="900" kern="1200">
        <a:solidFill>
          <a:schemeClr val="tx1"/>
        </a:solidFill>
        <a:latin typeface="+mn-lt"/>
        <a:ea typeface="+mn-ea"/>
        <a:cs typeface="+mn-cs"/>
      </a:defRPr>
    </a:lvl7pPr>
    <a:lvl8pPr marL="2400240" algn="l" defTabSz="685783" rtl="0" eaLnBrk="1" latinLnBrk="0" hangingPunct="1">
      <a:defRPr sz="900" kern="1200">
        <a:solidFill>
          <a:schemeClr val="tx1"/>
        </a:solidFill>
        <a:latin typeface="+mn-lt"/>
        <a:ea typeface="+mn-ea"/>
        <a:cs typeface="+mn-cs"/>
      </a:defRPr>
    </a:lvl8pPr>
    <a:lvl9pPr marL="2743132" algn="l" defTabSz="685783" rtl="0" eaLnBrk="1" latinLnBrk="0" hangingPunct="1">
      <a:defRPr sz="9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204"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2062124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573040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15312757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u="sng" baseline="0" dirty="0"/>
              <a:t>Si ce que nous voulons est un état des lieux début 2024 </a:t>
            </a:r>
          </a:p>
          <a:p>
            <a:r>
              <a:rPr lang="fr-FR" b="1" u="sng" baseline="0" dirty="0"/>
              <a:t>1. FIRST STEP </a:t>
            </a:r>
          </a:p>
          <a:p>
            <a:r>
              <a:rPr lang="fr-FR" b="1" u="sng" baseline="0" dirty="0"/>
              <a:t>Appel 2023 en cours en 2024 : 15 nouveaux FS</a:t>
            </a:r>
          </a:p>
          <a:p>
            <a:r>
              <a:rPr lang="fr-FR" baseline="0" dirty="0"/>
              <a:t>Les 8 nouveaux First </a:t>
            </a:r>
            <a:r>
              <a:rPr lang="fr-FR" baseline="0" dirty="0" err="1"/>
              <a:t>step</a:t>
            </a:r>
            <a:r>
              <a:rPr lang="fr-FR" baseline="0" dirty="0"/>
              <a:t> 2024 Europe</a:t>
            </a:r>
          </a:p>
          <a:p>
            <a:r>
              <a:rPr lang="fr-FR" baseline="0" dirty="0"/>
              <a:t>Espagne (3) : 2 à Barcelone, Valencia ; ITALIE (2) Rome et Monza ; ALLEMAGNE (2) : </a:t>
            </a:r>
            <a:r>
              <a:rPr lang="fr-FR" baseline="0" dirty="0" err="1"/>
              <a:t>Neuherberg</a:t>
            </a:r>
            <a:r>
              <a:rPr lang="fr-FR" baseline="0" dirty="0"/>
              <a:t>, Leipzig ; SUEDE : Uppsala</a:t>
            </a:r>
          </a:p>
          <a:p>
            <a:r>
              <a:rPr lang="fr-FR" baseline="0" dirty="0"/>
              <a:t>Les 7 nouveaux First </a:t>
            </a:r>
            <a:r>
              <a:rPr lang="fr-FR" baseline="0" dirty="0" err="1"/>
              <a:t>step</a:t>
            </a:r>
            <a:r>
              <a:rPr lang="fr-FR" baseline="0" dirty="0"/>
              <a:t> 2024 International : ETATS UNIS (5) : New </a:t>
            </a:r>
            <a:r>
              <a:rPr lang="fr-FR" baseline="0" dirty="0" err="1"/>
              <a:t>york</a:t>
            </a:r>
            <a:r>
              <a:rPr lang="fr-FR" baseline="0" dirty="0"/>
              <a:t>, Boston, Chicago, Irvine, </a:t>
            </a:r>
            <a:r>
              <a:rPr lang="fr-FR" baseline="0" dirty="0" err="1"/>
              <a:t>Standford</a:t>
            </a:r>
            <a:r>
              <a:rPr lang="fr-FR" baseline="0" dirty="0"/>
              <a:t> ; CHINE : </a:t>
            </a:r>
            <a:r>
              <a:rPr lang="fr-FR" baseline="0" dirty="0" err="1"/>
              <a:t>Beijin</a:t>
            </a:r>
            <a:r>
              <a:rPr lang="fr-FR" baseline="0" dirty="0"/>
              <a:t> ; ARGENTINE : Buenos Aires</a:t>
            </a:r>
          </a:p>
          <a:p>
            <a:endParaRPr lang="fr-FR" baseline="0" dirty="0"/>
          </a:p>
          <a:p>
            <a:r>
              <a:rPr lang="fr-FR" i="1" baseline="0" dirty="0">
                <a:solidFill>
                  <a:schemeClr val="accent1"/>
                </a:solidFill>
              </a:rPr>
              <a:t>=&gt; et supprimer les tremplins qui sont actuellement sur la carte car leur durée est un an). </a:t>
            </a:r>
          </a:p>
          <a:p>
            <a:endParaRPr lang="fr-FR" i="1" baseline="0" dirty="0">
              <a:solidFill>
                <a:schemeClr val="accent1"/>
              </a:solidFill>
            </a:endParaRPr>
          </a:p>
          <a:p>
            <a:r>
              <a:rPr lang="fr-FR" b="1" u="sng" dirty="0"/>
              <a:t>2. Pour les IRP</a:t>
            </a:r>
          </a:p>
          <a:p>
            <a:r>
              <a:rPr lang="fr-FR" dirty="0"/>
              <a:t>ajouter les 12 IRP de l’appe</a:t>
            </a:r>
            <a:r>
              <a:rPr lang="fr-FR" baseline="0" dirty="0"/>
              <a:t>l 2022 à savoir : </a:t>
            </a:r>
          </a:p>
          <a:p>
            <a:pPr marL="0" marR="0" lvl="0" indent="0" algn="l" defTabSz="685783" rtl="0" eaLnBrk="1" fontAlgn="auto" latinLnBrk="0" hangingPunct="1">
              <a:lnSpc>
                <a:spcPct val="100000"/>
              </a:lnSpc>
              <a:spcBef>
                <a:spcPts val="0"/>
              </a:spcBef>
              <a:spcAft>
                <a:spcPts val="0"/>
              </a:spcAft>
              <a:buClrTx/>
              <a:buSzTx/>
              <a:buFontTx/>
              <a:buNone/>
              <a:tabLst/>
              <a:defRPr/>
            </a:pPr>
            <a:r>
              <a:rPr lang="fr-FR" sz="900" b="0" i="0" u="none" strike="noStrike" kern="1200" dirty="0">
                <a:solidFill>
                  <a:schemeClr val="tx1"/>
                </a:solidFill>
                <a:effectLst/>
                <a:latin typeface="+mn-lt"/>
                <a:ea typeface="+mn-ea"/>
                <a:cs typeface="+mn-cs"/>
              </a:rPr>
              <a:t>AUSTRALIE</a:t>
            </a:r>
            <a:r>
              <a:rPr lang="fr-FR" dirty="0"/>
              <a:t> </a:t>
            </a:r>
            <a:r>
              <a:rPr lang="fr-FR" sz="900" b="0" i="0" u="none" strike="noStrike" kern="1200" dirty="0">
                <a:solidFill>
                  <a:schemeClr val="tx1"/>
                </a:solidFill>
                <a:effectLst/>
                <a:latin typeface="+mn-lt"/>
                <a:ea typeface="+mn-ea"/>
                <a:cs typeface="+mn-cs"/>
              </a:rPr>
              <a:t>Melbourne + NOUVELLE-ZÉLANDE</a:t>
            </a:r>
            <a:r>
              <a:rPr lang="fr-FR" dirty="0"/>
              <a:t> </a:t>
            </a:r>
            <a:r>
              <a:rPr lang="fr-FR" sz="900" b="0" i="0" u="none" strike="noStrike" kern="1200" dirty="0">
                <a:solidFill>
                  <a:schemeClr val="tx1"/>
                </a:solidFill>
                <a:effectLst/>
                <a:latin typeface="+mn-lt"/>
                <a:ea typeface="+mn-ea"/>
                <a:cs typeface="+mn-cs"/>
              </a:rPr>
              <a:t>Christchurch </a:t>
            </a:r>
            <a:r>
              <a:rPr lang="fr-FR" dirty="0"/>
              <a:t>(2 partenaires</a:t>
            </a:r>
            <a:r>
              <a:rPr lang="fr-FR" baseline="0" dirty="0"/>
              <a:t> étrangers</a:t>
            </a:r>
            <a:r>
              <a:rPr lang="fr-FR" dirty="0"/>
              <a:t>)</a:t>
            </a:r>
            <a:r>
              <a:rPr lang="fr-FR" baseline="0" dirty="0"/>
              <a:t> ; </a:t>
            </a:r>
            <a:r>
              <a:rPr lang="fr-FR" sz="900" b="0" i="0" u="none" strike="noStrike" kern="1200" dirty="0">
                <a:solidFill>
                  <a:schemeClr val="tx1"/>
                </a:solidFill>
                <a:effectLst/>
                <a:latin typeface="+mn-lt"/>
                <a:ea typeface="+mn-ea"/>
                <a:cs typeface="+mn-cs"/>
              </a:rPr>
              <a:t>BRÉSIL </a:t>
            </a:r>
            <a:r>
              <a:rPr lang="fr-FR" dirty="0"/>
              <a:t> </a:t>
            </a:r>
            <a:r>
              <a:rPr lang="fr-FR" sz="900" b="0" i="0" u="none" strike="noStrike" kern="1200" dirty="0">
                <a:solidFill>
                  <a:schemeClr val="tx1"/>
                </a:solidFill>
                <a:effectLst/>
                <a:latin typeface="+mn-lt"/>
                <a:ea typeface="+mn-ea"/>
                <a:cs typeface="+mn-cs"/>
              </a:rPr>
              <a:t>Sao Paulo</a:t>
            </a:r>
            <a:r>
              <a:rPr lang="fr-FR" dirty="0"/>
              <a:t> ; </a:t>
            </a:r>
            <a:r>
              <a:rPr lang="fr-FR" sz="900" b="0" i="0" u="none" strike="noStrike" kern="1200" dirty="0">
                <a:solidFill>
                  <a:schemeClr val="tx1"/>
                </a:solidFill>
                <a:effectLst/>
                <a:latin typeface="+mn-lt"/>
                <a:ea typeface="+mn-ea"/>
                <a:cs typeface="+mn-cs"/>
              </a:rPr>
              <a:t>ITALIE</a:t>
            </a:r>
            <a:r>
              <a:rPr lang="fr-FR" dirty="0"/>
              <a:t> </a:t>
            </a:r>
            <a:r>
              <a:rPr lang="fr-FR" sz="900" b="0" i="0" u="none" strike="noStrike" kern="1200" dirty="0">
                <a:solidFill>
                  <a:schemeClr val="tx1"/>
                </a:solidFill>
                <a:effectLst/>
                <a:latin typeface="+mn-lt"/>
                <a:ea typeface="+mn-ea"/>
                <a:cs typeface="+mn-cs"/>
              </a:rPr>
              <a:t>Naples</a:t>
            </a:r>
            <a:r>
              <a:rPr lang="fr-FR" sz="900" b="0" i="0" u="none" strike="noStrike" kern="1200" baseline="0" dirty="0">
                <a:solidFill>
                  <a:schemeClr val="tx1"/>
                </a:solidFill>
                <a:effectLst/>
                <a:latin typeface="+mn-lt"/>
                <a:ea typeface="+mn-ea"/>
                <a:cs typeface="+mn-cs"/>
              </a:rPr>
              <a:t> ; </a:t>
            </a:r>
            <a:r>
              <a:rPr lang="fr-FR" sz="900" b="0" i="0" u="none" strike="noStrike" kern="1200" dirty="0">
                <a:solidFill>
                  <a:schemeClr val="tx1"/>
                </a:solidFill>
                <a:effectLst/>
                <a:latin typeface="+mn-lt"/>
                <a:ea typeface="+mn-ea"/>
                <a:cs typeface="+mn-cs"/>
              </a:rPr>
              <a:t>CANADA</a:t>
            </a:r>
            <a:r>
              <a:rPr lang="fr-FR" dirty="0"/>
              <a:t> </a:t>
            </a:r>
            <a:r>
              <a:rPr lang="fr-FR" sz="900" b="0" i="0" u="none" strike="noStrike" kern="1200" dirty="0">
                <a:solidFill>
                  <a:schemeClr val="tx1"/>
                </a:solidFill>
                <a:effectLst/>
                <a:latin typeface="+mn-lt"/>
                <a:ea typeface="+mn-ea"/>
                <a:cs typeface="+mn-cs"/>
              </a:rPr>
              <a:t>MONTREAL; </a:t>
            </a:r>
            <a:r>
              <a:rPr lang="fr-FR" dirty="0"/>
              <a:t> </a:t>
            </a:r>
            <a:r>
              <a:rPr lang="fr-FR" sz="900" b="0" i="0" u="none" strike="noStrike" kern="1200" dirty="0">
                <a:solidFill>
                  <a:schemeClr val="tx1"/>
                </a:solidFill>
                <a:effectLst/>
                <a:latin typeface="+mn-lt"/>
                <a:ea typeface="+mn-ea"/>
                <a:cs typeface="+mn-cs"/>
              </a:rPr>
              <a:t>INDE</a:t>
            </a:r>
            <a:r>
              <a:rPr lang="fr-FR" dirty="0"/>
              <a:t> </a:t>
            </a:r>
            <a:r>
              <a:rPr lang="fr-FR" sz="900" b="0" i="0" u="none" strike="noStrike" kern="1200" dirty="0">
                <a:solidFill>
                  <a:schemeClr val="tx1"/>
                </a:solidFill>
                <a:effectLst/>
                <a:latin typeface="+mn-lt"/>
                <a:ea typeface="+mn-ea"/>
                <a:cs typeface="+mn-cs"/>
              </a:rPr>
              <a:t>Bangalore ;</a:t>
            </a:r>
            <a:r>
              <a:rPr lang="fr-FR" dirty="0"/>
              <a:t> </a:t>
            </a:r>
            <a:r>
              <a:rPr lang="fr-FR" sz="900" b="0" i="0" u="none" strike="noStrike" kern="1200" dirty="0">
                <a:solidFill>
                  <a:schemeClr val="tx1"/>
                </a:solidFill>
                <a:effectLst/>
                <a:latin typeface="+mn-lt"/>
                <a:ea typeface="+mn-ea"/>
                <a:cs typeface="+mn-cs"/>
              </a:rPr>
              <a:t>ESPAGNE</a:t>
            </a:r>
            <a:r>
              <a:rPr lang="fr-FR" dirty="0"/>
              <a:t> </a:t>
            </a:r>
            <a:r>
              <a:rPr lang="fr-FR" sz="900" b="0" i="0" u="none" strike="noStrike" kern="1200" dirty="0">
                <a:solidFill>
                  <a:schemeClr val="tx1"/>
                </a:solidFill>
                <a:effectLst/>
                <a:latin typeface="+mn-lt"/>
                <a:ea typeface="+mn-ea"/>
                <a:cs typeface="+mn-cs"/>
              </a:rPr>
              <a:t>Pamplona, </a:t>
            </a:r>
            <a:r>
              <a:rPr lang="fr-FR" sz="900" b="0" i="0" u="none" strike="noStrike" kern="1200" dirty="0" err="1">
                <a:solidFill>
                  <a:schemeClr val="tx1"/>
                </a:solidFill>
                <a:effectLst/>
                <a:latin typeface="+mn-lt"/>
                <a:ea typeface="+mn-ea"/>
                <a:cs typeface="+mn-cs"/>
              </a:rPr>
              <a:t>Navarra</a:t>
            </a:r>
            <a:r>
              <a:rPr lang="fr-FR" dirty="0"/>
              <a:t> ; </a:t>
            </a:r>
            <a:r>
              <a:rPr lang="fr-FR" sz="900" b="0" i="0" u="none" strike="noStrike" kern="1200" dirty="0">
                <a:solidFill>
                  <a:schemeClr val="tx1"/>
                </a:solidFill>
                <a:effectLst/>
                <a:latin typeface="+mn-lt"/>
                <a:ea typeface="+mn-ea"/>
                <a:cs typeface="+mn-cs"/>
              </a:rPr>
              <a:t>ESPAGNE</a:t>
            </a:r>
            <a:r>
              <a:rPr lang="fr-FR" dirty="0"/>
              <a:t> </a:t>
            </a:r>
            <a:r>
              <a:rPr lang="fr-FR" sz="900" b="0" i="0" u="none" strike="noStrike" kern="1200" dirty="0">
                <a:solidFill>
                  <a:schemeClr val="tx1"/>
                </a:solidFill>
                <a:effectLst/>
                <a:latin typeface="+mn-lt"/>
                <a:ea typeface="+mn-ea"/>
                <a:cs typeface="+mn-cs"/>
              </a:rPr>
              <a:t>Madrid</a:t>
            </a:r>
            <a:r>
              <a:rPr lang="fr-FR" dirty="0"/>
              <a:t> ; </a:t>
            </a:r>
            <a:r>
              <a:rPr lang="fr-FR" sz="900" b="0" i="0" u="none" strike="noStrike" kern="1200" dirty="0">
                <a:solidFill>
                  <a:schemeClr val="tx1"/>
                </a:solidFill>
                <a:effectLst/>
                <a:latin typeface="+mn-lt"/>
                <a:ea typeface="+mn-ea"/>
                <a:cs typeface="+mn-cs"/>
              </a:rPr>
              <a:t>BÉNIN</a:t>
            </a:r>
            <a:r>
              <a:rPr lang="fr-FR" dirty="0"/>
              <a:t> </a:t>
            </a:r>
            <a:r>
              <a:rPr lang="fr-FR" sz="900" b="0" i="0" u="none" strike="noStrike" kern="1200" dirty="0">
                <a:solidFill>
                  <a:schemeClr val="tx1"/>
                </a:solidFill>
                <a:effectLst/>
                <a:latin typeface="+mn-lt"/>
                <a:ea typeface="+mn-ea"/>
                <a:cs typeface="+mn-cs"/>
              </a:rPr>
              <a:t>Abomey-</a:t>
            </a:r>
            <a:r>
              <a:rPr lang="fr-FR" sz="900" b="0" i="0" u="none" strike="noStrike" kern="1200" dirty="0" err="1">
                <a:solidFill>
                  <a:schemeClr val="tx1"/>
                </a:solidFill>
                <a:effectLst/>
                <a:latin typeface="+mn-lt"/>
                <a:ea typeface="+mn-ea"/>
                <a:cs typeface="+mn-cs"/>
              </a:rPr>
              <a:t>Calavi</a:t>
            </a:r>
            <a:r>
              <a:rPr lang="fr-FR" dirty="0"/>
              <a:t> ; </a:t>
            </a:r>
            <a:r>
              <a:rPr lang="fr-FR" sz="900" b="0" i="0" u="none" strike="noStrike" kern="1200" dirty="0">
                <a:solidFill>
                  <a:schemeClr val="tx1"/>
                </a:solidFill>
                <a:effectLst/>
                <a:latin typeface="+mn-lt"/>
                <a:ea typeface="+mn-ea"/>
                <a:cs typeface="+mn-cs"/>
              </a:rPr>
              <a:t>CAMEROUN</a:t>
            </a:r>
            <a:r>
              <a:rPr lang="fr-FR" dirty="0"/>
              <a:t> </a:t>
            </a:r>
            <a:r>
              <a:rPr lang="fr-FR" sz="900" b="0" i="0" u="none" strike="noStrike" kern="1200" dirty="0">
                <a:solidFill>
                  <a:schemeClr val="tx1"/>
                </a:solidFill>
                <a:effectLst/>
                <a:latin typeface="+mn-lt"/>
                <a:ea typeface="+mn-ea"/>
                <a:cs typeface="+mn-cs"/>
              </a:rPr>
              <a:t>Yaoundé</a:t>
            </a:r>
            <a:r>
              <a:rPr lang="fr-FR" dirty="0"/>
              <a:t> ; </a:t>
            </a:r>
            <a:r>
              <a:rPr lang="fr-FR" sz="900" b="0" i="0" u="none" strike="noStrike" kern="1200" dirty="0">
                <a:solidFill>
                  <a:schemeClr val="tx1"/>
                </a:solidFill>
                <a:effectLst/>
                <a:latin typeface="+mn-lt"/>
                <a:ea typeface="+mn-ea"/>
                <a:cs typeface="+mn-cs"/>
              </a:rPr>
              <a:t>CANADA</a:t>
            </a:r>
            <a:r>
              <a:rPr lang="fr-FR" dirty="0"/>
              <a:t> </a:t>
            </a:r>
            <a:r>
              <a:rPr lang="fr-FR" sz="900" b="0" i="0" u="none" strike="noStrike" kern="1200" dirty="0">
                <a:solidFill>
                  <a:schemeClr val="tx1"/>
                </a:solidFill>
                <a:effectLst/>
                <a:latin typeface="+mn-lt"/>
                <a:ea typeface="+mn-ea"/>
                <a:cs typeface="+mn-cs"/>
              </a:rPr>
              <a:t>Montréal</a:t>
            </a:r>
            <a:r>
              <a:rPr lang="fr-FR" dirty="0"/>
              <a:t> ; </a:t>
            </a:r>
            <a:r>
              <a:rPr lang="fr-FR" sz="900" b="0" i="0" u="none" strike="noStrike" kern="1200" dirty="0">
                <a:solidFill>
                  <a:schemeClr val="tx1"/>
                </a:solidFill>
                <a:effectLst/>
                <a:latin typeface="+mn-lt"/>
                <a:ea typeface="+mn-ea"/>
                <a:cs typeface="+mn-cs"/>
              </a:rPr>
              <a:t>BULGARIE</a:t>
            </a:r>
            <a:r>
              <a:rPr lang="fr-FR" dirty="0"/>
              <a:t> </a:t>
            </a:r>
            <a:r>
              <a:rPr lang="fr-FR" sz="900" b="0" i="0" u="none" strike="noStrike" kern="1200" dirty="0">
                <a:solidFill>
                  <a:schemeClr val="tx1"/>
                </a:solidFill>
                <a:effectLst/>
                <a:latin typeface="+mn-lt"/>
                <a:ea typeface="+mn-ea"/>
                <a:cs typeface="+mn-cs"/>
              </a:rPr>
              <a:t>Sofia + Varna</a:t>
            </a:r>
            <a:r>
              <a:rPr lang="fr-FR" dirty="0"/>
              <a:t> (2 partenaires</a:t>
            </a:r>
            <a:r>
              <a:rPr lang="fr-FR" baseline="0" dirty="0"/>
              <a:t> étrangers</a:t>
            </a:r>
            <a:r>
              <a:rPr lang="fr-FR" dirty="0"/>
              <a:t>)</a:t>
            </a:r>
            <a:r>
              <a:rPr lang="fr-FR" baseline="0" dirty="0"/>
              <a:t> ;</a:t>
            </a:r>
            <a:r>
              <a:rPr lang="fr-FR" dirty="0"/>
              <a:t> </a:t>
            </a:r>
            <a:r>
              <a:rPr lang="fr-FR" sz="900" b="0" i="0" u="none" strike="noStrike" kern="1200" dirty="0">
                <a:solidFill>
                  <a:schemeClr val="tx1"/>
                </a:solidFill>
                <a:effectLst/>
                <a:latin typeface="+mn-lt"/>
                <a:ea typeface="+mn-ea"/>
                <a:cs typeface="+mn-cs"/>
              </a:rPr>
              <a:t>MONGOLIE</a:t>
            </a:r>
            <a:r>
              <a:rPr lang="fr-FR" dirty="0"/>
              <a:t> </a:t>
            </a:r>
            <a:r>
              <a:rPr lang="fr-FR" sz="900" b="0" i="0" u="none" strike="noStrike" kern="1200" dirty="0" err="1">
                <a:solidFill>
                  <a:schemeClr val="tx1"/>
                </a:solidFill>
                <a:effectLst/>
                <a:latin typeface="+mn-lt"/>
                <a:ea typeface="+mn-ea"/>
                <a:cs typeface="+mn-cs"/>
              </a:rPr>
              <a:t>Ulaanbaatar</a:t>
            </a:r>
            <a:r>
              <a:rPr lang="fr-FR" dirty="0"/>
              <a:t> </a:t>
            </a:r>
          </a:p>
          <a:p>
            <a:pPr marL="0" marR="0" lvl="0" indent="0" algn="l" defTabSz="685783" rtl="0" eaLnBrk="1" fontAlgn="auto" latinLnBrk="0" hangingPunct="1">
              <a:lnSpc>
                <a:spcPct val="100000"/>
              </a:lnSpc>
              <a:spcBef>
                <a:spcPts val="0"/>
              </a:spcBef>
              <a:spcAft>
                <a:spcPts val="0"/>
              </a:spcAft>
              <a:buClrTx/>
              <a:buSzTx/>
              <a:buFontTx/>
              <a:buNone/>
              <a:tabLst/>
              <a:defRPr/>
            </a:pPr>
            <a:r>
              <a:rPr lang="fr-FR" baseline="0" dirty="0"/>
              <a:t>+</a:t>
            </a:r>
          </a:p>
          <a:p>
            <a:pPr marL="0" marR="0" lvl="0" indent="0" algn="l" defTabSz="685783" rtl="0" eaLnBrk="1" fontAlgn="auto" latinLnBrk="0" hangingPunct="1">
              <a:lnSpc>
                <a:spcPct val="100000"/>
              </a:lnSpc>
              <a:spcBef>
                <a:spcPts val="0"/>
              </a:spcBef>
              <a:spcAft>
                <a:spcPts val="0"/>
              </a:spcAft>
              <a:buClrTx/>
              <a:buSzTx/>
              <a:buFontTx/>
              <a:buNone/>
              <a:tabLst/>
              <a:defRPr/>
            </a:pPr>
            <a:r>
              <a:rPr lang="fr-FR" baseline="0" dirty="0"/>
              <a:t>Ceux de l’</a:t>
            </a:r>
            <a:r>
              <a:rPr lang="fr-FR" b="1" u="sng" baseline="0" dirty="0"/>
              <a:t> Appel 2023 qui vont démarrer en 2024 : 15 nouveaux IRP au total</a:t>
            </a:r>
          </a:p>
          <a:p>
            <a:pPr marL="0" marR="0" lvl="0" indent="0" algn="l" defTabSz="685783" rtl="0" eaLnBrk="1" fontAlgn="auto" latinLnBrk="0" hangingPunct="1">
              <a:lnSpc>
                <a:spcPct val="100000"/>
              </a:lnSpc>
              <a:spcBef>
                <a:spcPts val="0"/>
              </a:spcBef>
              <a:spcAft>
                <a:spcPts val="0"/>
              </a:spcAft>
              <a:buClrTx/>
              <a:buSzTx/>
              <a:buFontTx/>
              <a:buNone/>
              <a:tabLst/>
              <a:defRPr/>
            </a:pPr>
            <a:r>
              <a:rPr lang="fr-FR" sz="900" b="0" i="0" u="none" strike="noStrike" kern="1200" dirty="0">
                <a:solidFill>
                  <a:schemeClr val="tx1"/>
                </a:solidFill>
                <a:effectLst/>
                <a:latin typeface="+mn-lt"/>
                <a:ea typeface="+mn-ea"/>
                <a:cs typeface="+mn-cs"/>
              </a:rPr>
              <a:t>Les 9 Européens</a:t>
            </a:r>
            <a:r>
              <a:rPr lang="fr-FR" sz="900" b="0" i="0" u="none" strike="noStrike" kern="1200" baseline="0" dirty="0">
                <a:solidFill>
                  <a:schemeClr val="tx1"/>
                </a:solidFill>
                <a:effectLst/>
                <a:latin typeface="+mn-lt"/>
                <a:ea typeface="+mn-ea"/>
                <a:cs typeface="+mn-cs"/>
              </a:rPr>
              <a:t> : =&gt; </a:t>
            </a:r>
            <a:r>
              <a:rPr lang="fr-FR" sz="900" b="0" i="0" u="none" strike="noStrike" kern="1200" dirty="0">
                <a:solidFill>
                  <a:schemeClr val="tx1"/>
                </a:solidFill>
                <a:effectLst/>
                <a:latin typeface="+mn-lt"/>
                <a:ea typeface="+mn-ea"/>
                <a:cs typeface="+mn-cs"/>
              </a:rPr>
              <a:t>Irlande : Limerick ; BELGIQUE</a:t>
            </a:r>
            <a:r>
              <a:rPr lang="fr-FR" sz="900" b="0" i="0" u="none" strike="noStrike" kern="1200" baseline="0" dirty="0">
                <a:solidFill>
                  <a:schemeClr val="tx1"/>
                </a:solidFill>
                <a:effectLst/>
                <a:latin typeface="+mn-lt"/>
                <a:ea typeface="+mn-ea"/>
                <a:cs typeface="+mn-cs"/>
              </a:rPr>
              <a:t> (2) : Bruxelles et Namur ; AUTRICHE : Vienne ; SUISSE : </a:t>
            </a:r>
            <a:r>
              <a:rPr lang="fr-FR" sz="900" b="0" i="0" u="none" strike="noStrike" kern="1200" baseline="0" dirty="0" err="1">
                <a:solidFill>
                  <a:schemeClr val="tx1"/>
                </a:solidFill>
                <a:effectLst/>
                <a:latin typeface="+mn-lt"/>
                <a:ea typeface="+mn-ea"/>
                <a:cs typeface="+mn-cs"/>
              </a:rPr>
              <a:t>Bâles</a:t>
            </a:r>
            <a:r>
              <a:rPr lang="fr-FR" sz="900" b="0" i="0" u="none" strike="noStrike" kern="1200" baseline="0" dirty="0">
                <a:solidFill>
                  <a:schemeClr val="tx1"/>
                </a:solidFill>
                <a:effectLst/>
                <a:latin typeface="+mn-lt"/>
                <a:ea typeface="+mn-ea"/>
                <a:cs typeface="+mn-cs"/>
              </a:rPr>
              <a:t> ; ITALIE : Naples ; ALLEMAGNE : Leipzig ; POLOGNE : Varsovie ;  SUEDE : Stockholm </a:t>
            </a:r>
          </a:p>
          <a:p>
            <a:pPr marL="0" marR="0" lvl="0" indent="0" algn="l" defTabSz="685783"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chemeClr val="tx1"/>
                </a:solidFill>
                <a:effectLst/>
                <a:latin typeface="+mn-lt"/>
                <a:ea typeface="+mn-ea"/>
                <a:cs typeface="+mn-cs"/>
              </a:rPr>
              <a:t>Les 6 hors Europe : =&gt; Australie : Melbourne ; TAIWAN : Taipei ; INDE : New Dehli ; CHINE : Wuhan ; JAPON : Yokohama ; BRESIL : Belo </a:t>
            </a:r>
            <a:r>
              <a:rPr lang="fr-FR" sz="900" b="0" i="0" u="none" strike="noStrike" kern="1200" baseline="0" dirty="0" err="1">
                <a:solidFill>
                  <a:schemeClr val="tx1"/>
                </a:solidFill>
                <a:effectLst/>
                <a:latin typeface="+mn-lt"/>
                <a:ea typeface="+mn-ea"/>
                <a:cs typeface="+mn-cs"/>
              </a:rPr>
              <a:t>Horizonte</a:t>
            </a:r>
            <a:endParaRPr lang="fr-FR" sz="900" b="0" i="0" u="none" strike="noStrike" kern="1200" baseline="0" dirty="0">
              <a:solidFill>
                <a:schemeClr val="tx1"/>
              </a:solidFill>
              <a:effectLst/>
              <a:latin typeface="+mn-lt"/>
              <a:ea typeface="+mn-ea"/>
              <a:cs typeface="+mn-cs"/>
            </a:endParaRPr>
          </a:p>
          <a:p>
            <a:pPr marL="0" marR="0" lvl="0" indent="0" algn="l" defTabSz="685783" rtl="0" eaLnBrk="1" fontAlgn="auto" latinLnBrk="0" hangingPunct="1">
              <a:lnSpc>
                <a:spcPct val="100000"/>
              </a:lnSpc>
              <a:spcBef>
                <a:spcPts val="0"/>
              </a:spcBef>
              <a:spcAft>
                <a:spcPts val="0"/>
              </a:spcAft>
              <a:buClrTx/>
              <a:buSzTx/>
              <a:buFontTx/>
              <a:buNone/>
              <a:tabLst/>
              <a:defRPr/>
            </a:pPr>
            <a:endParaRPr lang="fr-FR" sz="900" b="0" i="0" u="none" strike="noStrike" kern="1200" dirty="0">
              <a:solidFill>
                <a:schemeClr val="tx1"/>
              </a:solidFill>
              <a:effectLst/>
              <a:latin typeface="+mn-lt"/>
              <a:ea typeface="+mn-ea"/>
              <a:cs typeface="+mn-cs"/>
            </a:endParaRPr>
          </a:p>
          <a:p>
            <a:endParaRPr lang="fr-FR" dirty="0"/>
          </a:p>
          <a:p>
            <a:pPr marL="0" marR="0" lvl="0" indent="0" algn="l" defTabSz="685783" rtl="0" eaLnBrk="1" fontAlgn="auto" latinLnBrk="0" hangingPunct="1">
              <a:lnSpc>
                <a:spcPct val="100000"/>
              </a:lnSpc>
              <a:spcBef>
                <a:spcPts val="0"/>
              </a:spcBef>
              <a:spcAft>
                <a:spcPts val="0"/>
              </a:spcAft>
              <a:buClrTx/>
              <a:buSzTx/>
              <a:buFontTx/>
              <a:buNone/>
              <a:tabLst/>
              <a:defRPr/>
            </a:pPr>
            <a:r>
              <a:rPr lang="fr-FR" dirty="0"/>
              <a:t>IRN : </a:t>
            </a:r>
            <a:r>
              <a:rPr lang="fr-FR" i="1" baseline="0" dirty="0">
                <a:solidFill>
                  <a:schemeClr val="accent1"/>
                </a:solidFill>
              </a:rPr>
              <a:t>+ changer la légende pour Réseau de recherche (supprimer la ligne « réseau de recherche international » mais conserver les 2 points qui ont été labellisés IRP au sens de l’Inserm – mais un IRN CNRS nb. </a:t>
            </a:r>
            <a:r>
              <a:rPr lang="fr-FR" i="1" baseline="0" dirty="0" err="1">
                <a:solidFill>
                  <a:schemeClr val="accent1"/>
                </a:solidFill>
              </a:rPr>
              <a:t>Planegg</a:t>
            </a:r>
            <a:r>
              <a:rPr lang="fr-FR" i="1" baseline="0" dirty="0">
                <a:solidFill>
                  <a:schemeClr val="accent1"/>
                </a:solidFill>
              </a:rPr>
              <a:t> en Allemagne et Nottingham en UK et </a:t>
            </a:r>
            <a:r>
              <a:rPr lang="fr-FR" i="1" baseline="0" dirty="0" err="1">
                <a:solidFill>
                  <a:schemeClr val="accent1"/>
                </a:solidFill>
              </a:rPr>
              <a:t>Huazhong</a:t>
            </a:r>
            <a:r>
              <a:rPr lang="fr-FR" i="1" baseline="0" dirty="0">
                <a:solidFill>
                  <a:schemeClr val="accent1"/>
                </a:solidFill>
              </a:rPr>
              <a:t> en Chine </a:t>
            </a:r>
          </a:p>
          <a:p>
            <a:endParaRPr lang="fr-FR" dirty="0"/>
          </a:p>
          <a:p>
            <a:pPr marL="0" marR="0" lvl="0" indent="0" algn="l" defTabSz="685783" rtl="0" eaLnBrk="1" fontAlgn="auto" latinLnBrk="0" hangingPunct="1">
              <a:lnSpc>
                <a:spcPct val="100000"/>
              </a:lnSpc>
              <a:spcBef>
                <a:spcPts val="0"/>
              </a:spcBef>
              <a:spcAft>
                <a:spcPts val="0"/>
              </a:spcAft>
              <a:buClrTx/>
              <a:buSzTx/>
              <a:buFontTx/>
              <a:buNone/>
              <a:tabLst/>
              <a:defRPr/>
            </a:pPr>
            <a:r>
              <a:rPr lang="fr-FR" baseline="0" dirty="0"/>
              <a:t>PCT: supprimer Zurich et ajouter Oslo</a:t>
            </a:r>
            <a:endParaRPr lang="fr-FR" dirty="0"/>
          </a:p>
        </p:txBody>
      </p:sp>
    </p:spTree>
    <p:extLst>
      <p:ext uri="{BB962C8B-B14F-4D97-AF65-F5344CB8AC3E}">
        <p14:creationId xmlns:p14="http://schemas.microsoft.com/office/powerpoint/2010/main" val="25196671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u="sng" baseline="0" dirty="0"/>
              <a:t>Si ce que nous voulons est un état des lieux début 2024 </a:t>
            </a:r>
          </a:p>
          <a:p>
            <a:r>
              <a:rPr lang="fr-FR" b="1" u="sng" baseline="0" dirty="0"/>
              <a:t>1. FIRST STEP </a:t>
            </a:r>
          </a:p>
          <a:p>
            <a:r>
              <a:rPr lang="fr-FR" b="1" u="sng" baseline="0" dirty="0"/>
              <a:t>Appel 2023 en cours en 2024 : 15 nouveaux FS</a:t>
            </a:r>
          </a:p>
          <a:p>
            <a:r>
              <a:rPr lang="fr-FR" baseline="0" dirty="0"/>
              <a:t>Les 8 nouveaux First </a:t>
            </a:r>
            <a:r>
              <a:rPr lang="fr-FR" baseline="0" dirty="0" err="1"/>
              <a:t>step</a:t>
            </a:r>
            <a:r>
              <a:rPr lang="fr-FR" baseline="0" dirty="0"/>
              <a:t> 2024 Europe</a:t>
            </a:r>
          </a:p>
          <a:p>
            <a:r>
              <a:rPr lang="fr-FR" baseline="0" dirty="0"/>
              <a:t>Espagne (3) : 2 à Barcelone, Valencia ; ITALIE (2) Rome et Monza ; ALLEMAGNE (2) : </a:t>
            </a:r>
            <a:r>
              <a:rPr lang="fr-FR" baseline="0" dirty="0" err="1"/>
              <a:t>Neuherberg</a:t>
            </a:r>
            <a:r>
              <a:rPr lang="fr-FR" baseline="0" dirty="0"/>
              <a:t>, Leipzig ; SUEDE : Uppsala</a:t>
            </a:r>
          </a:p>
          <a:p>
            <a:r>
              <a:rPr lang="fr-FR" baseline="0" dirty="0"/>
              <a:t>Les 7 nouveaux First </a:t>
            </a:r>
            <a:r>
              <a:rPr lang="fr-FR" baseline="0" dirty="0" err="1"/>
              <a:t>step</a:t>
            </a:r>
            <a:r>
              <a:rPr lang="fr-FR" baseline="0" dirty="0"/>
              <a:t> 2024 International : ETATS UNIS (5) : New </a:t>
            </a:r>
            <a:r>
              <a:rPr lang="fr-FR" baseline="0" dirty="0" err="1"/>
              <a:t>york</a:t>
            </a:r>
            <a:r>
              <a:rPr lang="fr-FR" baseline="0" dirty="0"/>
              <a:t>, Boston, Chicago, Irvine, </a:t>
            </a:r>
            <a:r>
              <a:rPr lang="fr-FR" baseline="0" dirty="0" err="1"/>
              <a:t>Standford</a:t>
            </a:r>
            <a:r>
              <a:rPr lang="fr-FR" baseline="0" dirty="0"/>
              <a:t> ; CHINE : </a:t>
            </a:r>
            <a:r>
              <a:rPr lang="fr-FR" baseline="0" dirty="0" err="1"/>
              <a:t>Beijin</a:t>
            </a:r>
            <a:r>
              <a:rPr lang="fr-FR" baseline="0" dirty="0"/>
              <a:t> ; ARGENTINE : Buenos Aires</a:t>
            </a:r>
          </a:p>
          <a:p>
            <a:endParaRPr lang="fr-FR" baseline="0" dirty="0"/>
          </a:p>
          <a:p>
            <a:r>
              <a:rPr lang="fr-FR" i="1" baseline="0" dirty="0">
                <a:solidFill>
                  <a:schemeClr val="accent1"/>
                </a:solidFill>
              </a:rPr>
              <a:t>=&gt; et supprimer les tremplins qui sont actuellement sur la carte car leur durée est un an). </a:t>
            </a:r>
          </a:p>
          <a:p>
            <a:endParaRPr lang="fr-FR" i="1" baseline="0" dirty="0">
              <a:solidFill>
                <a:schemeClr val="accent1"/>
              </a:solidFill>
            </a:endParaRPr>
          </a:p>
          <a:p>
            <a:r>
              <a:rPr lang="fr-FR" b="1" u="sng" dirty="0"/>
              <a:t>2. Pour les IRP</a:t>
            </a:r>
          </a:p>
          <a:p>
            <a:r>
              <a:rPr lang="fr-FR" dirty="0"/>
              <a:t>ajouter les 12 IRP de l’appe</a:t>
            </a:r>
            <a:r>
              <a:rPr lang="fr-FR" baseline="0" dirty="0"/>
              <a:t>l 2022 à savoir : </a:t>
            </a:r>
          </a:p>
          <a:p>
            <a:pPr marL="0" marR="0" lvl="0" indent="0" algn="l" defTabSz="685783" rtl="0" eaLnBrk="1" fontAlgn="auto" latinLnBrk="0" hangingPunct="1">
              <a:lnSpc>
                <a:spcPct val="100000"/>
              </a:lnSpc>
              <a:spcBef>
                <a:spcPts val="0"/>
              </a:spcBef>
              <a:spcAft>
                <a:spcPts val="0"/>
              </a:spcAft>
              <a:buClrTx/>
              <a:buSzTx/>
              <a:buFontTx/>
              <a:buNone/>
              <a:tabLst/>
              <a:defRPr/>
            </a:pPr>
            <a:r>
              <a:rPr lang="fr-FR" sz="900" b="0" i="0" u="none" strike="noStrike" kern="1200" dirty="0">
                <a:solidFill>
                  <a:schemeClr val="tx1"/>
                </a:solidFill>
                <a:effectLst/>
                <a:latin typeface="+mn-lt"/>
                <a:ea typeface="+mn-ea"/>
                <a:cs typeface="+mn-cs"/>
              </a:rPr>
              <a:t>AUSTRALIE</a:t>
            </a:r>
            <a:r>
              <a:rPr lang="fr-FR" dirty="0"/>
              <a:t> </a:t>
            </a:r>
            <a:r>
              <a:rPr lang="fr-FR" sz="900" b="0" i="0" u="none" strike="noStrike" kern="1200" dirty="0">
                <a:solidFill>
                  <a:schemeClr val="tx1"/>
                </a:solidFill>
                <a:effectLst/>
                <a:latin typeface="+mn-lt"/>
                <a:ea typeface="+mn-ea"/>
                <a:cs typeface="+mn-cs"/>
              </a:rPr>
              <a:t>Melbourne + NOUVELLE-ZÉLANDE</a:t>
            </a:r>
            <a:r>
              <a:rPr lang="fr-FR" dirty="0"/>
              <a:t> </a:t>
            </a:r>
            <a:r>
              <a:rPr lang="fr-FR" sz="900" b="0" i="0" u="none" strike="noStrike" kern="1200" dirty="0">
                <a:solidFill>
                  <a:schemeClr val="tx1"/>
                </a:solidFill>
                <a:effectLst/>
                <a:latin typeface="+mn-lt"/>
                <a:ea typeface="+mn-ea"/>
                <a:cs typeface="+mn-cs"/>
              </a:rPr>
              <a:t>Christchurch </a:t>
            </a:r>
            <a:r>
              <a:rPr lang="fr-FR" dirty="0"/>
              <a:t>(2 partenaires</a:t>
            </a:r>
            <a:r>
              <a:rPr lang="fr-FR" baseline="0" dirty="0"/>
              <a:t> étrangers</a:t>
            </a:r>
            <a:r>
              <a:rPr lang="fr-FR" dirty="0"/>
              <a:t>)</a:t>
            </a:r>
            <a:r>
              <a:rPr lang="fr-FR" baseline="0" dirty="0"/>
              <a:t> ; </a:t>
            </a:r>
            <a:r>
              <a:rPr lang="fr-FR" sz="900" b="0" i="0" u="none" strike="noStrike" kern="1200" dirty="0">
                <a:solidFill>
                  <a:schemeClr val="tx1"/>
                </a:solidFill>
                <a:effectLst/>
                <a:latin typeface="+mn-lt"/>
                <a:ea typeface="+mn-ea"/>
                <a:cs typeface="+mn-cs"/>
              </a:rPr>
              <a:t>BRÉSIL </a:t>
            </a:r>
            <a:r>
              <a:rPr lang="fr-FR" dirty="0"/>
              <a:t> </a:t>
            </a:r>
            <a:r>
              <a:rPr lang="fr-FR" sz="900" b="0" i="0" u="none" strike="noStrike" kern="1200" dirty="0">
                <a:solidFill>
                  <a:schemeClr val="tx1"/>
                </a:solidFill>
                <a:effectLst/>
                <a:latin typeface="+mn-lt"/>
                <a:ea typeface="+mn-ea"/>
                <a:cs typeface="+mn-cs"/>
              </a:rPr>
              <a:t>Sao Paulo</a:t>
            </a:r>
            <a:r>
              <a:rPr lang="fr-FR" dirty="0"/>
              <a:t> ; </a:t>
            </a:r>
            <a:r>
              <a:rPr lang="fr-FR" sz="900" b="0" i="0" u="none" strike="noStrike" kern="1200" dirty="0">
                <a:solidFill>
                  <a:schemeClr val="tx1"/>
                </a:solidFill>
                <a:effectLst/>
                <a:latin typeface="+mn-lt"/>
                <a:ea typeface="+mn-ea"/>
                <a:cs typeface="+mn-cs"/>
              </a:rPr>
              <a:t>ITALIE</a:t>
            </a:r>
            <a:r>
              <a:rPr lang="fr-FR" dirty="0"/>
              <a:t> </a:t>
            </a:r>
            <a:r>
              <a:rPr lang="fr-FR" sz="900" b="0" i="0" u="none" strike="noStrike" kern="1200" dirty="0">
                <a:solidFill>
                  <a:schemeClr val="tx1"/>
                </a:solidFill>
                <a:effectLst/>
                <a:latin typeface="+mn-lt"/>
                <a:ea typeface="+mn-ea"/>
                <a:cs typeface="+mn-cs"/>
              </a:rPr>
              <a:t>Naples</a:t>
            </a:r>
            <a:r>
              <a:rPr lang="fr-FR" sz="900" b="0" i="0" u="none" strike="noStrike" kern="1200" baseline="0" dirty="0">
                <a:solidFill>
                  <a:schemeClr val="tx1"/>
                </a:solidFill>
                <a:effectLst/>
                <a:latin typeface="+mn-lt"/>
                <a:ea typeface="+mn-ea"/>
                <a:cs typeface="+mn-cs"/>
              </a:rPr>
              <a:t> ; </a:t>
            </a:r>
            <a:r>
              <a:rPr lang="fr-FR" sz="900" b="0" i="0" u="none" strike="noStrike" kern="1200" dirty="0">
                <a:solidFill>
                  <a:schemeClr val="tx1"/>
                </a:solidFill>
                <a:effectLst/>
                <a:latin typeface="+mn-lt"/>
                <a:ea typeface="+mn-ea"/>
                <a:cs typeface="+mn-cs"/>
              </a:rPr>
              <a:t>CANADA</a:t>
            </a:r>
            <a:r>
              <a:rPr lang="fr-FR" dirty="0"/>
              <a:t> </a:t>
            </a:r>
            <a:r>
              <a:rPr lang="fr-FR" sz="900" b="0" i="0" u="none" strike="noStrike" kern="1200" dirty="0">
                <a:solidFill>
                  <a:schemeClr val="tx1"/>
                </a:solidFill>
                <a:effectLst/>
                <a:latin typeface="+mn-lt"/>
                <a:ea typeface="+mn-ea"/>
                <a:cs typeface="+mn-cs"/>
              </a:rPr>
              <a:t>MONTREAL; </a:t>
            </a:r>
            <a:r>
              <a:rPr lang="fr-FR" dirty="0"/>
              <a:t> </a:t>
            </a:r>
            <a:r>
              <a:rPr lang="fr-FR" sz="900" b="0" i="0" u="none" strike="noStrike" kern="1200" dirty="0">
                <a:solidFill>
                  <a:schemeClr val="tx1"/>
                </a:solidFill>
                <a:effectLst/>
                <a:latin typeface="+mn-lt"/>
                <a:ea typeface="+mn-ea"/>
                <a:cs typeface="+mn-cs"/>
              </a:rPr>
              <a:t>INDE</a:t>
            </a:r>
            <a:r>
              <a:rPr lang="fr-FR" dirty="0"/>
              <a:t> </a:t>
            </a:r>
            <a:r>
              <a:rPr lang="fr-FR" sz="900" b="0" i="0" u="none" strike="noStrike" kern="1200" dirty="0">
                <a:solidFill>
                  <a:schemeClr val="tx1"/>
                </a:solidFill>
                <a:effectLst/>
                <a:latin typeface="+mn-lt"/>
                <a:ea typeface="+mn-ea"/>
                <a:cs typeface="+mn-cs"/>
              </a:rPr>
              <a:t>Bangalore ;</a:t>
            </a:r>
            <a:r>
              <a:rPr lang="fr-FR" dirty="0"/>
              <a:t> </a:t>
            </a:r>
            <a:r>
              <a:rPr lang="fr-FR" sz="900" b="0" i="0" u="none" strike="noStrike" kern="1200" dirty="0">
                <a:solidFill>
                  <a:schemeClr val="tx1"/>
                </a:solidFill>
                <a:effectLst/>
                <a:latin typeface="+mn-lt"/>
                <a:ea typeface="+mn-ea"/>
                <a:cs typeface="+mn-cs"/>
              </a:rPr>
              <a:t>ESPAGNE</a:t>
            </a:r>
            <a:r>
              <a:rPr lang="fr-FR" dirty="0"/>
              <a:t> </a:t>
            </a:r>
            <a:r>
              <a:rPr lang="fr-FR" sz="900" b="0" i="0" u="none" strike="noStrike" kern="1200" dirty="0">
                <a:solidFill>
                  <a:schemeClr val="tx1"/>
                </a:solidFill>
                <a:effectLst/>
                <a:latin typeface="+mn-lt"/>
                <a:ea typeface="+mn-ea"/>
                <a:cs typeface="+mn-cs"/>
              </a:rPr>
              <a:t>Pamplona, </a:t>
            </a:r>
            <a:r>
              <a:rPr lang="fr-FR" sz="900" b="0" i="0" u="none" strike="noStrike" kern="1200" dirty="0" err="1">
                <a:solidFill>
                  <a:schemeClr val="tx1"/>
                </a:solidFill>
                <a:effectLst/>
                <a:latin typeface="+mn-lt"/>
                <a:ea typeface="+mn-ea"/>
                <a:cs typeface="+mn-cs"/>
              </a:rPr>
              <a:t>Navarra</a:t>
            </a:r>
            <a:r>
              <a:rPr lang="fr-FR" dirty="0"/>
              <a:t> ; </a:t>
            </a:r>
            <a:r>
              <a:rPr lang="fr-FR" sz="900" b="0" i="0" u="none" strike="noStrike" kern="1200" dirty="0">
                <a:solidFill>
                  <a:schemeClr val="tx1"/>
                </a:solidFill>
                <a:effectLst/>
                <a:latin typeface="+mn-lt"/>
                <a:ea typeface="+mn-ea"/>
                <a:cs typeface="+mn-cs"/>
              </a:rPr>
              <a:t>ESPAGNE</a:t>
            </a:r>
            <a:r>
              <a:rPr lang="fr-FR" dirty="0"/>
              <a:t> </a:t>
            </a:r>
            <a:r>
              <a:rPr lang="fr-FR" sz="900" b="0" i="0" u="none" strike="noStrike" kern="1200" dirty="0">
                <a:solidFill>
                  <a:schemeClr val="tx1"/>
                </a:solidFill>
                <a:effectLst/>
                <a:latin typeface="+mn-lt"/>
                <a:ea typeface="+mn-ea"/>
                <a:cs typeface="+mn-cs"/>
              </a:rPr>
              <a:t>Madrid</a:t>
            </a:r>
            <a:r>
              <a:rPr lang="fr-FR" dirty="0"/>
              <a:t> ; </a:t>
            </a:r>
            <a:r>
              <a:rPr lang="fr-FR" sz="900" b="0" i="0" u="none" strike="noStrike" kern="1200" dirty="0">
                <a:solidFill>
                  <a:schemeClr val="tx1"/>
                </a:solidFill>
                <a:effectLst/>
                <a:latin typeface="+mn-lt"/>
                <a:ea typeface="+mn-ea"/>
                <a:cs typeface="+mn-cs"/>
              </a:rPr>
              <a:t>BÉNIN</a:t>
            </a:r>
            <a:r>
              <a:rPr lang="fr-FR" dirty="0"/>
              <a:t> </a:t>
            </a:r>
            <a:r>
              <a:rPr lang="fr-FR" sz="900" b="0" i="0" u="none" strike="noStrike" kern="1200" dirty="0">
                <a:solidFill>
                  <a:schemeClr val="tx1"/>
                </a:solidFill>
                <a:effectLst/>
                <a:latin typeface="+mn-lt"/>
                <a:ea typeface="+mn-ea"/>
                <a:cs typeface="+mn-cs"/>
              </a:rPr>
              <a:t>Abomey-</a:t>
            </a:r>
            <a:r>
              <a:rPr lang="fr-FR" sz="900" b="0" i="0" u="none" strike="noStrike" kern="1200" dirty="0" err="1">
                <a:solidFill>
                  <a:schemeClr val="tx1"/>
                </a:solidFill>
                <a:effectLst/>
                <a:latin typeface="+mn-lt"/>
                <a:ea typeface="+mn-ea"/>
                <a:cs typeface="+mn-cs"/>
              </a:rPr>
              <a:t>Calavi</a:t>
            </a:r>
            <a:r>
              <a:rPr lang="fr-FR" dirty="0"/>
              <a:t> ; </a:t>
            </a:r>
            <a:r>
              <a:rPr lang="fr-FR" sz="900" b="0" i="0" u="none" strike="noStrike" kern="1200" dirty="0">
                <a:solidFill>
                  <a:schemeClr val="tx1"/>
                </a:solidFill>
                <a:effectLst/>
                <a:latin typeface="+mn-lt"/>
                <a:ea typeface="+mn-ea"/>
                <a:cs typeface="+mn-cs"/>
              </a:rPr>
              <a:t>CAMEROUN</a:t>
            </a:r>
            <a:r>
              <a:rPr lang="fr-FR" dirty="0"/>
              <a:t> </a:t>
            </a:r>
            <a:r>
              <a:rPr lang="fr-FR" sz="900" b="0" i="0" u="none" strike="noStrike" kern="1200" dirty="0">
                <a:solidFill>
                  <a:schemeClr val="tx1"/>
                </a:solidFill>
                <a:effectLst/>
                <a:latin typeface="+mn-lt"/>
                <a:ea typeface="+mn-ea"/>
                <a:cs typeface="+mn-cs"/>
              </a:rPr>
              <a:t>Yaoundé</a:t>
            </a:r>
            <a:r>
              <a:rPr lang="fr-FR" dirty="0"/>
              <a:t> ; </a:t>
            </a:r>
            <a:r>
              <a:rPr lang="fr-FR" sz="900" b="0" i="0" u="none" strike="noStrike" kern="1200" dirty="0">
                <a:solidFill>
                  <a:schemeClr val="tx1"/>
                </a:solidFill>
                <a:effectLst/>
                <a:latin typeface="+mn-lt"/>
                <a:ea typeface="+mn-ea"/>
                <a:cs typeface="+mn-cs"/>
              </a:rPr>
              <a:t>CANADA</a:t>
            </a:r>
            <a:r>
              <a:rPr lang="fr-FR" dirty="0"/>
              <a:t> </a:t>
            </a:r>
            <a:r>
              <a:rPr lang="fr-FR" sz="900" b="0" i="0" u="none" strike="noStrike" kern="1200" dirty="0">
                <a:solidFill>
                  <a:schemeClr val="tx1"/>
                </a:solidFill>
                <a:effectLst/>
                <a:latin typeface="+mn-lt"/>
                <a:ea typeface="+mn-ea"/>
                <a:cs typeface="+mn-cs"/>
              </a:rPr>
              <a:t>Montréal</a:t>
            </a:r>
            <a:r>
              <a:rPr lang="fr-FR" dirty="0"/>
              <a:t> ; </a:t>
            </a:r>
            <a:r>
              <a:rPr lang="fr-FR" sz="900" b="0" i="0" u="none" strike="noStrike" kern="1200" dirty="0">
                <a:solidFill>
                  <a:schemeClr val="tx1"/>
                </a:solidFill>
                <a:effectLst/>
                <a:latin typeface="+mn-lt"/>
                <a:ea typeface="+mn-ea"/>
                <a:cs typeface="+mn-cs"/>
              </a:rPr>
              <a:t>BULGARIE</a:t>
            </a:r>
            <a:r>
              <a:rPr lang="fr-FR" dirty="0"/>
              <a:t> </a:t>
            </a:r>
            <a:r>
              <a:rPr lang="fr-FR" sz="900" b="0" i="0" u="none" strike="noStrike" kern="1200" dirty="0">
                <a:solidFill>
                  <a:schemeClr val="tx1"/>
                </a:solidFill>
                <a:effectLst/>
                <a:latin typeface="+mn-lt"/>
                <a:ea typeface="+mn-ea"/>
                <a:cs typeface="+mn-cs"/>
              </a:rPr>
              <a:t>Sofia + Varna</a:t>
            </a:r>
            <a:r>
              <a:rPr lang="fr-FR" dirty="0"/>
              <a:t> (2 partenaires</a:t>
            </a:r>
            <a:r>
              <a:rPr lang="fr-FR" baseline="0" dirty="0"/>
              <a:t> étrangers</a:t>
            </a:r>
            <a:r>
              <a:rPr lang="fr-FR" dirty="0"/>
              <a:t>)</a:t>
            </a:r>
            <a:r>
              <a:rPr lang="fr-FR" baseline="0" dirty="0"/>
              <a:t> ;</a:t>
            </a:r>
            <a:r>
              <a:rPr lang="fr-FR" dirty="0"/>
              <a:t> </a:t>
            </a:r>
            <a:r>
              <a:rPr lang="fr-FR" sz="900" b="0" i="0" u="none" strike="noStrike" kern="1200" dirty="0">
                <a:solidFill>
                  <a:schemeClr val="tx1"/>
                </a:solidFill>
                <a:effectLst/>
                <a:latin typeface="+mn-lt"/>
                <a:ea typeface="+mn-ea"/>
                <a:cs typeface="+mn-cs"/>
              </a:rPr>
              <a:t>MONGOLIE</a:t>
            </a:r>
            <a:r>
              <a:rPr lang="fr-FR" dirty="0"/>
              <a:t> </a:t>
            </a:r>
            <a:r>
              <a:rPr lang="fr-FR" sz="900" b="0" i="0" u="none" strike="noStrike" kern="1200" dirty="0" err="1">
                <a:solidFill>
                  <a:schemeClr val="tx1"/>
                </a:solidFill>
                <a:effectLst/>
                <a:latin typeface="+mn-lt"/>
                <a:ea typeface="+mn-ea"/>
                <a:cs typeface="+mn-cs"/>
              </a:rPr>
              <a:t>Ulaanbaatar</a:t>
            </a:r>
            <a:r>
              <a:rPr lang="fr-FR" dirty="0"/>
              <a:t> </a:t>
            </a:r>
          </a:p>
          <a:p>
            <a:pPr marL="0" marR="0" lvl="0" indent="0" algn="l" defTabSz="685783" rtl="0" eaLnBrk="1" fontAlgn="auto" latinLnBrk="0" hangingPunct="1">
              <a:lnSpc>
                <a:spcPct val="100000"/>
              </a:lnSpc>
              <a:spcBef>
                <a:spcPts val="0"/>
              </a:spcBef>
              <a:spcAft>
                <a:spcPts val="0"/>
              </a:spcAft>
              <a:buClrTx/>
              <a:buSzTx/>
              <a:buFontTx/>
              <a:buNone/>
              <a:tabLst/>
              <a:defRPr/>
            </a:pPr>
            <a:r>
              <a:rPr lang="fr-FR" baseline="0" dirty="0"/>
              <a:t>+</a:t>
            </a:r>
          </a:p>
          <a:p>
            <a:pPr marL="0" marR="0" lvl="0" indent="0" algn="l" defTabSz="685783" rtl="0" eaLnBrk="1" fontAlgn="auto" latinLnBrk="0" hangingPunct="1">
              <a:lnSpc>
                <a:spcPct val="100000"/>
              </a:lnSpc>
              <a:spcBef>
                <a:spcPts val="0"/>
              </a:spcBef>
              <a:spcAft>
                <a:spcPts val="0"/>
              </a:spcAft>
              <a:buClrTx/>
              <a:buSzTx/>
              <a:buFontTx/>
              <a:buNone/>
              <a:tabLst/>
              <a:defRPr/>
            </a:pPr>
            <a:r>
              <a:rPr lang="fr-FR" baseline="0" dirty="0"/>
              <a:t>Ceux de l’</a:t>
            </a:r>
            <a:r>
              <a:rPr lang="fr-FR" b="1" u="sng" baseline="0" dirty="0"/>
              <a:t> Appel 2023 qui vont démarrer en 2024 : 15 nouveaux IRP au total</a:t>
            </a:r>
          </a:p>
          <a:p>
            <a:pPr marL="0" marR="0" lvl="0" indent="0" algn="l" defTabSz="685783" rtl="0" eaLnBrk="1" fontAlgn="auto" latinLnBrk="0" hangingPunct="1">
              <a:lnSpc>
                <a:spcPct val="100000"/>
              </a:lnSpc>
              <a:spcBef>
                <a:spcPts val="0"/>
              </a:spcBef>
              <a:spcAft>
                <a:spcPts val="0"/>
              </a:spcAft>
              <a:buClrTx/>
              <a:buSzTx/>
              <a:buFontTx/>
              <a:buNone/>
              <a:tabLst/>
              <a:defRPr/>
            </a:pPr>
            <a:r>
              <a:rPr lang="fr-FR" sz="900" b="0" i="0" u="none" strike="noStrike" kern="1200" dirty="0">
                <a:solidFill>
                  <a:schemeClr val="tx1"/>
                </a:solidFill>
                <a:effectLst/>
                <a:latin typeface="+mn-lt"/>
                <a:ea typeface="+mn-ea"/>
                <a:cs typeface="+mn-cs"/>
              </a:rPr>
              <a:t>Les 9 Européens</a:t>
            </a:r>
            <a:r>
              <a:rPr lang="fr-FR" sz="900" b="0" i="0" u="none" strike="noStrike" kern="1200" baseline="0" dirty="0">
                <a:solidFill>
                  <a:schemeClr val="tx1"/>
                </a:solidFill>
                <a:effectLst/>
                <a:latin typeface="+mn-lt"/>
                <a:ea typeface="+mn-ea"/>
                <a:cs typeface="+mn-cs"/>
              </a:rPr>
              <a:t> : =&gt; </a:t>
            </a:r>
            <a:r>
              <a:rPr lang="fr-FR" sz="900" b="0" i="0" u="none" strike="noStrike" kern="1200" dirty="0">
                <a:solidFill>
                  <a:schemeClr val="tx1"/>
                </a:solidFill>
                <a:effectLst/>
                <a:latin typeface="+mn-lt"/>
                <a:ea typeface="+mn-ea"/>
                <a:cs typeface="+mn-cs"/>
              </a:rPr>
              <a:t>Irlande : Limerick ; BELGIQUE</a:t>
            </a:r>
            <a:r>
              <a:rPr lang="fr-FR" sz="900" b="0" i="0" u="none" strike="noStrike" kern="1200" baseline="0" dirty="0">
                <a:solidFill>
                  <a:schemeClr val="tx1"/>
                </a:solidFill>
                <a:effectLst/>
                <a:latin typeface="+mn-lt"/>
                <a:ea typeface="+mn-ea"/>
                <a:cs typeface="+mn-cs"/>
              </a:rPr>
              <a:t> (2) : Bruxelles et Namur ; AUTRICHE : Vienne ; SUISSE : </a:t>
            </a:r>
            <a:r>
              <a:rPr lang="fr-FR" sz="900" b="0" i="0" u="none" strike="noStrike" kern="1200" baseline="0" dirty="0" err="1">
                <a:solidFill>
                  <a:schemeClr val="tx1"/>
                </a:solidFill>
                <a:effectLst/>
                <a:latin typeface="+mn-lt"/>
                <a:ea typeface="+mn-ea"/>
                <a:cs typeface="+mn-cs"/>
              </a:rPr>
              <a:t>Bâles</a:t>
            </a:r>
            <a:r>
              <a:rPr lang="fr-FR" sz="900" b="0" i="0" u="none" strike="noStrike" kern="1200" baseline="0" dirty="0">
                <a:solidFill>
                  <a:schemeClr val="tx1"/>
                </a:solidFill>
                <a:effectLst/>
                <a:latin typeface="+mn-lt"/>
                <a:ea typeface="+mn-ea"/>
                <a:cs typeface="+mn-cs"/>
              </a:rPr>
              <a:t> ; ITALIE : Naples ; ALLEMAGNE : Leipzig ; POLOGNE : Varsovie ;  SUEDE : Stockholm </a:t>
            </a:r>
          </a:p>
          <a:p>
            <a:pPr marL="0" marR="0" lvl="0" indent="0" algn="l" defTabSz="685783"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chemeClr val="tx1"/>
                </a:solidFill>
                <a:effectLst/>
                <a:latin typeface="+mn-lt"/>
                <a:ea typeface="+mn-ea"/>
                <a:cs typeface="+mn-cs"/>
              </a:rPr>
              <a:t>Les 6 hors Europe : =&gt; Australie : Melbourne ; TAIWAN : Taipei ; INDE : New Dehli ; CHINE : Wuhan ; JAPON : Yokohama ; BRESIL : Belo </a:t>
            </a:r>
            <a:r>
              <a:rPr lang="fr-FR" sz="900" b="0" i="0" u="none" strike="noStrike" kern="1200" baseline="0" dirty="0" err="1">
                <a:solidFill>
                  <a:schemeClr val="tx1"/>
                </a:solidFill>
                <a:effectLst/>
                <a:latin typeface="+mn-lt"/>
                <a:ea typeface="+mn-ea"/>
                <a:cs typeface="+mn-cs"/>
              </a:rPr>
              <a:t>Horizonte</a:t>
            </a:r>
            <a:endParaRPr lang="fr-FR" sz="900" b="0" i="0" u="none" strike="noStrike" kern="1200" baseline="0" dirty="0">
              <a:solidFill>
                <a:schemeClr val="tx1"/>
              </a:solidFill>
              <a:effectLst/>
              <a:latin typeface="+mn-lt"/>
              <a:ea typeface="+mn-ea"/>
              <a:cs typeface="+mn-cs"/>
            </a:endParaRPr>
          </a:p>
          <a:p>
            <a:pPr marL="0" marR="0" lvl="0" indent="0" algn="l" defTabSz="685783" rtl="0" eaLnBrk="1" fontAlgn="auto" latinLnBrk="0" hangingPunct="1">
              <a:lnSpc>
                <a:spcPct val="100000"/>
              </a:lnSpc>
              <a:spcBef>
                <a:spcPts val="0"/>
              </a:spcBef>
              <a:spcAft>
                <a:spcPts val="0"/>
              </a:spcAft>
              <a:buClrTx/>
              <a:buSzTx/>
              <a:buFontTx/>
              <a:buNone/>
              <a:tabLst/>
              <a:defRPr/>
            </a:pPr>
            <a:endParaRPr lang="fr-FR" sz="900" b="0" i="0" u="none" strike="noStrike" kern="1200" dirty="0">
              <a:solidFill>
                <a:schemeClr val="tx1"/>
              </a:solidFill>
              <a:effectLst/>
              <a:latin typeface="+mn-lt"/>
              <a:ea typeface="+mn-ea"/>
              <a:cs typeface="+mn-cs"/>
            </a:endParaRPr>
          </a:p>
          <a:p>
            <a:endParaRPr lang="fr-FR" dirty="0"/>
          </a:p>
          <a:p>
            <a:pPr marL="0" marR="0" lvl="0" indent="0" algn="l" defTabSz="685783" rtl="0" eaLnBrk="1" fontAlgn="auto" latinLnBrk="0" hangingPunct="1">
              <a:lnSpc>
                <a:spcPct val="100000"/>
              </a:lnSpc>
              <a:spcBef>
                <a:spcPts val="0"/>
              </a:spcBef>
              <a:spcAft>
                <a:spcPts val="0"/>
              </a:spcAft>
              <a:buClrTx/>
              <a:buSzTx/>
              <a:buFontTx/>
              <a:buNone/>
              <a:tabLst/>
              <a:defRPr/>
            </a:pPr>
            <a:r>
              <a:rPr lang="fr-FR" dirty="0"/>
              <a:t>IRN : </a:t>
            </a:r>
            <a:r>
              <a:rPr lang="fr-FR" i="1" baseline="0" dirty="0">
                <a:solidFill>
                  <a:schemeClr val="accent1"/>
                </a:solidFill>
              </a:rPr>
              <a:t>+ changer la légende pour Réseau de recherche (supprimer la ligne « réseau de recherche international » mais conserver les 2 points qui ont été labellisés IRP au sens de l’Inserm – mais un IRN CNRS nb. </a:t>
            </a:r>
            <a:r>
              <a:rPr lang="fr-FR" i="1" baseline="0" dirty="0" err="1">
                <a:solidFill>
                  <a:schemeClr val="accent1"/>
                </a:solidFill>
              </a:rPr>
              <a:t>Planegg</a:t>
            </a:r>
            <a:r>
              <a:rPr lang="fr-FR" i="1" baseline="0" dirty="0">
                <a:solidFill>
                  <a:schemeClr val="accent1"/>
                </a:solidFill>
              </a:rPr>
              <a:t> en Allemagne et Nottingham en UK et </a:t>
            </a:r>
            <a:r>
              <a:rPr lang="fr-FR" i="1" baseline="0" dirty="0" err="1">
                <a:solidFill>
                  <a:schemeClr val="accent1"/>
                </a:solidFill>
              </a:rPr>
              <a:t>Huazhong</a:t>
            </a:r>
            <a:r>
              <a:rPr lang="fr-FR" i="1" baseline="0" dirty="0">
                <a:solidFill>
                  <a:schemeClr val="accent1"/>
                </a:solidFill>
              </a:rPr>
              <a:t> en Chine </a:t>
            </a:r>
          </a:p>
          <a:p>
            <a:endParaRPr lang="fr-FR" dirty="0"/>
          </a:p>
          <a:p>
            <a:pPr marL="0" marR="0" lvl="0" indent="0" algn="l" defTabSz="685783" rtl="0" eaLnBrk="1" fontAlgn="auto" latinLnBrk="0" hangingPunct="1">
              <a:lnSpc>
                <a:spcPct val="100000"/>
              </a:lnSpc>
              <a:spcBef>
                <a:spcPts val="0"/>
              </a:spcBef>
              <a:spcAft>
                <a:spcPts val="0"/>
              </a:spcAft>
              <a:buClrTx/>
              <a:buSzTx/>
              <a:buFontTx/>
              <a:buNone/>
              <a:tabLst/>
              <a:defRPr/>
            </a:pPr>
            <a:r>
              <a:rPr lang="fr-FR" baseline="0" dirty="0"/>
              <a:t>PCT: supprimer Zurich et ajouter Oslo</a:t>
            </a:r>
            <a:endParaRPr lang="fr-FR" dirty="0"/>
          </a:p>
        </p:txBody>
      </p:sp>
    </p:spTree>
    <p:extLst>
      <p:ext uri="{BB962C8B-B14F-4D97-AF65-F5344CB8AC3E}">
        <p14:creationId xmlns:p14="http://schemas.microsoft.com/office/powerpoint/2010/main" val="25622415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2592213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7080760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3531257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980108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6661724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592578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24045162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0884758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29196941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3880592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3509214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28154359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4028649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11864270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493679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650765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2041325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528048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528048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365522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301579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5382487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slide" Target="../slides/slide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ustomXml" Target="../ink/ink2.xml"/><Relationship Id="rId1" Type="http://schemas.openxmlformats.org/officeDocument/2006/relationships/slideMaster" Target="../slideMasters/slideMaster1.xml"/><Relationship Id="rId5" Type="http://schemas.openxmlformats.org/officeDocument/2006/relationships/slide" Target="../slides/slide4.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solidFill>
          <a:schemeClr val="bg1"/>
        </a:solidFill>
        <a:effectLst/>
      </p:bgPr>
    </p:bg>
    <p:spTree>
      <p:nvGrpSpPr>
        <p:cNvPr id="1" name=""/>
        <p:cNvGrpSpPr/>
        <p:nvPr/>
      </p:nvGrpSpPr>
      <p:grpSpPr>
        <a:xfrm>
          <a:off x="0" y="0"/>
          <a:ext cx="0" cy="0"/>
          <a:chOff x="0" y="0"/>
          <a:chExt cx="0" cy="0"/>
        </a:xfrm>
      </p:grpSpPr>
      <p:sp>
        <p:nvSpPr>
          <p:cNvPr id="13" name="Footer Placeholder 5">
            <a:extLst>
              <a:ext uri="{FF2B5EF4-FFF2-40B4-BE49-F238E27FC236}">
                <a16:creationId xmlns:a16="http://schemas.microsoft.com/office/drawing/2014/main" id="{DD12064E-48C4-4D4D-B51F-2C0613191346}"/>
              </a:ext>
            </a:extLst>
          </p:cNvPr>
          <p:cNvSpPr>
            <a:spLocks noGrp="1"/>
          </p:cNvSpPr>
          <p:nvPr>
            <p:ph type="ftr" sz="quarter" idx="3"/>
          </p:nvPr>
        </p:nvSpPr>
        <p:spPr>
          <a:xfrm>
            <a:off x="169101" y="4842930"/>
            <a:ext cx="3568327" cy="252429"/>
          </a:xfrm>
          <a:prstGeom prst="rect">
            <a:avLst/>
          </a:prstGeom>
        </p:spPr>
        <p:txBody>
          <a:bodyPr/>
          <a:lstStyle>
            <a:lvl1pPr>
              <a:defRPr sz="1000" b="0" i="0">
                <a:solidFill>
                  <a:schemeClr val="bg1"/>
                </a:solidFill>
                <a:latin typeface="+mj-lt"/>
                <a:ea typeface="Calibri" panose="020F0502020204030204" pitchFamily="34" charset="0"/>
                <a:cs typeface="Calibri" panose="020F0502020204030204" pitchFamily="34" charset="0"/>
              </a:defRPr>
            </a:lvl1pPr>
          </a:lstStyle>
          <a:p>
            <a:r>
              <a:rPr lang="fr-FR" dirty="0"/>
              <a:t>Pesticides et effets sur la santé : nouvelles données</a:t>
            </a:r>
          </a:p>
        </p:txBody>
      </p:sp>
      <p:grpSp>
        <p:nvGrpSpPr>
          <p:cNvPr id="4" name="Groupe 3">
            <a:extLst>
              <a:ext uri="{FF2B5EF4-FFF2-40B4-BE49-F238E27FC236}">
                <a16:creationId xmlns:a16="http://schemas.microsoft.com/office/drawing/2014/main" id="{0DA99C10-4A00-A9D5-F251-05E6680D4DE6}"/>
              </a:ext>
            </a:extLst>
          </p:cNvPr>
          <p:cNvGrpSpPr/>
          <p:nvPr userDrawn="1"/>
        </p:nvGrpSpPr>
        <p:grpSpPr>
          <a:xfrm>
            <a:off x="-1112" y="1700469"/>
            <a:ext cx="9143999" cy="3473011"/>
            <a:chOff x="-1112" y="1670489"/>
            <a:chExt cx="9143999" cy="3473011"/>
          </a:xfrm>
        </p:grpSpPr>
        <p:sp>
          <p:nvSpPr>
            <p:cNvPr id="2" name="Rectangle 1">
              <a:extLst>
                <a:ext uri="{FF2B5EF4-FFF2-40B4-BE49-F238E27FC236}">
                  <a16:creationId xmlns:a16="http://schemas.microsoft.com/office/drawing/2014/main" id="{6305D743-7573-E0AB-D597-C7167A73B0FF}"/>
                </a:ext>
              </a:extLst>
            </p:cNvPr>
            <p:cNvSpPr/>
            <p:nvPr userDrawn="1"/>
          </p:nvSpPr>
          <p:spPr>
            <a:xfrm>
              <a:off x="-1112" y="1681701"/>
              <a:ext cx="9143999" cy="3438000"/>
            </a:xfrm>
            <a:prstGeom prst="rect">
              <a:avLst/>
            </a:prstGeom>
            <a:solidFill>
              <a:srgbClr val="4E8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3" name="Image 2">
              <a:extLst>
                <a:ext uri="{FF2B5EF4-FFF2-40B4-BE49-F238E27FC236}">
                  <a16:creationId xmlns:a16="http://schemas.microsoft.com/office/drawing/2014/main" id="{3FF91330-1F62-2AB2-A1B0-43092E641EE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1670489"/>
              <a:ext cx="3431023" cy="3473011"/>
            </a:xfrm>
            <a:prstGeom prst="rect">
              <a:avLst/>
            </a:prstGeom>
          </p:spPr>
        </p:pic>
      </p:grpSp>
      <p:sp>
        <p:nvSpPr>
          <p:cNvPr id="16" name="Espace réservé du texte 7">
            <a:extLst>
              <a:ext uri="{FF2B5EF4-FFF2-40B4-BE49-F238E27FC236}">
                <a16:creationId xmlns:a16="http://schemas.microsoft.com/office/drawing/2014/main" id="{91537E4A-3C27-8642-9838-34ACE97B9DD4}"/>
              </a:ext>
            </a:extLst>
          </p:cNvPr>
          <p:cNvSpPr>
            <a:spLocks noGrp="1"/>
          </p:cNvSpPr>
          <p:nvPr>
            <p:ph type="body" sz="quarter" idx="13" hasCustomPrompt="1"/>
          </p:nvPr>
        </p:nvSpPr>
        <p:spPr>
          <a:xfrm>
            <a:off x="4570887" y="2501244"/>
            <a:ext cx="4061645" cy="1095880"/>
          </a:xfrm>
        </p:spPr>
        <p:txBody>
          <a:bodyPr>
            <a:noAutofit/>
          </a:bodyPr>
          <a:lstStyle>
            <a:lvl1pPr marL="0" indent="0">
              <a:lnSpc>
                <a:spcPct val="100000"/>
              </a:lnSpc>
              <a:buNone/>
              <a:defRPr sz="2400" b="0" i="0" baseline="0">
                <a:solidFill>
                  <a:schemeClr val="bg1"/>
                </a:solidFill>
                <a:latin typeface="Arial" charset="0"/>
                <a:ea typeface="Arial" charset="0"/>
                <a:cs typeface="Arial" charset="0"/>
              </a:defRPr>
            </a:lvl1pPr>
            <a:lvl2pPr marL="457189" indent="0">
              <a:buNone/>
              <a:defRPr/>
            </a:lvl2pPr>
          </a:lstStyle>
          <a:p>
            <a:pPr lvl="0"/>
            <a:r>
              <a:rPr lang="fr-FR" dirty="0"/>
              <a:t>Cliquez ici pour ajouter votre texte dans le modèle de page sommaire</a:t>
            </a:r>
          </a:p>
          <a:p>
            <a:pPr lvl="0"/>
            <a:r>
              <a:rPr lang="fr-FR" dirty="0"/>
              <a:t> </a:t>
            </a:r>
          </a:p>
        </p:txBody>
      </p:sp>
      <p:grpSp>
        <p:nvGrpSpPr>
          <p:cNvPr id="12" name="Groupe 11">
            <a:extLst>
              <a:ext uri="{FF2B5EF4-FFF2-40B4-BE49-F238E27FC236}">
                <a16:creationId xmlns:a16="http://schemas.microsoft.com/office/drawing/2014/main" id="{64B66964-CFB2-5DC8-844F-D0646F79079F}"/>
              </a:ext>
            </a:extLst>
          </p:cNvPr>
          <p:cNvGrpSpPr/>
          <p:nvPr userDrawn="1"/>
        </p:nvGrpSpPr>
        <p:grpSpPr>
          <a:xfrm>
            <a:off x="-4813" y="-1"/>
            <a:ext cx="7155589" cy="1708485"/>
            <a:chOff x="0" y="-1"/>
            <a:chExt cx="7155589" cy="1708485"/>
          </a:xfrm>
        </p:grpSpPr>
        <p:pic>
          <p:nvPicPr>
            <p:cNvPr id="14" name="Image 13">
              <a:extLst>
                <a:ext uri="{FF2B5EF4-FFF2-40B4-BE49-F238E27FC236}">
                  <a16:creationId xmlns:a16="http://schemas.microsoft.com/office/drawing/2014/main" id="{11710616-61B2-5B01-132D-7C7AE7BEB806}"/>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l="37859" t="2578" b="4368"/>
            <a:stretch/>
          </p:blipFill>
          <p:spPr>
            <a:xfrm>
              <a:off x="4259179" y="-1"/>
              <a:ext cx="2896410" cy="1708485"/>
            </a:xfrm>
            <a:prstGeom prst="rect">
              <a:avLst/>
            </a:prstGeom>
          </p:spPr>
        </p:pic>
        <p:pic>
          <p:nvPicPr>
            <p:cNvPr id="17" name="Image 16">
              <a:extLst>
                <a:ext uri="{FF2B5EF4-FFF2-40B4-BE49-F238E27FC236}">
                  <a16:creationId xmlns:a16="http://schemas.microsoft.com/office/drawing/2014/main" id="{A445FCF8-1DF2-21A0-2BB3-E87F3172E7F5}"/>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t="2578" r="56711" b="4368"/>
            <a:stretch/>
          </p:blipFill>
          <p:spPr>
            <a:xfrm>
              <a:off x="0" y="-1"/>
              <a:ext cx="2017700" cy="1708485"/>
            </a:xfrm>
            <a:prstGeom prst="rect">
              <a:avLst/>
            </a:prstGeom>
          </p:spPr>
        </p:pic>
      </p:grpSp>
      <p:sp>
        <p:nvSpPr>
          <p:cNvPr id="20" name="Ellipse 19">
            <a:extLst>
              <a:ext uri="{FF2B5EF4-FFF2-40B4-BE49-F238E27FC236}">
                <a16:creationId xmlns:a16="http://schemas.microsoft.com/office/drawing/2014/main" id="{4234BBCF-EB92-764D-EF7F-82AEB90815DB}"/>
              </a:ext>
            </a:extLst>
          </p:cNvPr>
          <p:cNvSpPr/>
          <p:nvPr userDrawn="1"/>
        </p:nvSpPr>
        <p:spPr>
          <a:xfrm>
            <a:off x="8703000" y="4812153"/>
            <a:ext cx="243000" cy="2430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13"/>
          </a:p>
        </p:txBody>
      </p:sp>
      <p:sp>
        <p:nvSpPr>
          <p:cNvPr id="21" name="Espace réservé du numéro de diapositive 4">
            <a:extLst>
              <a:ext uri="{FF2B5EF4-FFF2-40B4-BE49-F238E27FC236}">
                <a16:creationId xmlns:a16="http://schemas.microsoft.com/office/drawing/2014/main" id="{FD323706-656B-9FEB-7B6F-7C436D21A43F}"/>
              </a:ext>
            </a:extLst>
          </p:cNvPr>
          <p:cNvSpPr>
            <a:spLocks noGrp="1"/>
          </p:cNvSpPr>
          <p:nvPr>
            <p:ph type="sldNum" sz="quarter" idx="12"/>
          </p:nvPr>
        </p:nvSpPr>
        <p:spPr>
          <a:xfrm>
            <a:off x="8526287" y="4840163"/>
            <a:ext cx="617713" cy="215904"/>
          </a:xfrm>
          <a:prstGeom prst="rect">
            <a:avLst/>
          </a:prstGeom>
        </p:spPr>
        <p:txBody>
          <a:bodyPr rIns="108000"/>
          <a:lstStyle>
            <a:lvl1pPr algn="ctr">
              <a:defRPr sz="65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90F7D937-8C47-D949-9B66-03B4793ACCA3}" type="slidenum">
              <a:rPr lang="fr-FR" smtClean="0"/>
              <a:pPr/>
              <a:t>‹N°›</a:t>
            </a:fld>
            <a:endParaRPr lang="fr-FR" dirty="0"/>
          </a:p>
        </p:txBody>
      </p:sp>
      <p:sp>
        <p:nvSpPr>
          <p:cNvPr id="22" name="Bouton d'action : Personnalisé 21">
            <a:hlinkClick r:id="rId4" action="ppaction://hlinksldjump" highlightClick="1"/>
            <a:extLst>
              <a:ext uri="{FF2B5EF4-FFF2-40B4-BE49-F238E27FC236}">
                <a16:creationId xmlns:a16="http://schemas.microsoft.com/office/drawing/2014/main" id="{6CDD5076-D104-7782-567D-180C70E00947}"/>
              </a:ext>
            </a:extLst>
          </p:cNvPr>
          <p:cNvSpPr/>
          <p:nvPr userDrawn="1"/>
        </p:nvSpPr>
        <p:spPr>
          <a:xfrm>
            <a:off x="0" y="0"/>
            <a:ext cx="9144000" cy="1687398"/>
          </a:xfrm>
          <a:prstGeom prst="actionButtonBlank">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5202119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e de titre">
    <p:bg>
      <p:bgPr>
        <a:solidFill>
          <a:schemeClr val="bg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65A5FDA-576E-4344-1C86-65E3CC956F9F}"/>
              </a:ext>
            </a:extLst>
          </p:cNvPr>
          <p:cNvSpPr/>
          <p:nvPr userDrawn="1"/>
        </p:nvSpPr>
        <p:spPr>
          <a:xfrm>
            <a:off x="0" y="4720167"/>
            <a:ext cx="9144000" cy="423333"/>
          </a:xfrm>
          <a:prstGeom prst="rect">
            <a:avLst/>
          </a:prstGeom>
          <a:solidFill>
            <a:srgbClr val="4E879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srgbClr val="272F5D"/>
              </a:solidFill>
            </a:endParaRPr>
          </a:p>
        </p:txBody>
      </p:sp>
      <p:sp>
        <p:nvSpPr>
          <p:cNvPr id="3" name="Subtitle 2"/>
          <p:cNvSpPr>
            <a:spLocks noGrp="1"/>
          </p:cNvSpPr>
          <p:nvPr>
            <p:ph type="subTitle" idx="1"/>
          </p:nvPr>
        </p:nvSpPr>
        <p:spPr>
          <a:xfrm>
            <a:off x="1777561" y="2675643"/>
            <a:ext cx="4079702" cy="277333"/>
          </a:xfrm>
        </p:spPr>
        <p:txBody>
          <a:bodyPr lIns="0" tIns="0" rIns="0" bIns="0">
            <a:noAutofit/>
          </a:bodyPr>
          <a:lstStyle>
            <a:lvl1pPr marL="155968" indent="-155968" algn="l">
              <a:buClr>
                <a:srgbClr val="DE492A"/>
              </a:buClr>
              <a:buSzPct val="100000"/>
              <a:buFont typeface="Helvetica" pitchFamily="2" charset="0"/>
              <a:buChar char="●"/>
              <a:tabLst/>
              <a:defRPr sz="900" b="1" i="0">
                <a:solidFill>
                  <a:schemeClr val="tx1"/>
                </a:solidFill>
                <a:latin typeface="Arial" panose="020B0604020202020204" pitchFamily="34" charset="0"/>
                <a:cs typeface="Arial" panose="020B0604020202020204" pitchFamily="34"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fr-FR" dirty="0"/>
              <a:t>Modifiez le style des sous-titres du masque</a:t>
            </a:r>
            <a:endParaRPr lang="en-US" dirty="0"/>
          </a:p>
        </p:txBody>
      </p:sp>
      <p:sp>
        <p:nvSpPr>
          <p:cNvPr id="4" name="Title 1"/>
          <p:cNvSpPr>
            <a:spLocks noGrp="1"/>
          </p:cNvSpPr>
          <p:nvPr>
            <p:ph type="ctrTitle"/>
          </p:nvPr>
        </p:nvSpPr>
        <p:spPr>
          <a:xfrm>
            <a:off x="1350000" y="1512001"/>
            <a:ext cx="6660430" cy="1146965"/>
          </a:xfrm>
          <a:prstGeom prst="rect">
            <a:avLst/>
          </a:prstGeom>
        </p:spPr>
        <p:txBody>
          <a:bodyPr lIns="0" tIns="0" rIns="0" bIns="0" anchor="t" anchorCtr="0">
            <a:normAutofit/>
          </a:bodyPr>
          <a:lstStyle>
            <a:lvl1pPr algn="l">
              <a:defRPr sz="3200" b="0" i="0" baseline="0">
                <a:solidFill>
                  <a:schemeClr val="tx1"/>
                </a:solidFill>
                <a:latin typeface="Arial" panose="020B0604020202020204" pitchFamily="34" charset="0"/>
                <a:cs typeface="Arial" panose="020B0604020202020204" pitchFamily="34" charset="0"/>
              </a:defRPr>
            </a:lvl1pPr>
          </a:lstStyle>
          <a:p>
            <a:endParaRPr lang="en-US" dirty="0"/>
          </a:p>
        </p:txBody>
      </p:sp>
      <mc:AlternateContent xmlns:mc="http://schemas.openxmlformats.org/markup-compatibility/2006" xmlns:p14="http://schemas.microsoft.com/office/powerpoint/2010/main" xmlns:aink="http://schemas.microsoft.com/office/drawing/2016/ink">
        <mc:Choice Requires="p14 aink">
          <p:contentPart p14:bwMode="auto" r:id="rId2">
            <p14:nvContentPartPr>
              <p14:cNvPr id="6" name="Encre 5">
                <a:extLst>
                  <a:ext uri="{FF2B5EF4-FFF2-40B4-BE49-F238E27FC236}">
                    <a16:creationId xmlns:a16="http://schemas.microsoft.com/office/drawing/2014/main" id="{7A29A3D7-613F-4B48-9706-47DA93812FB9}"/>
                  </a:ext>
                </a:extLst>
              </p14:cNvPr>
              <p14:cNvContentPartPr/>
              <p14:nvPr userDrawn="1"/>
            </p14:nvContentPartPr>
            <p14:xfrm>
              <a:off x="2582" y="983552"/>
              <a:ext cx="270" cy="270"/>
            </p14:xfrm>
          </p:contentPart>
        </mc:Choice>
        <mc:Fallback xmlns="">
          <p:pic>
            <p:nvPicPr>
              <p:cNvPr id="6" name="Encre 5">
                <a:extLst>
                  <a:ext uri="{FF2B5EF4-FFF2-40B4-BE49-F238E27FC236}">
                    <a16:creationId xmlns:a16="http://schemas.microsoft.com/office/drawing/2014/main" id="{7A29A3D7-613F-4B48-9706-47DA93812FB9}"/>
                  </a:ext>
                </a:extLst>
              </p:cNvPr>
              <p:cNvPicPr/>
              <p:nvPr/>
            </p:nvPicPr>
            <p:blipFill>
              <a:blip r:embed="rId3"/>
              <a:stretch>
                <a:fillRect/>
              </a:stretch>
            </p:blipFill>
            <p:spPr>
              <a:xfrm>
                <a:off x="-10918" y="902552"/>
                <a:ext cx="27000" cy="162000"/>
              </a:xfrm>
              <a:prstGeom prst="rect">
                <a:avLst/>
              </a:prstGeom>
            </p:spPr>
          </p:pic>
        </mc:Fallback>
      </mc:AlternateContent>
      <p:pic>
        <p:nvPicPr>
          <p:cNvPr id="12" name="Image 11">
            <a:extLst>
              <a:ext uri="{FF2B5EF4-FFF2-40B4-BE49-F238E27FC236}">
                <a16:creationId xmlns:a16="http://schemas.microsoft.com/office/drawing/2014/main" id="{CF842572-D36F-3A42-9298-D655A84FB6B4}"/>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4047896" y="4811338"/>
            <a:ext cx="1318507" cy="254392"/>
          </a:xfrm>
          <a:prstGeom prst="rect">
            <a:avLst/>
          </a:prstGeom>
        </p:spPr>
      </p:pic>
      <p:sp>
        <p:nvSpPr>
          <p:cNvPr id="15" name="Ellipse 14">
            <a:extLst>
              <a:ext uri="{FF2B5EF4-FFF2-40B4-BE49-F238E27FC236}">
                <a16:creationId xmlns:a16="http://schemas.microsoft.com/office/drawing/2014/main" id="{3A456800-A2EC-104F-BEBB-57ECF571F066}"/>
              </a:ext>
            </a:extLst>
          </p:cNvPr>
          <p:cNvSpPr/>
          <p:nvPr userDrawn="1"/>
        </p:nvSpPr>
        <p:spPr>
          <a:xfrm>
            <a:off x="8703000" y="4812153"/>
            <a:ext cx="243000" cy="2430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13"/>
          </a:p>
        </p:txBody>
      </p:sp>
      <p:sp>
        <p:nvSpPr>
          <p:cNvPr id="16" name="Espace réservé du numéro de diapositive 4">
            <a:extLst>
              <a:ext uri="{FF2B5EF4-FFF2-40B4-BE49-F238E27FC236}">
                <a16:creationId xmlns:a16="http://schemas.microsoft.com/office/drawing/2014/main" id="{CE11BA70-B6C1-F741-A3BA-64DE6EDDA679}"/>
              </a:ext>
            </a:extLst>
          </p:cNvPr>
          <p:cNvSpPr>
            <a:spLocks noGrp="1"/>
          </p:cNvSpPr>
          <p:nvPr>
            <p:ph type="sldNum" sz="quarter" idx="12"/>
          </p:nvPr>
        </p:nvSpPr>
        <p:spPr>
          <a:xfrm>
            <a:off x="8526287" y="4840163"/>
            <a:ext cx="617713" cy="215904"/>
          </a:xfrm>
          <a:prstGeom prst="rect">
            <a:avLst/>
          </a:prstGeom>
        </p:spPr>
        <p:txBody>
          <a:bodyPr rIns="108000"/>
          <a:lstStyle>
            <a:lvl1pPr algn="ctr">
              <a:defRPr sz="65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90F7D937-8C47-D949-9B66-03B4793ACCA3}" type="slidenum">
              <a:rPr lang="fr-FR" smtClean="0"/>
              <a:pPr/>
              <a:t>‹N°›</a:t>
            </a:fld>
            <a:endParaRPr lang="fr-FR" dirty="0"/>
          </a:p>
        </p:txBody>
      </p:sp>
      <p:sp>
        <p:nvSpPr>
          <p:cNvPr id="5" name="Bouton d'action : Personnalisé 4">
            <a:hlinkClick r:id="rId5" action="ppaction://hlinksldjump" highlightClick="1"/>
            <a:extLst>
              <a:ext uri="{FF2B5EF4-FFF2-40B4-BE49-F238E27FC236}">
                <a16:creationId xmlns:a16="http://schemas.microsoft.com/office/drawing/2014/main" id="{E8DD589F-945B-2EE3-411E-4157F6DBE0AB}"/>
              </a:ext>
            </a:extLst>
          </p:cNvPr>
          <p:cNvSpPr/>
          <p:nvPr userDrawn="1"/>
        </p:nvSpPr>
        <p:spPr>
          <a:xfrm>
            <a:off x="0" y="0"/>
            <a:ext cx="9144000" cy="621089"/>
          </a:xfrm>
          <a:prstGeom prst="actionButtonBlank">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4129562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667"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175501" y="209199"/>
            <a:ext cx="5671730" cy="286103"/>
          </a:xfrm>
          <a:prstGeom prst="rect">
            <a:avLst/>
          </a:prstGeom>
        </p:spPr>
        <p:txBody>
          <a:bodyPr lIns="0" tIns="0" rIns="0" bIns="0"/>
          <a:lstStyle>
            <a:lvl1pPr marL="128585" indent="-128585">
              <a:buClr>
                <a:srgbClr val="DE492A"/>
              </a:buClr>
              <a:buSzPct val="100000"/>
              <a:buFont typeface="Lucida Grande Bold" panose="020B0600040502020204" pitchFamily="34" charset="0"/>
              <a:buChar char="●"/>
              <a:defRPr sz="1000" b="1" i="0" baseline="0">
                <a:solidFill>
                  <a:srgbClr val="DE492A"/>
                </a:solidFill>
                <a:latin typeface="Arial" panose="020B0604020202020204" pitchFamily="34" charset="0"/>
                <a:cs typeface="Arial" panose="020B0604020202020204" pitchFamily="34" charset="0"/>
              </a:defRPr>
            </a:lvl1pPr>
          </a:lstStyle>
          <a:p>
            <a:r>
              <a:rPr lang="fr-FR" dirty="0"/>
              <a:t>Modifiez le style du titre</a:t>
            </a:r>
          </a:p>
        </p:txBody>
      </p:sp>
      <p:sp>
        <p:nvSpPr>
          <p:cNvPr id="7" name="Espace réservé du contenu 6"/>
          <p:cNvSpPr>
            <a:spLocks noGrp="1"/>
          </p:cNvSpPr>
          <p:nvPr>
            <p:ph sz="quarter" idx="14" hasCustomPrompt="1"/>
          </p:nvPr>
        </p:nvSpPr>
        <p:spPr>
          <a:xfrm>
            <a:off x="628650" y="1241595"/>
            <a:ext cx="8128000" cy="3202391"/>
          </a:xfrm>
        </p:spPr>
        <p:txBody>
          <a:bodyPr lIns="0" tIns="0" rIns="0" bIns="0">
            <a:noAutofit/>
          </a:bodyPr>
          <a:lstStyle>
            <a:lvl1pPr marL="0" indent="0">
              <a:buFontTx/>
              <a:buNone/>
              <a:defRPr sz="1900" b="0" i="0">
                <a:solidFill>
                  <a:schemeClr val="tx1"/>
                </a:solidFill>
                <a:latin typeface="Arial" panose="020B0604020202020204" pitchFamily="34" charset="0"/>
                <a:cs typeface="Arial" panose="020B0604020202020204" pitchFamily="34" charset="0"/>
              </a:defRPr>
            </a:lvl1pPr>
            <a:lvl2pPr marL="161996">
              <a:spcBef>
                <a:spcPts val="1275"/>
              </a:spcBef>
              <a:buClr>
                <a:srgbClr val="DE492A"/>
              </a:buClr>
              <a:defRPr sz="1700" b="0" i="0">
                <a:solidFill>
                  <a:schemeClr val="tx1"/>
                </a:solidFill>
                <a:latin typeface="Arial" panose="020B0604020202020204" pitchFamily="34" charset="0"/>
                <a:cs typeface="Arial" panose="020B0604020202020204" pitchFamily="34" charset="0"/>
              </a:defRPr>
            </a:lvl2pPr>
            <a:lvl3pPr marL="161996" indent="-161996">
              <a:lnSpc>
                <a:spcPct val="100000"/>
              </a:lnSpc>
              <a:spcBef>
                <a:spcPts val="900"/>
              </a:spcBef>
              <a:buClr>
                <a:srgbClr val="DE492A"/>
              </a:buClr>
              <a:buSzPct val="80000"/>
              <a:buFont typeface="Helvetica" pitchFamily="2" charset="0"/>
              <a:buChar char="●"/>
              <a:tabLst/>
              <a:defRPr sz="1200" b="0" i="0">
                <a:solidFill>
                  <a:schemeClr val="tx1"/>
                </a:solidFill>
                <a:latin typeface="Arial" panose="020B0604020202020204" pitchFamily="34" charset="0"/>
                <a:cs typeface="Arial" panose="020B0604020202020204" pitchFamily="34" charset="0"/>
              </a:defRPr>
            </a:lvl3pPr>
            <a:lvl4pPr marL="8100" indent="0">
              <a:spcBef>
                <a:spcPts val="600"/>
              </a:spcBef>
              <a:buFont typeface="Arial" panose="020B0604020202020204" pitchFamily="34" charset="0"/>
              <a:buNone/>
              <a:tabLst/>
              <a:defRPr sz="900" b="0" i="0">
                <a:solidFill>
                  <a:schemeClr val="tx1"/>
                </a:solidFill>
                <a:latin typeface="Arial" panose="020B0604020202020204" pitchFamily="34" charset="0"/>
                <a:cs typeface="Arial" panose="020B0604020202020204" pitchFamily="34" charset="0"/>
              </a:defRPr>
            </a:lvl4pPr>
            <a:lvl5pPr>
              <a:defRPr sz="750" b="0" i="0">
                <a:latin typeface="Arial" panose="020B0604020202020204" pitchFamily="34" charset="0"/>
                <a:cs typeface="Arial" panose="020B0604020202020204"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9" name="Connecteur droit 8">
            <a:extLst>
              <a:ext uri="{FF2B5EF4-FFF2-40B4-BE49-F238E27FC236}">
                <a16:creationId xmlns:a16="http://schemas.microsoft.com/office/drawing/2014/main" id="{53580671-7C91-4B4E-A262-822F855D4102}"/>
              </a:ext>
            </a:extLst>
          </p:cNvPr>
          <p:cNvCxnSpPr>
            <a:cxnSpLocks/>
          </p:cNvCxnSpPr>
          <p:nvPr userDrawn="1"/>
        </p:nvCxnSpPr>
        <p:spPr>
          <a:xfrm>
            <a:off x="1" y="1063510"/>
            <a:ext cx="3371630" cy="0"/>
          </a:xfrm>
          <a:prstGeom prst="line">
            <a:avLst/>
          </a:prstGeom>
          <a:ln w="38100" cap="rnd">
            <a:solidFill>
              <a:srgbClr val="4E879B"/>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0628BEF8-D897-863B-9DE7-6222C9719F66}"/>
              </a:ext>
            </a:extLst>
          </p:cNvPr>
          <p:cNvSpPr/>
          <p:nvPr userDrawn="1"/>
        </p:nvSpPr>
        <p:spPr>
          <a:xfrm>
            <a:off x="0" y="4720167"/>
            <a:ext cx="9144000" cy="423333"/>
          </a:xfrm>
          <a:prstGeom prst="rect">
            <a:avLst/>
          </a:prstGeom>
          <a:solidFill>
            <a:srgbClr val="4E879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srgbClr val="272F5D"/>
              </a:solidFill>
            </a:endParaRPr>
          </a:p>
        </p:txBody>
      </p:sp>
      <p:pic>
        <p:nvPicPr>
          <p:cNvPr id="6" name="Image 5">
            <a:extLst>
              <a:ext uri="{FF2B5EF4-FFF2-40B4-BE49-F238E27FC236}">
                <a16:creationId xmlns:a16="http://schemas.microsoft.com/office/drawing/2014/main" id="{C60D595C-505F-72A6-8053-AFAE72A5549E}"/>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047896" y="4811338"/>
            <a:ext cx="1318507" cy="254392"/>
          </a:xfrm>
          <a:prstGeom prst="rect">
            <a:avLst/>
          </a:prstGeom>
        </p:spPr>
      </p:pic>
      <p:sp>
        <p:nvSpPr>
          <p:cNvPr id="8" name="Ellipse 7">
            <a:extLst>
              <a:ext uri="{FF2B5EF4-FFF2-40B4-BE49-F238E27FC236}">
                <a16:creationId xmlns:a16="http://schemas.microsoft.com/office/drawing/2014/main" id="{A2AF8EE2-5B24-97CA-1DF7-ADB0B2A45129}"/>
              </a:ext>
            </a:extLst>
          </p:cNvPr>
          <p:cNvSpPr/>
          <p:nvPr userDrawn="1"/>
        </p:nvSpPr>
        <p:spPr>
          <a:xfrm>
            <a:off x="8703000" y="4812153"/>
            <a:ext cx="243000" cy="2430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13"/>
          </a:p>
        </p:txBody>
      </p:sp>
      <p:sp>
        <p:nvSpPr>
          <p:cNvPr id="10" name="Espace réservé du numéro de diapositive 4">
            <a:extLst>
              <a:ext uri="{FF2B5EF4-FFF2-40B4-BE49-F238E27FC236}">
                <a16:creationId xmlns:a16="http://schemas.microsoft.com/office/drawing/2014/main" id="{30D6F32F-5F70-8699-8D1E-A6F5FD020B38}"/>
              </a:ext>
            </a:extLst>
          </p:cNvPr>
          <p:cNvSpPr>
            <a:spLocks noGrp="1"/>
          </p:cNvSpPr>
          <p:nvPr>
            <p:ph type="sldNum" sz="quarter" idx="12"/>
          </p:nvPr>
        </p:nvSpPr>
        <p:spPr>
          <a:xfrm>
            <a:off x="8526287" y="4840163"/>
            <a:ext cx="617713" cy="215904"/>
          </a:xfrm>
          <a:prstGeom prst="rect">
            <a:avLst/>
          </a:prstGeom>
        </p:spPr>
        <p:txBody>
          <a:bodyPr rIns="108000"/>
          <a:lstStyle>
            <a:lvl1pPr algn="ctr">
              <a:defRPr sz="65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90F7D937-8C47-D949-9B66-03B4793ACCA3}" type="slidenum">
              <a:rPr lang="fr-FR" smtClean="0"/>
              <a:pPr/>
              <a:t>‹N°›</a:t>
            </a:fld>
            <a:endParaRPr lang="fr-FR" dirty="0"/>
          </a:p>
        </p:txBody>
      </p:sp>
      <p:sp>
        <p:nvSpPr>
          <p:cNvPr id="16" name="Bouton d'action : Personnalisé 15">
            <a:hlinkClick r:id="rId3" action="ppaction://hlinksldjump" highlightClick="1"/>
            <a:extLst>
              <a:ext uri="{FF2B5EF4-FFF2-40B4-BE49-F238E27FC236}">
                <a16:creationId xmlns:a16="http://schemas.microsoft.com/office/drawing/2014/main" id="{5751FD77-1D47-1040-BE8E-8005E84A2EF5}"/>
              </a:ext>
            </a:extLst>
          </p:cNvPr>
          <p:cNvSpPr/>
          <p:nvPr userDrawn="1"/>
        </p:nvSpPr>
        <p:spPr>
          <a:xfrm>
            <a:off x="0" y="0"/>
            <a:ext cx="9144000" cy="621089"/>
          </a:xfrm>
          <a:prstGeom prst="actionButtonBlank">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202464601"/>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38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1_filet - sans texte">
    <p:spTree>
      <p:nvGrpSpPr>
        <p:cNvPr id="1" name=""/>
        <p:cNvGrpSpPr/>
        <p:nvPr/>
      </p:nvGrpSpPr>
      <p:grpSpPr>
        <a:xfrm>
          <a:off x="0" y="0"/>
          <a:ext cx="0" cy="0"/>
          <a:chOff x="0" y="0"/>
          <a:chExt cx="0" cy="0"/>
        </a:xfrm>
      </p:grpSpPr>
      <p:cxnSp>
        <p:nvCxnSpPr>
          <p:cNvPr id="8" name="Connecteur droit 7">
            <a:extLst>
              <a:ext uri="{FF2B5EF4-FFF2-40B4-BE49-F238E27FC236}">
                <a16:creationId xmlns:a16="http://schemas.microsoft.com/office/drawing/2014/main" id="{4B4DB4BF-9715-364E-BB96-F5FC2052740D}"/>
              </a:ext>
            </a:extLst>
          </p:cNvPr>
          <p:cNvCxnSpPr>
            <a:cxnSpLocks/>
          </p:cNvCxnSpPr>
          <p:nvPr userDrawn="1"/>
        </p:nvCxnSpPr>
        <p:spPr>
          <a:xfrm>
            <a:off x="1" y="1063510"/>
            <a:ext cx="3371630" cy="0"/>
          </a:xfrm>
          <a:prstGeom prst="line">
            <a:avLst/>
          </a:prstGeom>
          <a:ln w="38100" cap="rnd">
            <a:solidFill>
              <a:srgbClr val="4E879B"/>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CDBE1D25-31C3-2B0E-251F-E071E1FCCA65}"/>
              </a:ext>
            </a:extLst>
          </p:cNvPr>
          <p:cNvSpPr/>
          <p:nvPr userDrawn="1"/>
        </p:nvSpPr>
        <p:spPr>
          <a:xfrm>
            <a:off x="0" y="4720167"/>
            <a:ext cx="9144000" cy="423333"/>
          </a:xfrm>
          <a:prstGeom prst="rect">
            <a:avLst/>
          </a:prstGeom>
          <a:solidFill>
            <a:srgbClr val="4E879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srgbClr val="272F5D"/>
              </a:solidFill>
            </a:endParaRPr>
          </a:p>
        </p:txBody>
      </p:sp>
      <p:pic>
        <p:nvPicPr>
          <p:cNvPr id="3" name="Image 2">
            <a:extLst>
              <a:ext uri="{FF2B5EF4-FFF2-40B4-BE49-F238E27FC236}">
                <a16:creationId xmlns:a16="http://schemas.microsoft.com/office/drawing/2014/main" id="{ABB1A3EC-6683-A655-48A0-572D3C9391D5}"/>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047896" y="4811338"/>
            <a:ext cx="1318507" cy="254392"/>
          </a:xfrm>
          <a:prstGeom prst="rect">
            <a:avLst/>
          </a:prstGeom>
        </p:spPr>
      </p:pic>
      <p:sp>
        <p:nvSpPr>
          <p:cNvPr id="4" name="Ellipse 3">
            <a:extLst>
              <a:ext uri="{FF2B5EF4-FFF2-40B4-BE49-F238E27FC236}">
                <a16:creationId xmlns:a16="http://schemas.microsoft.com/office/drawing/2014/main" id="{29184C1C-5F48-FECA-84A1-FB6C196B72C8}"/>
              </a:ext>
            </a:extLst>
          </p:cNvPr>
          <p:cNvSpPr/>
          <p:nvPr userDrawn="1"/>
        </p:nvSpPr>
        <p:spPr>
          <a:xfrm>
            <a:off x="8703000" y="4812153"/>
            <a:ext cx="243000" cy="2430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13"/>
          </a:p>
        </p:txBody>
      </p:sp>
      <p:sp>
        <p:nvSpPr>
          <p:cNvPr id="5" name="Espace réservé du numéro de diapositive 4">
            <a:extLst>
              <a:ext uri="{FF2B5EF4-FFF2-40B4-BE49-F238E27FC236}">
                <a16:creationId xmlns:a16="http://schemas.microsoft.com/office/drawing/2014/main" id="{1895DA44-8B54-7B55-88B3-C351823E134B}"/>
              </a:ext>
            </a:extLst>
          </p:cNvPr>
          <p:cNvSpPr>
            <a:spLocks noGrp="1"/>
          </p:cNvSpPr>
          <p:nvPr>
            <p:ph type="sldNum" sz="quarter" idx="12"/>
          </p:nvPr>
        </p:nvSpPr>
        <p:spPr>
          <a:xfrm>
            <a:off x="8526287" y="4840163"/>
            <a:ext cx="617713" cy="215904"/>
          </a:xfrm>
          <a:prstGeom prst="rect">
            <a:avLst/>
          </a:prstGeom>
        </p:spPr>
        <p:txBody>
          <a:bodyPr rIns="108000"/>
          <a:lstStyle>
            <a:lvl1pPr algn="ctr">
              <a:defRPr sz="65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90F7D937-8C47-D949-9B66-03B4793ACCA3}" type="slidenum">
              <a:rPr lang="fr-FR" smtClean="0"/>
              <a:pPr/>
              <a:t>‹N°›</a:t>
            </a:fld>
            <a:endParaRPr lang="fr-FR" dirty="0"/>
          </a:p>
        </p:txBody>
      </p:sp>
      <p:sp>
        <p:nvSpPr>
          <p:cNvPr id="7" name="Bouton d'action : Personnalisé 6">
            <a:hlinkClick r:id="rId3" action="ppaction://hlinksldjump" highlightClick="1"/>
            <a:extLst>
              <a:ext uri="{FF2B5EF4-FFF2-40B4-BE49-F238E27FC236}">
                <a16:creationId xmlns:a16="http://schemas.microsoft.com/office/drawing/2014/main" id="{1E01F93B-14EF-7DEA-CCBE-86A975DBAB9B}"/>
              </a:ext>
            </a:extLst>
          </p:cNvPr>
          <p:cNvSpPr/>
          <p:nvPr userDrawn="1"/>
        </p:nvSpPr>
        <p:spPr>
          <a:xfrm>
            <a:off x="0" y="0"/>
            <a:ext cx="9144000" cy="621089"/>
          </a:xfrm>
          <a:prstGeom prst="actionButtonBlank">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75142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vide">
    <p:spTree>
      <p:nvGrpSpPr>
        <p:cNvPr id="1" name=""/>
        <p:cNvGrpSpPr/>
        <p:nvPr/>
      </p:nvGrpSpPr>
      <p:grpSpPr>
        <a:xfrm>
          <a:off x="0" y="0"/>
          <a:ext cx="0" cy="0"/>
          <a:chOff x="0" y="0"/>
          <a:chExt cx="0" cy="0"/>
        </a:xfrm>
      </p:grpSpPr>
      <p:cxnSp>
        <p:nvCxnSpPr>
          <p:cNvPr id="7" name="Connecteur droit 6">
            <a:extLst>
              <a:ext uri="{FF2B5EF4-FFF2-40B4-BE49-F238E27FC236}">
                <a16:creationId xmlns:a16="http://schemas.microsoft.com/office/drawing/2014/main" id="{53580671-7C91-4B4E-A262-822F855D4102}"/>
              </a:ext>
            </a:extLst>
          </p:cNvPr>
          <p:cNvCxnSpPr>
            <a:cxnSpLocks/>
          </p:cNvCxnSpPr>
          <p:nvPr userDrawn="1"/>
        </p:nvCxnSpPr>
        <p:spPr>
          <a:xfrm>
            <a:off x="1" y="1063510"/>
            <a:ext cx="3371630" cy="0"/>
          </a:xfrm>
          <a:prstGeom prst="line">
            <a:avLst/>
          </a:prstGeom>
          <a:ln w="38100" cap="rnd">
            <a:solidFill>
              <a:srgbClr val="4E879B"/>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8B4EE2FD-C6A3-258D-8A1B-F3F1262D7730}"/>
              </a:ext>
            </a:extLst>
          </p:cNvPr>
          <p:cNvSpPr/>
          <p:nvPr userDrawn="1"/>
        </p:nvSpPr>
        <p:spPr>
          <a:xfrm>
            <a:off x="0" y="4720167"/>
            <a:ext cx="9144000" cy="423333"/>
          </a:xfrm>
          <a:prstGeom prst="rect">
            <a:avLst/>
          </a:prstGeom>
          <a:solidFill>
            <a:srgbClr val="4E879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srgbClr val="272F5D"/>
              </a:solidFill>
            </a:endParaRPr>
          </a:p>
        </p:txBody>
      </p:sp>
      <p:pic>
        <p:nvPicPr>
          <p:cNvPr id="3" name="Image 2">
            <a:extLst>
              <a:ext uri="{FF2B5EF4-FFF2-40B4-BE49-F238E27FC236}">
                <a16:creationId xmlns:a16="http://schemas.microsoft.com/office/drawing/2014/main" id="{7D7CB590-DA5F-F2E5-7F45-EE87C6C55015}"/>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047896" y="4811338"/>
            <a:ext cx="1318507" cy="254392"/>
          </a:xfrm>
          <a:prstGeom prst="rect">
            <a:avLst/>
          </a:prstGeom>
        </p:spPr>
      </p:pic>
      <p:sp>
        <p:nvSpPr>
          <p:cNvPr id="4" name="Ellipse 3">
            <a:extLst>
              <a:ext uri="{FF2B5EF4-FFF2-40B4-BE49-F238E27FC236}">
                <a16:creationId xmlns:a16="http://schemas.microsoft.com/office/drawing/2014/main" id="{5ECBD27F-FCDB-365D-398A-2092D70A430F}"/>
              </a:ext>
            </a:extLst>
          </p:cNvPr>
          <p:cNvSpPr/>
          <p:nvPr userDrawn="1"/>
        </p:nvSpPr>
        <p:spPr>
          <a:xfrm>
            <a:off x="8703000" y="4812153"/>
            <a:ext cx="243000" cy="2430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13"/>
          </a:p>
        </p:txBody>
      </p:sp>
      <p:sp>
        <p:nvSpPr>
          <p:cNvPr id="5" name="Espace réservé du numéro de diapositive 4">
            <a:extLst>
              <a:ext uri="{FF2B5EF4-FFF2-40B4-BE49-F238E27FC236}">
                <a16:creationId xmlns:a16="http://schemas.microsoft.com/office/drawing/2014/main" id="{1DADDCE2-BB04-0B6D-CE35-C6AFC7B6BB8F}"/>
              </a:ext>
            </a:extLst>
          </p:cNvPr>
          <p:cNvSpPr>
            <a:spLocks noGrp="1"/>
          </p:cNvSpPr>
          <p:nvPr>
            <p:ph type="sldNum" sz="quarter" idx="12"/>
          </p:nvPr>
        </p:nvSpPr>
        <p:spPr>
          <a:xfrm>
            <a:off x="8526287" y="4840163"/>
            <a:ext cx="617713" cy="215904"/>
          </a:xfrm>
          <a:prstGeom prst="rect">
            <a:avLst/>
          </a:prstGeom>
        </p:spPr>
        <p:txBody>
          <a:bodyPr rIns="108000"/>
          <a:lstStyle>
            <a:lvl1pPr algn="ctr">
              <a:defRPr sz="65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90F7D937-8C47-D949-9B66-03B4793ACCA3}" type="slidenum">
              <a:rPr lang="fr-FR" smtClean="0"/>
              <a:pPr/>
              <a:t>‹N°›</a:t>
            </a:fld>
            <a:endParaRPr lang="fr-FR" dirty="0"/>
          </a:p>
        </p:txBody>
      </p:sp>
      <p:sp>
        <p:nvSpPr>
          <p:cNvPr id="8" name="Bouton d'action : Personnalisé 7">
            <a:hlinkClick r:id="rId3" action="ppaction://hlinksldjump" highlightClick="1"/>
            <a:extLst>
              <a:ext uri="{FF2B5EF4-FFF2-40B4-BE49-F238E27FC236}">
                <a16:creationId xmlns:a16="http://schemas.microsoft.com/office/drawing/2014/main" id="{D0E77F79-B054-F25C-DAD3-644102544E25}"/>
              </a:ext>
            </a:extLst>
          </p:cNvPr>
          <p:cNvSpPr/>
          <p:nvPr userDrawn="1"/>
        </p:nvSpPr>
        <p:spPr>
          <a:xfrm>
            <a:off x="0" y="0"/>
            <a:ext cx="9144000" cy="621089"/>
          </a:xfrm>
          <a:prstGeom prst="actionButtonBlank">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2521731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customXml" Target="../ink/ink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100" y="1123951"/>
            <a:ext cx="7886700" cy="3162300"/>
          </a:xfrm>
          <a:prstGeom prst="rect">
            <a:avLst/>
          </a:prstGeom>
        </p:spPr>
        <p:txBody>
          <a:bodyPr vert="horz" lIns="0" tIns="0" rIns="0" bIns="0" rtlCol="0">
            <a:noAutofit/>
          </a:bodyPr>
          <a:lstStyle/>
          <a:p>
            <a:pPr lvl="0"/>
            <a:r>
              <a:rPr lang="fr-FR" dirty="0"/>
              <a:t>Cliquez pour modifier les styles du texte du masque</a:t>
            </a:r>
          </a:p>
          <a:p>
            <a:pPr lvl="2"/>
            <a:r>
              <a:rPr lang="fr-FR" dirty="0"/>
              <a:t>Deuxième niveau</a:t>
            </a:r>
          </a:p>
          <a:p>
            <a:pPr lvl="3"/>
            <a:r>
              <a:rPr lang="fr-FR" dirty="0"/>
              <a:t>Troisième niveau</a:t>
            </a:r>
          </a:p>
          <a:p>
            <a:pPr lvl="4"/>
            <a:r>
              <a:rPr lang="fr-FR" dirty="0"/>
              <a:t>Quatrième niveau</a:t>
            </a:r>
          </a:p>
          <a:p>
            <a:pPr lvl="4"/>
            <a:endParaRPr lang="en-US" dirty="0"/>
          </a:p>
        </p:txBody>
      </p:sp>
      <mc:AlternateContent xmlns:mc="http://schemas.openxmlformats.org/markup-compatibility/2006" xmlns:p14="http://schemas.microsoft.com/office/powerpoint/2010/main" xmlns:aink="http://schemas.microsoft.com/office/drawing/2016/ink">
        <mc:Choice Requires="p14 aink">
          <p:contentPart p14:bwMode="auto" r:id="rId7">
            <p14:nvContentPartPr>
              <p14:cNvPr id="2" name="Encre 1">
                <a:extLst>
                  <a:ext uri="{FF2B5EF4-FFF2-40B4-BE49-F238E27FC236}">
                    <a16:creationId xmlns:a16="http://schemas.microsoft.com/office/drawing/2014/main" id="{6A28F7ED-181B-5F45-AFDB-0D0820612D46}"/>
                  </a:ext>
                </a:extLst>
              </p14:cNvPr>
              <p14:cNvContentPartPr/>
              <p14:nvPr userDrawn="1"/>
            </p14:nvContentPartPr>
            <p14:xfrm>
              <a:off x="1146842" y="1312952"/>
              <a:ext cx="270" cy="270"/>
            </p14:xfrm>
          </p:contentPart>
        </mc:Choice>
        <mc:Fallback xmlns="">
          <p:pic>
            <p:nvPicPr>
              <p:cNvPr id="2" name="Encre 1">
                <a:extLst>
                  <a:ext uri="{FF2B5EF4-FFF2-40B4-BE49-F238E27FC236}">
                    <a16:creationId xmlns:a16="http://schemas.microsoft.com/office/drawing/2014/main" id="{6A28F7ED-181B-5F45-AFDB-0D0820612D46}"/>
                  </a:ext>
                </a:extLst>
              </p:cNvPr>
              <p:cNvPicPr/>
              <p:nvPr/>
            </p:nvPicPr>
            <p:blipFill>
              <a:blip r:embed="rId9"/>
              <a:stretch>
                <a:fillRect/>
              </a:stretch>
            </p:blipFill>
            <p:spPr>
              <a:xfrm>
                <a:off x="1133342" y="1231952"/>
                <a:ext cx="27000" cy="162000"/>
              </a:xfrm>
              <a:prstGeom prst="rect">
                <a:avLst/>
              </a:prstGeom>
            </p:spPr>
          </p:pic>
        </mc:Fallback>
      </mc:AlternateContent>
    </p:spTree>
    <p:extLst>
      <p:ext uri="{BB962C8B-B14F-4D97-AF65-F5344CB8AC3E}">
        <p14:creationId xmlns:p14="http://schemas.microsoft.com/office/powerpoint/2010/main" val="2141912322"/>
      </p:ext>
    </p:extLst>
  </p:cSld>
  <p:clrMap bg1="lt1" tx1="dk1" bg2="lt2" tx2="dk2" accent1="accent1" accent2="accent2" accent3="accent3" accent4="accent4" accent5="accent5" accent6="accent6" hlink="hlink" folHlink="folHlink"/>
  <p:sldLayoutIdLst>
    <p:sldLayoutId id="2147483714" r:id="rId1"/>
    <p:sldLayoutId id="2147483752" r:id="rId2"/>
    <p:sldLayoutId id="2147483756" r:id="rId3"/>
    <p:sldLayoutId id="2147483791" r:id="rId4"/>
    <p:sldLayoutId id="2147483792" r:id="rId5"/>
  </p:sldLayoutIdLst>
  <p:hf hdr="0" ftr="0" dt="0"/>
  <p:txStyles>
    <p:titleStyle>
      <a:lvl1pPr algn="l" defTabSz="685783" rtl="0" eaLnBrk="1" latinLnBrk="0" hangingPunct="1">
        <a:lnSpc>
          <a:spcPct val="90000"/>
        </a:lnSpc>
        <a:spcBef>
          <a:spcPct val="0"/>
        </a:spcBef>
        <a:buNone/>
        <a:defRPr sz="1800" b="1" kern="1200">
          <a:solidFill>
            <a:schemeClr val="bg1"/>
          </a:solidFill>
          <a:latin typeface="+mj-lt"/>
          <a:ea typeface="+mj-ea"/>
          <a:cs typeface="+mj-cs"/>
        </a:defRPr>
      </a:lvl1pPr>
    </p:titleStyle>
    <p:bodyStyle>
      <a:lvl1pPr marL="0" indent="0" algn="l" defTabSz="685783" rtl="0" eaLnBrk="1" latinLnBrk="0" hangingPunct="1">
        <a:lnSpc>
          <a:spcPct val="90000"/>
        </a:lnSpc>
        <a:spcBef>
          <a:spcPts val="750"/>
        </a:spcBef>
        <a:buClr>
          <a:srgbClr val="EF4C22"/>
        </a:buClr>
        <a:buFontTx/>
        <a:buNone/>
        <a:defRPr sz="1900" b="0" i="0" kern="1200">
          <a:solidFill>
            <a:schemeClr val="tx1"/>
          </a:solidFill>
          <a:latin typeface="Arial" panose="020B0604020202020204" pitchFamily="34" charset="0"/>
          <a:ea typeface="+mn-ea"/>
          <a:cs typeface="Arial" panose="020B0604020202020204" pitchFamily="34" charset="0"/>
        </a:defRPr>
      </a:lvl1pPr>
      <a:lvl2pPr marL="167875" indent="-160731" algn="l" defTabSz="685783" rtl="0" eaLnBrk="1" latinLnBrk="0" hangingPunct="1">
        <a:lnSpc>
          <a:spcPct val="90000"/>
        </a:lnSpc>
        <a:spcBef>
          <a:spcPts val="375"/>
        </a:spcBef>
        <a:buClr>
          <a:srgbClr val="EF4C22"/>
        </a:buClr>
        <a:buFont typeface="Arial" panose="020B0604020202020204" pitchFamily="34" charset="0"/>
        <a:buChar char="•"/>
        <a:tabLst/>
        <a:defRPr sz="1800" b="0" kern="1200">
          <a:solidFill>
            <a:schemeClr val="tx2"/>
          </a:solidFill>
          <a:latin typeface="+mn-lt"/>
          <a:ea typeface="+mn-ea"/>
          <a:cs typeface="+mn-cs"/>
        </a:defRPr>
      </a:lvl2pPr>
      <a:lvl3pPr marL="161996" marR="0" indent="-161996" algn="l" defTabSz="685783" rtl="0" eaLnBrk="1" fontAlgn="auto" latinLnBrk="0" hangingPunct="1">
        <a:lnSpc>
          <a:spcPct val="90000"/>
        </a:lnSpc>
        <a:spcBef>
          <a:spcPts val="1275"/>
        </a:spcBef>
        <a:spcAft>
          <a:spcPts val="0"/>
        </a:spcAft>
        <a:buClr>
          <a:schemeClr val="accent1"/>
        </a:buClr>
        <a:buSzTx/>
        <a:buFont typeface="Arial" panose="020B0604020202020204" pitchFamily="34" charset="0"/>
        <a:buChar char="•"/>
        <a:tabLst/>
        <a:defRPr sz="1700" b="0" i="0" kern="1200">
          <a:solidFill>
            <a:schemeClr val="tx1"/>
          </a:solidFill>
          <a:latin typeface="Hind" panose="02000000000000000000" pitchFamily="2" charset="77"/>
          <a:ea typeface="+mn-ea"/>
          <a:cs typeface="Hind" panose="02000000000000000000" pitchFamily="2" charset="77"/>
        </a:defRPr>
      </a:lvl3pPr>
      <a:lvl4pPr marL="161996" indent="-161996" algn="l" defTabSz="685783" rtl="0" eaLnBrk="1" latinLnBrk="0" hangingPunct="1">
        <a:lnSpc>
          <a:spcPct val="100000"/>
        </a:lnSpc>
        <a:spcBef>
          <a:spcPts val="900"/>
        </a:spcBef>
        <a:buClr>
          <a:schemeClr val="accent1"/>
        </a:buClr>
        <a:buFont typeface="Helvetica" pitchFamily="2" charset="0"/>
        <a:buChar char="●"/>
        <a:tabLst/>
        <a:defRPr sz="1200" b="0" i="0" kern="1200">
          <a:solidFill>
            <a:schemeClr val="tx1"/>
          </a:solidFill>
          <a:latin typeface="Arial" panose="020B0604020202020204" pitchFamily="34" charset="0"/>
          <a:ea typeface="+mn-ea"/>
          <a:cs typeface="Arial" panose="020B0604020202020204" pitchFamily="34" charset="0"/>
        </a:defRPr>
      </a:lvl4pPr>
      <a:lvl5pPr marL="7144" marR="0" indent="0" algn="l" defTabSz="685783" rtl="0" eaLnBrk="1" fontAlgn="auto" latinLnBrk="0" hangingPunct="1">
        <a:lnSpc>
          <a:spcPct val="100000"/>
        </a:lnSpc>
        <a:spcBef>
          <a:spcPts val="600"/>
        </a:spcBef>
        <a:spcAft>
          <a:spcPts val="0"/>
        </a:spcAft>
        <a:buClr>
          <a:srgbClr val="EF4C22"/>
        </a:buClr>
        <a:buSzTx/>
        <a:buFontTx/>
        <a:buNone/>
        <a:tabLst/>
        <a:defRPr sz="900" b="0" i="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1843042" indent="-128585" algn="l" defTabSz="685783" rtl="0" eaLnBrk="1" latinLnBrk="0" hangingPunct="1">
        <a:lnSpc>
          <a:spcPct val="90000"/>
        </a:lnSpc>
        <a:spcBef>
          <a:spcPts val="375"/>
        </a:spcBef>
        <a:buClr>
          <a:srgbClr val="E63723"/>
        </a:buClr>
        <a:buFont typeface="AppleSymbols" charset="0"/>
        <a:buChar char="⎼"/>
        <a:defRPr sz="1050" b="0" kern="1200">
          <a:solidFill>
            <a:schemeClr val="tx2"/>
          </a:solidFill>
          <a:latin typeface="+mj-lt"/>
          <a:ea typeface="Times New Roman" charset="0"/>
          <a:cs typeface="Times New Roman" charset="0"/>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17.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notesSlide" Target="../notesSlides/notesSlide14.xml"/><Relationship Id="rId5" Type="http://schemas.openxmlformats.org/officeDocument/2006/relationships/tags" Target="../tags/tag5.xml"/><Relationship Id="rId10" Type="http://schemas.openxmlformats.org/officeDocument/2006/relationships/slideLayout" Target="../slideLayouts/slideLayout3.xml"/><Relationship Id="rId4" Type="http://schemas.openxmlformats.org/officeDocument/2006/relationships/tags" Target="../tags/tag4.xml"/><Relationship Id="rId9" Type="http://schemas.openxmlformats.org/officeDocument/2006/relationships/tags" Target="../tags/tag9.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18" Type="http://schemas.openxmlformats.org/officeDocument/2006/relationships/image" Target="../media/image43.png"/><Relationship Id="rId26" Type="http://schemas.openxmlformats.org/officeDocument/2006/relationships/image" Target="../media/image51.jpeg"/><Relationship Id="rId3" Type="http://schemas.openxmlformats.org/officeDocument/2006/relationships/image" Target="../media/image28.png"/><Relationship Id="rId21" Type="http://schemas.openxmlformats.org/officeDocument/2006/relationships/image" Target="../media/image46.png"/><Relationship Id="rId7" Type="http://schemas.openxmlformats.org/officeDocument/2006/relationships/image" Target="../media/image32.png"/><Relationship Id="rId12" Type="http://schemas.openxmlformats.org/officeDocument/2006/relationships/image" Target="../media/image37.jpeg"/><Relationship Id="rId17" Type="http://schemas.openxmlformats.org/officeDocument/2006/relationships/image" Target="../media/image42.jpeg"/><Relationship Id="rId25" Type="http://schemas.openxmlformats.org/officeDocument/2006/relationships/image" Target="../media/image50.png"/><Relationship Id="rId2" Type="http://schemas.openxmlformats.org/officeDocument/2006/relationships/notesSlide" Target="../notesSlides/notesSlide21.xml"/><Relationship Id="rId16" Type="http://schemas.openxmlformats.org/officeDocument/2006/relationships/image" Target="../media/image41.png"/><Relationship Id="rId20" Type="http://schemas.openxmlformats.org/officeDocument/2006/relationships/image" Target="../media/image45.png"/><Relationship Id="rId1" Type="http://schemas.openxmlformats.org/officeDocument/2006/relationships/slideLayout" Target="../slideLayouts/slideLayout3.xml"/><Relationship Id="rId6" Type="http://schemas.openxmlformats.org/officeDocument/2006/relationships/image" Target="../media/image31.png"/><Relationship Id="rId11" Type="http://schemas.openxmlformats.org/officeDocument/2006/relationships/image" Target="../media/image36.png"/><Relationship Id="rId24" Type="http://schemas.openxmlformats.org/officeDocument/2006/relationships/image" Target="../media/image49.png"/><Relationship Id="rId5" Type="http://schemas.openxmlformats.org/officeDocument/2006/relationships/image" Target="../media/image30.png"/><Relationship Id="rId15" Type="http://schemas.openxmlformats.org/officeDocument/2006/relationships/image" Target="../media/image40.jpeg"/><Relationship Id="rId23" Type="http://schemas.openxmlformats.org/officeDocument/2006/relationships/image" Target="../media/image48.jpeg"/><Relationship Id="rId10" Type="http://schemas.openxmlformats.org/officeDocument/2006/relationships/image" Target="../media/image35.png"/><Relationship Id="rId19" Type="http://schemas.openxmlformats.org/officeDocument/2006/relationships/image" Target="../media/image44.png"/><Relationship Id="rId4" Type="http://schemas.openxmlformats.org/officeDocument/2006/relationships/image" Target="../media/image29.jpeg"/><Relationship Id="rId9" Type="http://schemas.openxmlformats.org/officeDocument/2006/relationships/image" Target="../media/image34.png"/><Relationship Id="rId14" Type="http://schemas.openxmlformats.org/officeDocument/2006/relationships/image" Target="../media/image39.png"/><Relationship Id="rId22" Type="http://schemas.openxmlformats.org/officeDocument/2006/relationships/image" Target="../media/image47.jpeg"/><Relationship Id="rId27" Type="http://schemas.openxmlformats.org/officeDocument/2006/relationships/image" Target="../media/image52.jpeg"/></Relationships>
</file>

<file path=ppt/slides/_rels/slide24.xml.rels><?xml version="1.0" encoding="UTF-8" standalone="yes"?>
<Relationships xmlns="http://schemas.openxmlformats.org/package/2006/relationships"><Relationship Id="rId13" Type="http://schemas.openxmlformats.org/officeDocument/2006/relationships/image" Target="../media/image63.png"/><Relationship Id="rId18" Type="http://schemas.openxmlformats.org/officeDocument/2006/relationships/image" Target="../media/image68.png"/><Relationship Id="rId26" Type="http://schemas.openxmlformats.org/officeDocument/2006/relationships/image" Target="../media/image76.png"/><Relationship Id="rId39" Type="http://schemas.openxmlformats.org/officeDocument/2006/relationships/image" Target="../media/image89.png"/><Relationship Id="rId21" Type="http://schemas.openxmlformats.org/officeDocument/2006/relationships/image" Target="../media/image71.png"/><Relationship Id="rId34" Type="http://schemas.openxmlformats.org/officeDocument/2006/relationships/image" Target="../media/image84.png"/><Relationship Id="rId42" Type="http://schemas.openxmlformats.org/officeDocument/2006/relationships/image" Target="../media/image92.png"/><Relationship Id="rId7" Type="http://schemas.openxmlformats.org/officeDocument/2006/relationships/image" Target="../media/image57.emf"/><Relationship Id="rId2" Type="http://schemas.openxmlformats.org/officeDocument/2006/relationships/notesSlide" Target="../notesSlides/notesSlide22.xml"/><Relationship Id="rId16" Type="http://schemas.openxmlformats.org/officeDocument/2006/relationships/image" Target="../media/image66.png"/><Relationship Id="rId29" Type="http://schemas.openxmlformats.org/officeDocument/2006/relationships/image" Target="../media/image79.emf"/><Relationship Id="rId1" Type="http://schemas.openxmlformats.org/officeDocument/2006/relationships/slideLayout" Target="../slideLayouts/slideLayout3.xml"/><Relationship Id="rId6" Type="http://schemas.openxmlformats.org/officeDocument/2006/relationships/image" Target="../media/image56.png"/><Relationship Id="rId11" Type="http://schemas.openxmlformats.org/officeDocument/2006/relationships/image" Target="../media/image61.emf"/><Relationship Id="rId24" Type="http://schemas.openxmlformats.org/officeDocument/2006/relationships/image" Target="../media/image74.png"/><Relationship Id="rId32" Type="http://schemas.openxmlformats.org/officeDocument/2006/relationships/image" Target="../media/image82.png"/><Relationship Id="rId37" Type="http://schemas.openxmlformats.org/officeDocument/2006/relationships/image" Target="../media/image87.png"/><Relationship Id="rId40" Type="http://schemas.openxmlformats.org/officeDocument/2006/relationships/image" Target="../media/image90.png"/><Relationship Id="rId45" Type="http://schemas.openxmlformats.org/officeDocument/2006/relationships/image" Target="../media/image95.png"/><Relationship Id="rId5" Type="http://schemas.openxmlformats.org/officeDocument/2006/relationships/image" Target="../media/image55.jpeg"/><Relationship Id="rId15" Type="http://schemas.openxmlformats.org/officeDocument/2006/relationships/image" Target="../media/image65.png"/><Relationship Id="rId23" Type="http://schemas.openxmlformats.org/officeDocument/2006/relationships/image" Target="../media/image73.png"/><Relationship Id="rId28" Type="http://schemas.openxmlformats.org/officeDocument/2006/relationships/image" Target="../media/image78.png"/><Relationship Id="rId36" Type="http://schemas.openxmlformats.org/officeDocument/2006/relationships/image" Target="../media/image86.png"/><Relationship Id="rId10" Type="http://schemas.openxmlformats.org/officeDocument/2006/relationships/image" Target="../media/image60.emf"/><Relationship Id="rId19" Type="http://schemas.openxmlformats.org/officeDocument/2006/relationships/image" Target="../media/image69.png"/><Relationship Id="rId31" Type="http://schemas.openxmlformats.org/officeDocument/2006/relationships/image" Target="../media/image81.png"/><Relationship Id="rId44" Type="http://schemas.openxmlformats.org/officeDocument/2006/relationships/image" Target="../media/image94.png"/><Relationship Id="rId4" Type="http://schemas.openxmlformats.org/officeDocument/2006/relationships/image" Target="../media/image54.png"/><Relationship Id="rId9" Type="http://schemas.openxmlformats.org/officeDocument/2006/relationships/image" Target="../media/image59.emf"/><Relationship Id="rId14" Type="http://schemas.openxmlformats.org/officeDocument/2006/relationships/image" Target="../media/image64.png"/><Relationship Id="rId22" Type="http://schemas.openxmlformats.org/officeDocument/2006/relationships/image" Target="../media/image72.png"/><Relationship Id="rId27" Type="http://schemas.openxmlformats.org/officeDocument/2006/relationships/image" Target="../media/image77.png"/><Relationship Id="rId30" Type="http://schemas.openxmlformats.org/officeDocument/2006/relationships/image" Target="../media/image80.png"/><Relationship Id="rId35" Type="http://schemas.openxmlformats.org/officeDocument/2006/relationships/image" Target="../media/image85.png"/><Relationship Id="rId43" Type="http://schemas.openxmlformats.org/officeDocument/2006/relationships/image" Target="../media/image93.png"/><Relationship Id="rId8" Type="http://schemas.openxmlformats.org/officeDocument/2006/relationships/image" Target="../media/image58.png"/><Relationship Id="rId3" Type="http://schemas.openxmlformats.org/officeDocument/2006/relationships/image" Target="../media/image53.png"/><Relationship Id="rId12" Type="http://schemas.openxmlformats.org/officeDocument/2006/relationships/image" Target="../media/image62.png"/><Relationship Id="rId17" Type="http://schemas.openxmlformats.org/officeDocument/2006/relationships/image" Target="../media/image67.png"/><Relationship Id="rId25" Type="http://schemas.openxmlformats.org/officeDocument/2006/relationships/image" Target="../media/image75.png"/><Relationship Id="rId33" Type="http://schemas.openxmlformats.org/officeDocument/2006/relationships/image" Target="../media/image83.png"/><Relationship Id="rId38" Type="http://schemas.openxmlformats.org/officeDocument/2006/relationships/image" Target="../media/image88.png"/><Relationship Id="rId20" Type="http://schemas.openxmlformats.org/officeDocument/2006/relationships/image" Target="../media/image70.png"/><Relationship Id="rId41" Type="http://schemas.openxmlformats.org/officeDocument/2006/relationships/image" Target="../media/image9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96.emf"/><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99.jpeg"/><Relationship Id="rId5" Type="http://schemas.openxmlformats.org/officeDocument/2006/relationships/image" Target="../media/image98.jpeg"/><Relationship Id="rId4" Type="http://schemas.openxmlformats.org/officeDocument/2006/relationships/image" Target="../media/image97.em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105.emf"/><Relationship Id="rId13" Type="http://schemas.openxmlformats.org/officeDocument/2006/relationships/image" Target="../media/image110.jpeg"/><Relationship Id="rId3" Type="http://schemas.openxmlformats.org/officeDocument/2006/relationships/image" Target="../media/image100.png"/><Relationship Id="rId7" Type="http://schemas.openxmlformats.org/officeDocument/2006/relationships/image" Target="../media/image104.emf"/><Relationship Id="rId12" Type="http://schemas.openxmlformats.org/officeDocument/2006/relationships/image" Target="../media/image109.jpe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103.png"/><Relationship Id="rId11" Type="http://schemas.openxmlformats.org/officeDocument/2006/relationships/image" Target="../media/image108.png"/><Relationship Id="rId5" Type="http://schemas.openxmlformats.org/officeDocument/2006/relationships/image" Target="../media/image102.png"/><Relationship Id="rId10" Type="http://schemas.openxmlformats.org/officeDocument/2006/relationships/image" Target="../media/image107.emf"/><Relationship Id="rId4" Type="http://schemas.openxmlformats.org/officeDocument/2006/relationships/image" Target="../media/image101.png"/><Relationship Id="rId9" Type="http://schemas.openxmlformats.org/officeDocument/2006/relationships/image" Target="../media/image106.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slide" Target="slide26.xml"/><Relationship Id="rId5" Type="http://schemas.openxmlformats.org/officeDocument/2006/relationships/slide" Target="slide15.xml"/><Relationship Id="rId4" Type="http://schemas.openxmlformats.org/officeDocument/2006/relationships/slide" Target="slide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1.jpg"/><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idx="4294967295"/>
          </p:nvPr>
        </p:nvSpPr>
        <p:spPr>
          <a:xfrm>
            <a:off x="4455439" y="2469188"/>
            <a:ext cx="4674122" cy="1042427"/>
          </a:xfrm>
          <a:prstGeom prst="rect">
            <a:avLst/>
          </a:prstGeom>
        </p:spPr>
        <p:txBody>
          <a:bodyPr>
            <a:noAutofit/>
          </a:bodyPr>
          <a:lstStyle/>
          <a:p>
            <a:r>
              <a:rPr lang="fr-FR" sz="3200" dirty="0"/>
              <a:t>Présentation</a:t>
            </a:r>
            <a:br>
              <a:rPr lang="fr-FR" sz="3200" dirty="0"/>
            </a:br>
            <a:r>
              <a:rPr lang="fr-FR" sz="3200" dirty="0"/>
              <a:t>de l’Inserm</a:t>
            </a:r>
          </a:p>
        </p:txBody>
      </p:sp>
    </p:spTree>
    <p:extLst>
      <p:ext uri="{BB962C8B-B14F-4D97-AF65-F5344CB8AC3E}">
        <p14:creationId xmlns:p14="http://schemas.microsoft.com/office/powerpoint/2010/main" val="870740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2E4EED-6ED4-044E-98A7-56A9F3387058}"/>
              </a:ext>
            </a:extLst>
          </p:cNvPr>
          <p:cNvSpPr>
            <a:spLocks noGrp="1"/>
          </p:cNvSpPr>
          <p:nvPr>
            <p:ph type="title"/>
          </p:nvPr>
        </p:nvSpPr>
        <p:spPr/>
        <p:txBody>
          <a:bodyPr/>
          <a:lstStyle/>
          <a:p>
            <a:r>
              <a:rPr lang="fr-FR" dirty="0"/>
              <a:t>Répondre aux grands défis de la recherche biomédicale</a:t>
            </a:r>
          </a:p>
        </p:txBody>
      </p:sp>
      <p:sp>
        <p:nvSpPr>
          <p:cNvPr id="3" name="Espace réservé du numéro de diapositive 2">
            <a:extLst>
              <a:ext uri="{FF2B5EF4-FFF2-40B4-BE49-F238E27FC236}">
                <a16:creationId xmlns:a16="http://schemas.microsoft.com/office/drawing/2014/main" id="{668C5F31-FC74-1F49-821A-0FD08EF59C5C}"/>
              </a:ext>
            </a:extLst>
          </p:cNvPr>
          <p:cNvSpPr>
            <a:spLocks noGrp="1"/>
          </p:cNvSpPr>
          <p:nvPr>
            <p:ph type="sldNum" sz="quarter" idx="12"/>
          </p:nvPr>
        </p:nvSpPr>
        <p:spPr>
          <a:xfrm>
            <a:off x="8526287" y="4829012"/>
            <a:ext cx="617713" cy="215904"/>
          </a:xfrm>
          <a:prstGeom prst="rect">
            <a:avLst/>
          </a:prstGeom>
        </p:spPr>
        <p:txBody>
          <a:bodyPr/>
          <a:lstStyle/>
          <a:p>
            <a:fld id="{90F7D937-8C47-D949-9B66-03B4793ACCA3}" type="slidenum">
              <a:rPr lang="fr-FR" smtClean="0">
                <a:latin typeface="Arial" panose="020B0604020202020204" pitchFamily="34" charset="0"/>
                <a:cs typeface="Arial" panose="020B0604020202020204" pitchFamily="34" charset="0"/>
              </a:rPr>
              <a:pPr/>
              <a:t>10</a:t>
            </a:fld>
            <a:endParaRPr lang="fr-FR" dirty="0">
              <a:latin typeface="Arial" panose="020B0604020202020204" pitchFamily="34" charset="0"/>
              <a:cs typeface="Arial" panose="020B0604020202020204" pitchFamily="34" charset="0"/>
            </a:endParaRPr>
          </a:p>
        </p:txBody>
      </p:sp>
      <p:sp>
        <p:nvSpPr>
          <p:cNvPr id="7" name="ZoneTexte 6">
            <a:extLst>
              <a:ext uri="{FF2B5EF4-FFF2-40B4-BE49-F238E27FC236}">
                <a16:creationId xmlns:a16="http://schemas.microsoft.com/office/drawing/2014/main" id="{79481CA1-7A63-364E-9570-1B64AED7D198}"/>
              </a:ext>
            </a:extLst>
          </p:cNvPr>
          <p:cNvSpPr txBox="1"/>
          <p:nvPr/>
        </p:nvSpPr>
        <p:spPr>
          <a:xfrm>
            <a:off x="611716" y="495302"/>
            <a:ext cx="4464558" cy="323165"/>
          </a:xfrm>
          <a:prstGeom prst="rect">
            <a:avLst/>
          </a:prstGeom>
          <a:noFill/>
        </p:spPr>
        <p:txBody>
          <a:bodyPr wrap="square" lIns="0" tIns="0" rIns="0" bIns="0" rtlCol="0">
            <a:spAutoFit/>
          </a:bodyPr>
          <a:lstStyle/>
          <a:p>
            <a:r>
              <a:rPr lang="fr-FR" sz="2100" dirty="0">
                <a:latin typeface="Arial" panose="020B0604020202020204" pitchFamily="34" charset="0"/>
                <a:cs typeface="Arial" panose="020B0604020202020204" pitchFamily="34" charset="0"/>
              </a:rPr>
              <a:t>Notre présence en France</a:t>
            </a:r>
          </a:p>
        </p:txBody>
      </p:sp>
      <p:sp>
        <p:nvSpPr>
          <p:cNvPr id="12" name="Espace réservé du contenu 10">
            <a:extLst>
              <a:ext uri="{FF2B5EF4-FFF2-40B4-BE49-F238E27FC236}">
                <a16:creationId xmlns:a16="http://schemas.microsoft.com/office/drawing/2014/main" id="{99C4DBCB-0DA0-0345-828D-7E48D0A03E92}"/>
              </a:ext>
            </a:extLst>
          </p:cNvPr>
          <p:cNvSpPr txBox="1">
            <a:spLocks/>
          </p:cNvSpPr>
          <p:nvPr/>
        </p:nvSpPr>
        <p:spPr>
          <a:xfrm>
            <a:off x="549766" y="1967747"/>
            <a:ext cx="699017" cy="461665"/>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Tx/>
              <a:buNone/>
              <a:defRPr sz="2700" b="0" i="0" kern="1200">
                <a:solidFill>
                  <a:schemeClr val="tx1"/>
                </a:solidFill>
                <a:latin typeface="Hind" panose="02000000000000000000" pitchFamily="2" charset="77"/>
                <a:ea typeface="+mn-ea"/>
                <a:cs typeface="Hind" panose="02000000000000000000" pitchFamily="2" charset="77"/>
              </a:defRPr>
            </a:lvl1pPr>
            <a:lvl2pPr marL="685800" indent="-228600" algn="l" defTabSz="914400" rtl="0" eaLnBrk="1" latinLnBrk="0" hangingPunct="1">
              <a:lnSpc>
                <a:spcPct val="90000"/>
              </a:lnSpc>
              <a:spcBef>
                <a:spcPts val="1700"/>
              </a:spcBef>
              <a:buFont typeface="Arial" panose="020B0604020202020204" pitchFamily="34" charset="0"/>
              <a:buChar char="•"/>
              <a:defRPr sz="2500" b="0" i="0" kern="1200">
                <a:solidFill>
                  <a:schemeClr val="tx1"/>
                </a:solidFill>
                <a:latin typeface="Hind" panose="02000000000000000000" pitchFamily="2" charset="77"/>
                <a:ea typeface="+mn-ea"/>
                <a:cs typeface="Hind" panose="02000000000000000000" pitchFamily="2" charset="77"/>
              </a:defRPr>
            </a:lvl2pPr>
            <a:lvl3pPr marL="268288" indent="-260350" algn="l" defTabSz="914400" rtl="0" eaLnBrk="1" latinLnBrk="0" hangingPunct="1">
              <a:lnSpc>
                <a:spcPct val="100000"/>
              </a:lnSpc>
              <a:spcBef>
                <a:spcPts val="1200"/>
              </a:spcBef>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150000"/>
              </a:lnSpc>
              <a:spcBef>
                <a:spcPts val="800"/>
              </a:spcBef>
              <a:buFont typeface="Arial" panose="020B0604020202020204" pitchFamily="34" charset="0"/>
              <a:buNone/>
              <a:tabLst/>
              <a:defRPr sz="1400" b="0" i="0" kern="1200">
                <a:solidFill>
                  <a:schemeClr val="tx1"/>
                </a:solidFill>
                <a:latin typeface="Hind" panose="02000000000000000000" pitchFamily="2" charset="77"/>
                <a:ea typeface="+mn-ea"/>
                <a:cs typeface="Hind" panose="02000000000000000000"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Hind" panose="02000000000000000000" pitchFamily="2" charset="77"/>
                <a:ea typeface="+mn-ea"/>
                <a:cs typeface="Hind" panose="02000000000000000000"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algn="r" defTabSz="600060">
              <a:lnSpc>
                <a:spcPct val="100000"/>
              </a:lnSpc>
              <a:spcBef>
                <a:spcPts val="900"/>
              </a:spcBef>
            </a:pPr>
            <a:r>
              <a:rPr lang="fr-FR" altLang="fr-FR" sz="3000" b="1" dirty="0">
                <a:solidFill>
                  <a:srgbClr val="4E879B"/>
                </a:solidFill>
                <a:latin typeface="Arial" panose="020B0604020202020204" pitchFamily="34" charset="0"/>
                <a:cs typeface="Arial" panose="020B0604020202020204" pitchFamily="34" charset="0"/>
              </a:rPr>
              <a:t>278</a:t>
            </a:r>
          </a:p>
        </p:txBody>
      </p:sp>
      <p:sp>
        <p:nvSpPr>
          <p:cNvPr id="10" name="Rectangle 9">
            <a:extLst>
              <a:ext uri="{FF2B5EF4-FFF2-40B4-BE49-F238E27FC236}">
                <a16:creationId xmlns:a16="http://schemas.microsoft.com/office/drawing/2014/main" id="{7C7648FA-E12D-6E4A-837F-8D758DC35BB5}"/>
              </a:ext>
            </a:extLst>
          </p:cNvPr>
          <p:cNvSpPr/>
          <p:nvPr/>
        </p:nvSpPr>
        <p:spPr>
          <a:xfrm>
            <a:off x="1370934" y="1925818"/>
            <a:ext cx="1422958" cy="523220"/>
          </a:xfrm>
          <a:prstGeom prst="rect">
            <a:avLst/>
          </a:prstGeom>
        </p:spPr>
        <p:txBody>
          <a:bodyPr wrap="square">
            <a:spAutoFit/>
          </a:bodyPr>
          <a:lstStyle/>
          <a:p>
            <a:r>
              <a:rPr lang="fr-FR" altLang="fr-FR" sz="1400" dirty="0">
                <a:latin typeface="Arial" panose="020B0604020202020204" pitchFamily="34" charset="0"/>
                <a:cs typeface="Arial" panose="020B0604020202020204" pitchFamily="34" charset="0"/>
              </a:rPr>
              <a:t>unités</a:t>
            </a:r>
            <a:br>
              <a:rPr lang="fr-FR" altLang="fr-FR" sz="1400" dirty="0">
                <a:latin typeface="Arial" panose="020B0604020202020204" pitchFamily="34" charset="0"/>
                <a:cs typeface="Arial" panose="020B0604020202020204" pitchFamily="34" charset="0"/>
              </a:rPr>
            </a:br>
            <a:r>
              <a:rPr lang="fr-FR" altLang="fr-FR" sz="1400" dirty="0">
                <a:latin typeface="Arial" panose="020B0604020202020204" pitchFamily="34" charset="0"/>
                <a:cs typeface="Arial" panose="020B0604020202020204" pitchFamily="34" charset="0"/>
              </a:rPr>
              <a:t>de recherche</a:t>
            </a:r>
            <a:endParaRPr lang="fr-FR" sz="1400" dirty="0">
              <a:latin typeface="Arial" panose="020B0604020202020204" pitchFamily="34" charset="0"/>
              <a:cs typeface="Arial" panose="020B0604020202020204" pitchFamily="34" charset="0"/>
            </a:endParaRPr>
          </a:p>
        </p:txBody>
      </p:sp>
      <p:cxnSp>
        <p:nvCxnSpPr>
          <p:cNvPr id="8" name="Connecteur droit 7">
            <a:extLst>
              <a:ext uri="{FF2B5EF4-FFF2-40B4-BE49-F238E27FC236}">
                <a16:creationId xmlns:a16="http://schemas.microsoft.com/office/drawing/2014/main" id="{F90B2D9F-8F7D-B945-B067-4937C047B8A8}"/>
              </a:ext>
            </a:extLst>
          </p:cNvPr>
          <p:cNvCxnSpPr>
            <a:cxnSpLocks/>
          </p:cNvCxnSpPr>
          <p:nvPr/>
        </p:nvCxnSpPr>
        <p:spPr>
          <a:xfrm>
            <a:off x="1361507" y="1925818"/>
            <a:ext cx="0" cy="523220"/>
          </a:xfrm>
          <a:prstGeom prst="line">
            <a:avLst/>
          </a:prstGeom>
          <a:ln w="15875">
            <a:solidFill>
              <a:srgbClr val="DE492A"/>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7C7648FA-E12D-6E4A-837F-8D758DC35BB5}"/>
              </a:ext>
            </a:extLst>
          </p:cNvPr>
          <p:cNvSpPr/>
          <p:nvPr/>
        </p:nvSpPr>
        <p:spPr>
          <a:xfrm>
            <a:off x="1352080" y="3734100"/>
            <a:ext cx="1659286" cy="738664"/>
          </a:xfrm>
          <a:prstGeom prst="rect">
            <a:avLst/>
          </a:prstGeom>
        </p:spPr>
        <p:txBody>
          <a:bodyPr wrap="square">
            <a:spAutoFit/>
          </a:bodyPr>
          <a:lstStyle/>
          <a:p>
            <a:pPr marL="0" lvl="3"/>
            <a:r>
              <a:rPr lang="fr-FR" altLang="fr-FR" sz="1400" dirty="0">
                <a:latin typeface="Arial" panose="020B0604020202020204" pitchFamily="34" charset="0"/>
                <a:cs typeface="Arial" panose="020B0604020202020204" pitchFamily="34" charset="0"/>
              </a:rPr>
              <a:t>centres</a:t>
            </a:r>
          </a:p>
          <a:p>
            <a:pPr marL="0" lvl="3"/>
            <a:r>
              <a:rPr lang="fr-FR" altLang="fr-FR" sz="1400" dirty="0">
                <a:latin typeface="Arial" panose="020B0604020202020204" pitchFamily="34" charset="0"/>
                <a:cs typeface="Arial" panose="020B0604020202020204" pitchFamily="34" charset="0"/>
              </a:rPr>
              <a:t>d’investigation</a:t>
            </a:r>
          </a:p>
          <a:p>
            <a:pPr marL="0" lvl="3"/>
            <a:r>
              <a:rPr lang="fr-FR" altLang="fr-FR" sz="1400" dirty="0">
                <a:latin typeface="Arial" panose="020B0604020202020204" pitchFamily="34" charset="0"/>
                <a:cs typeface="Arial" panose="020B0604020202020204" pitchFamily="34" charset="0"/>
              </a:rPr>
              <a:t>clinique</a:t>
            </a:r>
          </a:p>
        </p:txBody>
      </p:sp>
      <p:sp>
        <p:nvSpPr>
          <p:cNvPr id="14" name="Espace réservé du contenu 10">
            <a:extLst>
              <a:ext uri="{FF2B5EF4-FFF2-40B4-BE49-F238E27FC236}">
                <a16:creationId xmlns:a16="http://schemas.microsoft.com/office/drawing/2014/main" id="{3AF041B0-A23F-A346-BB72-A2A2B2C4D667}"/>
              </a:ext>
            </a:extLst>
          </p:cNvPr>
          <p:cNvSpPr txBox="1">
            <a:spLocks/>
          </p:cNvSpPr>
          <p:nvPr/>
        </p:nvSpPr>
        <p:spPr>
          <a:xfrm>
            <a:off x="549766" y="3867120"/>
            <a:ext cx="699017" cy="461665"/>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Tx/>
              <a:buNone/>
              <a:defRPr sz="2700" b="0" i="0" kern="1200">
                <a:solidFill>
                  <a:schemeClr val="tx1"/>
                </a:solidFill>
                <a:latin typeface="Hind" panose="02000000000000000000" pitchFamily="2" charset="77"/>
                <a:ea typeface="+mn-ea"/>
                <a:cs typeface="Hind" panose="02000000000000000000" pitchFamily="2" charset="77"/>
              </a:defRPr>
            </a:lvl1pPr>
            <a:lvl2pPr marL="685800" indent="-228600" algn="l" defTabSz="914400" rtl="0" eaLnBrk="1" latinLnBrk="0" hangingPunct="1">
              <a:lnSpc>
                <a:spcPct val="90000"/>
              </a:lnSpc>
              <a:spcBef>
                <a:spcPts val="1700"/>
              </a:spcBef>
              <a:buFont typeface="Arial" panose="020B0604020202020204" pitchFamily="34" charset="0"/>
              <a:buChar char="•"/>
              <a:defRPr sz="2500" b="0" i="0" kern="1200">
                <a:solidFill>
                  <a:schemeClr val="tx1"/>
                </a:solidFill>
                <a:latin typeface="Hind" panose="02000000000000000000" pitchFamily="2" charset="77"/>
                <a:ea typeface="+mn-ea"/>
                <a:cs typeface="Hind" panose="02000000000000000000" pitchFamily="2" charset="77"/>
              </a:defRPr>
            </a:lvl2pPr>
            <a:lvl3pPr marL="268288" indent="-260350" algn="l" defTabSz="914400" rtl="0" eaLnBrk="1" latinLnBrk="0" hangingPunct="1">
              <a:lnSpc>
                <a:spcPct val="100000"/>
              </a:lnSpc>
              <a:spcBef>
                <a:spcPts val="1200"/>
              </a:spcBef>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150000"/>
              </a:lnSpc>
              <a:spcBef>
                <a:spcPts val="800"/>
              </a:spcBef>
              <a:buFont typeface="Arial" panose="020B0604020202020204" pitchFamily="34" charset="0"/>
              <a:buNone/>
              <a:tabLst/>
              <a:defRPr sz="1400" b="0" i="0" kern="1200">
                <a:solidFill>
                  <a:schemeClr val="tx1"/>
                </a:solidFill>
                <a:latin typeface="Hind" panose="02000000000000000000" pitchFamily="2" charset="77"/>
                <a:ea typeface="+mn-ea"/>
                <a:cs typeface="Hind" panose="02000000000000000000"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Hind" panose="02000000000000000000" pitchFamily="2" charset="77"/>
                <a:ea typeface="+mn-ea"/>
                <a:cs typeface="Hind" panose="02000000000000000000"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algn="r" defTabSz="600060">
              <a:lnSpc>
                <a:spcPct val="100000"/>
              </a:lnSpc>
              <a:spcBef>
                <a:spcPts val="900"/>
              </a:spcBef>
            </a:pPr>
            <a:r>
              <a:rPr lang="fr-FR" altLang="fr-FR" sz="3000" b="1" dirty="0">
                <a:solidFill>
                  <a:srgbClr val="4E879B"/>
                </a:solidFill>
                <a:latin typeface="Arial" panose="020B0604020202020204" pitchFamily="34" charset="0"/>
                <a:cs typeface="Arial" panose="020B0604020202020204" pitchFamily="34" charset="0"/>
              </a:rPr>
              <a:t>34</a:t>
            </a:r>
          </a:p>
        </p:txBody>
      </p:sp>
      <p:cxnSp>
        <p:nvCxnSpPr>
          <p:cNvPr id="15" name="Connecteur droit 14">
            <a:extLst>
              <a:ext uri="{FF2B5EF4-FFF2-40B4-BE49-F238E27FC236}">
                <a16:creationId xmlns:a16="http://schemas.microsoft.com/office/drawing/2014/main" id="{F9CEFD0D-F0F7-054E-934C-B8CB3BED61D6}"/>
              </a:ext>
            </a:extLst>
          </p:cNvPr>
          <p:cNvCxnSpPr>
            <a:cxnSpLocks/>
          </p:cNvCxnSpPr>
          <p:nvPr/>
        </p:nvCxnSpPr>
        <p:spPr>
          <a:xfrm>
            <a:off x="1361507" y="3760961"/>
            <a:ext cx="0" cy="667199"/>
          </a:xfrm>
          <a:prstGeom prst="line">
            <a:avLst/>
          </a:prstGeom>
          <a:ln w="15875">
            <a:solidFill>
              <a:srgbClr val="DE492A"/>
            </a:solidFill>
          </a:ln>
        </p:spPr>
        <p:style>
          <a:lnRef idx="1">
            <a:schemeClr val="accent1"/>
          </a:lnRef>
          <a:fillRef idx="0">
            <a:schemeClr val="accent1"/>
          </a:fillRef>
          <a:effectRef idx="0">
            <a:schemeClr val="accent1"/>
          </a:effectRef>
          <a:fontRef idx="minor">
            <a:schemeClr val="tx1"/>
          </a:fontRef>
        </p:style>
      </p:cxnSp>
      <p:sp>
        <p:nvSpPr>
          <p:cNvPr id="17" name="Espace réservé du contenu 10">
            <a:extLst>
              <a:ext uri="{FF2B5EF4-FFF2-40B4-BE49-F238E27FC236}">
                <a16:creationId xmlns:a16="http://schemas.microsoft.com/office/drawing/2014/main" id="{99C4DBCB-0DA0-0345-828D-7E48D0A03E92}"/>
              </a:ext>
            </a:extLst>
          </p:cNvPr>
          <p:cNvSpPr txBox="1">
            <a:spLocks/>
          </p:cNvSpPr>
          <p:nvPr/>
        </p:nvSpPr>
        <p:spPr>
          <a:xfrm>
            <a:off x="549766" y="2914803"/>
            <a:ext cx="699017" cy="461665"/>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Tx/>
              <a:buNone/>
              <a:defRPr sz="2700" b="0" i="0" kern="1200">
                <a:solidFill>
                  <a:schemeClr val="tx1"/>
                </a:solidFill>
                <a:latin typeface="Hind" panose="02000000000000000000" pitchFamily="2" charset="77"/>
                <a:ea typeface="+mn-ea"/>
                <a:cs typeface="Hind" panose="02000000000000000000" pitchFamily="2" charset="77"/>
              </a:defRPr>
            </a:lvl1pPr>
            <a:lvl2pPr marL="685800" indent="-228600" algn="l" defTabSz="914400" rtl="0" eaLnBrk="1" latinLnBrk="0" hangingPunct="1">
              <a:lnSpc>
                <a:spcPct val="90000"/>
              </a:lnSpc>
              <a:spcBef>
                <a:spcPts val="1700"/>
              </a:spcBef>
              <a:buFont typeface="Arial" panose="020B0604020202020204" pitchFamily="34" charset="0"/>
              <a:buChar char="•"/>
              <a:defRPr sz="2500" b="0" i="0" kern="1200">
                <a:solidFill>
                  <a:schemeClr val="tx1"/>
                </a:solidFill>
                <a:latin typeface="Hind" panose="02000000000000000000" pitchFamily="2" charset="77"/>
                <a:ea typeface="+mn-ea"/>
                <a:cs typeface="Hind" panose="02000000000000000000" pitchFamily="2" charset="77"/>
              </a:defRPr>
            </a:lvl2pPr>
            <a:lvl3pPr marL="268288" indent="-260350" algn="l" defTabSz="914400" rtl="0" eaLnBrk="1" latinLnBrk="0" hangingPunct="1">
              <a:lnSpc>
                <a:spcPct val="100000"/>
              </a:lnSpc>
              <a:spcBef>
                <a:spcPts val="1200"/>
              </a:spcBef>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150000"/>
              </a:lnSpc>
              <a:spcBef>
                <a:spcPts val="800"/>
              </a:spcBef>
              <a:buFont typeface="Arial" panose="020B0604020202020204" pitchFamily="34" charset="0"/>
              <a:buNone/>
              <a:tabLst/>
              <a:defRPr sz="1400" b="0" i="0" kern="1200">
                <a:solidFill>
                  <a:schemeClr val="tx1"/>
                </a:solidFill>
                <a:latin typeface="Hind" panose="02000000000000000000" pitchFamily="2" charset="77"/>
                <a:ea typeface="+mn-ea"/>
                <a:cs typeface="Hind" panose="02000000000000000000"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Hind" panose="02000000000000000000" pitchFamily="2" charset="77"/>
                <a:ea typeface="+mn-ea"/>
                <a:cs typeface="Hind" panose="02000000000000000000"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algn="r" defTabSz="600060">
              <a:lnSpc>
                <a:spcPct val="100000"/>
              </a:lnSpc>
              <a:spcBef>
                <a:spcPts val="900"/>
              </a:spcBef>
            </a:pPr>
            <a:r>
              <a:rPr lang="fr-FR" altLang="fr-FR" sz="3000" b="1" dirty="0">
                <a:solidFill>
                  <a:srgbClr val="4E879B"/>
                </a:solidFill>
                <a:latin typeface="Arial" panose="020B0604020202020204" pitchFamily="34" charset="0"/>
                <a:cs typeface="Arial" panose="020B0604020202020204" pitchFamily="34" charset="0"/>
              </a:rPr>
              <a:t>48</a:t>
            </a:r>
          </a:p>
        </p:txBody>
      </p:sp>
      <p:sp>
        <p:nvSpPr>
          <p:cNvPr id="20" name="Rectangle 19">
            <a:extLst>
              <a:ext uri="{FF2B5EF4-FFF2-40B4-BE49-F238E27FC236}">
                <a16:creationId xmlns:a16="http://schemas.microsoft.com/office/drawing/2014/main" id="{7C7648FA-E12D-6E4A-837F-8D758DC35BB5}"/>
              </a:ext>
            </a:extLst>
          </p:cNvPr>
          <p:cNvSpPr/>
          <p:nvPr/>
        </p:nvSpPr>
        <p:spPr>
          <a:xfrm>
            <a:off x="1370936" y="2872874"/>
            <a:ext cx="1422958" cy="523220"/>
          </a:xfrm>
          <a:prstGeom prst="rect">
            <a:avLst/>
          </a:prstGeom>
        </p:spPr>
        <p:txBody>
          <a:bodyPr wrap="square">
            <a:spAutoFit/>
          </a:bodyPr>
          <a:lstStyle/>
          <a:p>
            <a:r>
              <a:rPr lang="fr-FR" altLang="fr-FR" sz="1400" dirty="0">
                <a:latin typeface="Arial" panose="020B0604020202020204" pitchFamily="34" charset="0"/>
                <a:cs typeface="Arial" panose="020B0604020202020204" pitchFamily="34" charset="0"/>
              </a:rPr>
              <a:t>unités</a:t>
            </a:r>
            <a:br>
              <a:rPr lang="fr-FR" altLang="fr-FR" sz="1400" dirty="0">
                <a:latin typeface="Arial" panose="020B0604020202020204" pitchFamily="34" charset="0"/>
                <a:cs typeface="Arial" panose="020B0604020202020204" pitchFamily="34" charset="0"/>
              </a:rPr>
            </a:br>
            <a:r>
              <a:rPr lang="fr-FR" altLang="fr-FR" sz="1400" dirty="0">
                <a:latin typeface="Arial" panose="020B0604020202020204" pitchFamily="34" charset="0"/>
                <a:cs typeface="Arial" panose="020B0604020202020204" pitchFamily="34" charset="0"/>
              </a:rPr>
              <a:t>de service</a:t>
            </a:r>
            <a:endParaRPr lang="fr-FR" sz="1400" dirty="0">
              <a:latin typeface="Arial" panose="020B0604020202020204" pitchFamily="34" charset="0"/>
              <a:cs typeface="Arial" panose="020B0604020202020204" pitchFamily="34" charset="0"/>
            </a:endParaRPr>
          </a:p>
        </p:txBody>
      </p:sp>
      <p:cxnSp>
        <p:nvCxnSpPr>
          <p:cNvPr id="21" name="Connecteur droit 20">
            <a:extLst>
              <a:ext uri="{FF2B5EF4-FFF2-40B4-BE49-F238E27FC236}">
                <a16:creationId xmlns:a16="http://schemas.microsoft.com/office/drawing/2014/main" id="{F90B2D9F-8F7D-B945-B067-4937C047B8A8}"/>
              </a:ext>
            </a:extLst>
          </p:cNvPr>
          <p:cNvCxnSpPr>
            <a:cxnSpLocks/>
          </p:cNvCxnSpPr>
          <p:nvPr/>
        </p:nvCxnSpPr>
        <p:spPr>
          <a:xfrm>
            <a:off x="1361507" y="2872874"/>
            <a:ext cx="0" cy="523220"/>
          </a:xfrm>
          <a:prstGeom prst="line">
            <a:avLst/>
          </a:prstGeom>
          <a:ln w="15875">
            <a:solidFill>
              <a:srgbClr val="DE492A"/>
            </a:solidFill>
          </a:ln>
        </p:spPr>
        <p:style>
          <a:lnRef idx="1">
            <a:schemeClr val="accent1"/>
          </a:lnRef>
          <a:fillRef idx="0">
            <a:schemeClr val="accent1"/>
          </a:fillRef>
          <a:effectRef idx="0">
            <a:schemeClr val="accent1"/>
          </a:effectRef>
          <a:fontRef idx="minor">
            <a:schemeClr val="tx1"/>
          </a:fontRef>
        </p:style>
      </p:cxnSp>
      <p:pic>
        <p:nvPicPr>
          <p:cNvPr id="5" name="Image 4" descr="Une image contenant carte&#10;&#10;Description générée automatiquement">
            <a:extLst>
              <a:ext uri="{FF2B5EF4-FFF2-40B4-BE49-F238E27FC236}">
                <a16:creationId xmlns:a16="http://schemas.microsoft.com/office/drawing/2014/main" id="{E32C0691-1A3D-8A8D-5F4C-EBF404372C26}"/>
              </a:ext>
            </a:extLst>
          </p:cNvPr>
          <p:cNvPicPr>
            <a:picLocks noChangeAspect="1"/>
          </p:cNvPicPr>
          <p:nvPr/>
        </p:nvPicPr>
        <p:blipFill>
          <a:blip r:embed="rId3"/>
          <a:stretch>
            <a:fillRect/>
          </a:stretch>
        </p:blipFill>
        <p:spPr>
          <a:xfrm>
            <a:off x="3319273" y="93823"/>
            <a:ext cx="5488396" cy="4577658"/>
          </a:xfrm>
          <a:prstGeom prst="rect">
            <a:avLst/>
          </a:prstGeom>
        </p:spPr>
      </p:pic>
    </p:spTree>
    <p:extLst>
      <p:ext uri="{BB962C8B-B14F-4D97-AF65-F5344CB8AC3E}">
        <p14:creationId xmlns:p14="http://schemas.microsoft.com/office/powerpoint/2010/main" val="3097220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carte&#10;&#10;Description générée automatiquement">
            <a:extLst>
              <a:ext uri="{FF2B5EF4-FFF2-40B4-BE49-F238E27FC236}">
                <a16:creationId xmlns:a16="http://schemas.microsoft.com/office/drawing/2014/main" id="{3532E3EB-B69F-A481-5499-662764DF44E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66640" y="-98584"/>
            <a:ext cx="4883369" cy="5143500"/>
          </a:xfrm>
          <a:prstGeom prst="rect">
            <a:avLst/>
          </a:prstGeom>
        </p:spPr>
      </p:pic>
      <p:sp>
        <p:nvSpPr>
          <p:cNvPr id="2" name="Titre 1">
            <a:extLst>
              <a:ext uri="{FF2B5EF4-FFF2-40B4-BE49-F238E27FC236}">
                <a16:creationId xmlns:a16="http://schemas.microsoft.com/office/drawing/2014/main" id="{DD2E4EED-6ED4-044E-98A7-56A9F3387058}"/>
              </a:ext>
            </a:extLst>
          </p:cNvPr>
          <p:cNvSpPr>
            <a:spLocks noGrp="1"/>
          </p:cNvSpPr>
          <p:nvPr>
            <p:ph type="title"/>
          </p:nvPr>
        </p:nvSpPr>
        <p:spPr>
          <a:xfrm>
            <a:off x="175501" y="209376"/>
            <a:ext cx="5671730" cy="286103"/>
          </a:xfrm>
        </p:spPr>
        <p:txBody>
          <a:bodyPr/>
          <a:lstStyle/>
          <a:p>
            <a:r>
              <a:rPr lang="fr-FR" dirty="0"/>
              <a:t>Répondre aux grands défis de la recherche biomédicale</a:t>
            </a:r>
            <a:endParaRPr lang="en-US" dirty="0"/>
          </a:p>
        </p:txBody>
      </p:sp>
      <p:sp>
        <p:nvSpPr>
          <p:cNvPr id="3" name="Espace réservé du numéro de diapositive 2">
            <a:extLst>
              <a:ext uri="{FF2B5EF4-FFF2-40B4-BE49-F238E27FC236}">
                <a16:creationId xmlns:a16="http://schemas.microsoft.com/office/drawing/2014/main" id="{668C5F31-FC74-1F49-821A-0FD08EF59C5C}"/>
              </a:ext>
            </a:extLst>
          </p:cNvPr>
          <p:cNvSpPr>
            <a:spLocks noGrp="1"/>
          </p:cNvSpPr>
          <p:nvPr>
            <p:ph type="sldNum" sz="quarter" idx="12"/>
          </p:nvPr>
        </p:nvSpPr>
        <p:spPr>
          <a:xfrm>
            <a:off x="8526287" y="4829012"/>
            <a:ext cx="617713" cy="215904"/>
          </a:xfrm>
          <a:prstGeom prst="rect">
            <a:avLst/>
          </a:prstGeom>
        </p:spPr>
        <p:txBody>
          <a:bodyPr/>
          <a:lstStyle/>
          <a:p>
            <a:fld id="{90F7D937-8C47-D949-9B66-03B4793ACCA3}" type="slidenum">
              <a:rPr lang="fr-FR" smtClean="0">
                <a:latin typeface="Arial" panose="020B0604020202020204" pitchFamily="34" charset="0"/>
                <a:cs typeface="Arial" panose="020B0604020202020204" pitchFamily="34" charset="0"/>
              </a:rPr>
              <a:pPr/>
              <a:t>11</a:t>
            </a:fld>
            <a:endParaRPr lang="fr-FR" dirty="0">
              <a:latin typeface="Arial" panose="020B0604020202020204" pitchFamily="34" charset="0"/>
              <a:cs typeface="Arial" panose="020B0604020202020204" pitchFamily="34" charset="0"/>
            </a:endParaRPr>
          </a:p>
        </p:txBody>
      </p:sp>
      <p:sp>
        <p:nvSpPr>
          <p:cNvPr id="7" name="ZoneTexte 6">
            <a:extLst>
              <a:ext uri="{FF2B5EF4-FFF2-40B4-BE49-F238E27FC236}">
                <a16:creationId xmlns:a16="http://schemas.microsoft.com/office/drawing/2014/main" id="{79481CA1-7A63-364E-9570-1B64AED7D198}"/>
              </a:ext>
            </a:extLst>
          </p:cNvPr>
          <p:cNvSpPr txBox="1"/>
          <p:nvPr/>
        </p:nvSpPr>
        <p:spPr>
          <a:xfrm>
            <a:off x="609796" y="495303"/>
            <a:ext cx="4464558" cy="323165"/>
          </a:xfrm>
          <a:prstGeom prst="rect">
            <a:avLst/>
          </a:prstGeom>
          <a:noFill/>
        </p:spPr>
        <p:txBody>
          <a:bodyPr wrap="square" lIns="0" tIns="0" rIns="0" bIns="0" rtlCol="0">
            <a:spAutoFit/>
          </a:bodyPr>
          <a:lstStyle/>
          <a:p>
            <a:r>
              <a:rPr lang="fr-FR" sz="2100" dirty="0">
                <a:latin typeface="Arial" panose="020B0604020202020204" pitchFamily="34" charset="0"/>
                <a:cs typeface="Arial" panose="020B0604020202020204" pitchFamily="34" charset="0"/>
              </a:rPr>
              <a:t>Notre présence en France (2)</a:t>
            </a:r>
          </a:p>
        </p:txBody>
      </p:sp>
      <p:grpSp>
        <p:nvGrpSpPr>
          <p:cNvPr id="4" name="Groupe 3">
            <a:extLst>
              <a:ext uri="{FF2B5EF4-FFF2-40B4-BE49-F238E27FC236}">
                <a16:creationId xmlns:a16="http://schemas.microsoft.com/office/drawing/2014/main" id="{3D10F05F-C561-7FAE-8937-28B63ED5BEF6}"/>
              </a:ext>
            </a:extLst>
          </p:cNvPr>
          <p:cNvGrpSpPr/>
          <p:nvPr/>
        </p:nvGrpSpPr>
        <p:grpSpPr>
          <a:xfrm>
            <a:off x="794741" y="2512215"/>
            <a:ext cx="3201870" cy="954107"/>
            <a:chOff x="841876" y="2512215"/>
            <a:chExt cx="3201870" cy="954107"/>
          </a:xfrm>
        </p:grpSpPr>
        <p:sp>
          <p:nvSpPr>
            <p:cNvPr id="15" name="Espace réservé du contenu 10">
              <a:extLst>
                <a:ext uri="{FF2B5EF4-FFF2-40B4-BE49-F238E27FC236}">
                  <a16:creationId xmlns:a16="http://schemas.microsoft.com/office/drawing/2014/main" id="{CACC13A5-57C8-684F-8ECB-D86C10A52086}"/>
                </a:ext>
              </a:extLst>
            </p:cNvPr>
            <p:cNvSpPr txBox="1">
              <a:spLocks/>
            </p:cNvSpPr>
            <p:nvPr/>
          </p:nvSpPr>
          <p:spPr>
            <a:xfrm>
              <a:off x="841876" y="2758435"/>
              <a:ext cx="699017" cy="461665"/>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Tx/>
                <a:buNone/>
                <a:defRPr sz="2700" b="0" i="0" kern="1200">
                  <a:solidFill>
                    <a:schemeClr val="tx1"/>
                  </a:solidFill>
                  <a:latin typeface="Hind" panose="02000000000000000000" pitchFamily="2" charset="77"/>
                  <a:ea typeface="+mn-ea"/>
                  <a:cs typeface="Hind" panose="02000000000000000000" pitchFamily="2" charset="77"/>
                </a:defRPr>
              </a:lvl1pPr>
              <a:lvl2pPr marL="685800" indent="-228600" algn="l" defTabSz="914400" rtl="0" eaLnBrk="1" latinLnBrk="0" hangingPunct="1">
                <a:lnSpc>
                  <a:spcPct val="90000"/>
                </a:lnSpc>
                <a:spcBef>
                  <a:spcPts val="1700"/>
                </a:spcBef>
                <a:buFont typeface="Arial" panose="020B0604020202020204" pitchFamily="34" charset="0"/>
                <a:buChar char="•"/>
                <a:defRPr sz="2500" b="0" i="0" kern="1200">
                  <a:solidFill>
                    <a:schemeClr val="tx1"/>
                  </a:solidFill>
                  <a:latin typeface="Hind" panose="02000000000000000000" pitchFamily="2" charset="77"/>
                  <a:ea typeface="+mn-ea"/>
                  <a:cs typeface="Hind" panose="02000000000000000000" pitchFamily="2" charset="77"/>
                </a:defRPr>
              </a:lvl2pPr>
              <a:lvl3pPr marL="268288" indent="-260350" algn="l" defTabSz="914400" rtl="0" eaLnBrk="1" latinLnBrk="0" hangingPunct="1">
                <a:lnSpc>
                  <a:spcPct val="100000"/>
                </a:lnSpc>
                <a:spcBef>
                  <a:spcPts val="1200"/>
                </a:spcBef>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150000"/>
                </a:lnSpc>
                <a:spcBef>
                  <a:spcPts val="800"/>
                </a:spcBef>
                <a:buFont typeface="Arial" panose="020B0604020202020204" pitchFamily="34" charset="0"/>
                <a:buNone/>
                <a:tabLst/>
                <a:defRPr sz="1400" b="0" i="0" kern="1200">
                  <a:solidFill>
                    <a:schemeClr val="tx1"/>
                  </a:solidFill>
                  <a:latin typeface="Hind" panose="02000000000000000000" pitchFamily="2" charset="77"/>
                  <a:ea typeface="+mn-ea"/>
                  <a:cs typeface="Hind" panose="02000000000000000000"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Hind" panose="02000000000000000000" pitchFamily="2" charset="77"/>
                  <a:ea typeface="+mn-ea"/>
                  <a:cs typeface="Hind" panose="02000000000000000000"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algn="r" defTabSz="600060">
                <a:lnSpc>
                  <a:spcPct val="100000"/>
                </a:lnSpc>
                <a:spcBef>
                  <a:spcPts val="900"/>
                </a:spcBef>
              </a:pPr>
              <a:r>
                <a:rPr lang="fr-FR" altLang="fr-FR" sz="3000" b="1" dirty="0">
                  <a:solidFill>
                    <a:srgbClr val="4E879B"/>
                  </a:solidFill>
                  <a:latin typeface="Arial" panose="020B0604020202020204" pitchFamily="34" charset="0"/>
                  <a:cs typeface="Arial" panose="020B0604020202020204" pitchFamily="34" charset="0"/>
                </a:rPr>
                <a:t>14</a:t>
              </a:r>
            </a:p>
          </p:txBody>
        </p:sp>
        <p:sp>
          <p:nvSpPr>
            <p:cNvPr id="16" name="Rectangle 15">
              <a:extLst>
                <a:ext uri="{FF2B5EF4-FFF2-40B4-BE49-F238E27FC236}">
                  <a16:creationId xmlns:a16="http://schemas.microsoft.com/office/drawing/2014/main" id="{8D2B2BF8-F61D-034A-88B1-3D005B9D0AC5}"/>
                </a:ext>
              </a:extLst>
            </p:cNvPr>
            <p:cNvSpPr/>
            <p:nvPr/>
          </p:nvSpPr>
          <p:spPr>
            <a:xfrm>
              <a:off x="1625335" y="2512215"/>
              <a:ext cx="2418411" cy="954107"/>
            </a:xfrm>
            <a:prstGeom prst="rect">
              <a:avLst/>
            </a:prstGeom>
          </p:spPr>
          <p:txBody>
            <a:bodyPr wrap="square">
              <a:spAutoFit/>
            </a:bodyPr>
            <a:lstStyle/>
            <a:p>
              <a:r>
                <a:rPr lang="fr-FR" sz="1400" dirty="0">
                  <a:latin typeface="Arial" panose="020B0604020202020204" pitchFamily="34" charset="0"/>
                  <a:cs typeface="Arial" panose="020B0604020202020204" pitchFamily="34" charset="0"/>
                </a:rPr>
                <a:t>établissements universitaires, dans lesquels l’Inserm investit au moins 10 M€ par an</a:t>
              </a:r>
            </a:p>
          </p:txBody>
        </p:sp>
        <p:cxnSp>
          <p:nvCxnSpPr>
            <p:cNvPr id="17" name="Connecteur droit 16">
              <a:extLst>
                <a:ext uri="{FF2B5EF4-FFF2-40B4-BE49-F238E27FC236}">
                  <a16:creationId xmlns:a16="http://schemas.microsoft.com/office/drawing/2014/main" id="{41DD6F32-F9A8-6D47-B46E-6D348370FFAB}"/>
                </a:ext>
              </a:extLst>
            </p:cNvPr>
            <p:cNvCxnSpPr>
              <a:cxnSpLocks/>
            </p:cNvCxnSpPr>
            <p:nvPr/>
          </p:nvCxnSpPr>
          <p:spPr>
            <a:xfrm>
              <a:off x="1625336" y="2512215"/>
              <a:ext cx="0" cy="954107"/>
            </a:xfrm>
            <a:prstGeom prst="line">
              <a:avLst/>
            </a:prstGeom>
            <a:ln w="15875">
              <a:solidFill>
                <a:srgbClr val="DE492A"/>
              </a:solidFill>
            </a:ln>
          </p:spPr>
          <p:style>
            <a:lnRef idx="1">
              <a:schemeClr val="accent1"/>
            </a:lnRef>
            <a:fillRef idx="0">
              <a:schemeClr val="accent1"/>
            </a:fillRef>
            <a:effectRef idx="0">
              <a:schemeClr val="accent1"/>
            </a:effectRef>
            <a:fontRef idx="minor">
              <a:schemeClr val="tx1"/>
            </a:fontRef>
          </p:style>
        </p:cxnSp>
      </p:grpSp>
      <p:grpSp>
        <p:nvGrpSpPr>
          <p:cNvPr id="19" name="Groupe 18">
            <a:extLst>
              <a:ext uri="{FF2B5EF4-FFF2-40B4-BE49-F238E27FC236}">
                <a16:creationId xmlns:a16="http://schemas.microsoft.com/office/drawing/2014/main" id="{08830105-26E4-004C-9974-A0AF6228211F}"/>
              </a:ext>
            </a:extLst>
          </p:cNvPr>
          <p:cNvGrpSpPr/>
          <p:nvPr/>
        </p:nvGrpSpPr>
        <p:grpSpPr>
          <a:xfrm>
            <a:off x="382769" y="1687374"/>
            <a:ext cx="3594988" cy="523220"/>
            <a:chOff x="175502" y="2002972"/>
            <a:chExt cx="3594988" cy="523220"/>
          </a:xfrm>
        </p:grpSpPr>
        <p:sp>
          <p:nvSpPr>
            <p:cNvPr id="20" name="Espace réservé du contenu 10">
              <a:extLst>
                <a:ext uri="{FF2B5EF4-FFF2-40B4-BE49-F238E27FC236}">
                  <a16:creationId xmlns:a16="http://schemas.microsoft.com/office/drawing/2014/main" id="{45ECB574-7B5D-B945-973D-D77E26C1D8D1}"/>
                </a:ext>
              </a:extLst>
            </p:cNvPr>
            <p:cNvSpPr txBox="1">
              <a:spLocks/>
            </p:cNvSpPr>
            <p:nvPr/>
          </p:nvSpPr>
          <p:spPr>
            <a:xfrm>
              <a:off x="175502" y="2043339"/>
              <a:ext cx="1092136" cy="461665"/>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Tx/>
                <a:buNone/>
                <a:defRPr sz="2700" b="0" i="0" kern="1200">
                  <a:solidFill>
                    <a:schemeClr val="tx1"/>
                  </a:solidFill>
                  <a:latin typeface="Hind" panose="02000000000000000000" pitchFamily="2" charset="77"/>
                  <a:ea typeface="+mn-ea"/>
                  <a:cs typeface="Hind" panose="02000000000000000000" pitchFamily="2" charset="77"/>
                </a:defRPr>
              </a:lvl1pPr>
              <a:lvl2pPr marL="685800" indent="-228600" algn="l" defTabSz="914400" rtl="0" eaLnBrk="1" latinLnBrk="0" hangingPunct="1">
                <a:lnSpc>
                  <a:spcPct val="90000"/>
                </a:lnSpc>
                <a:spcBef>
                  <a:spcPts val="1700"/>
                </a:spcBef>
                <a:buFont typeface="Arial" panose="020B0604020202020204" pitchFamily="34" charset="0"/>
                <a:buChar char="•"/>
                <a:defRPr sz="2500" b="0" i="0" kern="1200">
                  <a:solidFill>
                    <a:schemeClr val="tx1"/>
                  </a:solidFill>
                  <a:latin typeface="Hind" panose="02000000000000000000" pitchFamily="2" charset="77"/>
                  <a:ea typeface="+mn-ea"/>
                  <a:cs typeface="Hind" panose="02000000000000000000" pitchFamily="2" charset="77"/>
                </a:defRPr>
              </a:lvl2pPr>
              <a:lvl3pPr marL="268288" indent="-260350" algn="l" defTabSz="914400" rtl="0" eaLnBrk="1" latinLnBrk="0" hangingPunct="1">
                <a:lnSpc>
                  <a:spcPct val="100000"/>
                </a:lnSpc>
                <a:spcBef>
                  <a:spcPts val="1200"/>
                </a:spcBef>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150000"/>
                </a:lnSpc>
                <a:spcBef>
                  <a:spcPts val="800"/>
                </a:spcBef>
                <a:buFont typeface="Arial" panose="020B0604020202020204" pitchFamily="34" charset="0"/>
                <a:buNone/>
                <a:tabLst/>
                <a:defRPr sz="1400" b="0" i="0" kern="1200">
                  <a:solidFill>
                    <a:schemeClr val="tx1"/>
                  </a:solidFill>
                  <a:latin typeface="Hind" panose="02000000000000000000" pitchFamily="2" charset="77"/>
                  <a:ea typeface="+mn-ea"/>
                  <a:cs typeface="Hind" panose="02000000000000000000"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Hind" panose="02000000000000000000" pitchFamily="2" charset="77"/>
                  <a:ea typeface="+mn-ea"/>
                  <a:cs typeface="Hind" panose="02000000000000000000"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algn="r" defTabSz="600060">
                <a:lnSpc>
                  <a:spcPct val="100000"/>
                </a:lnSpc>
                <a:spcBef>
                  <a:spcPts val="900"/>
                </a:spcBef>
              </a:pPr>
              <a:r>
                <a:rPr lang="fr-FR" altLang="fr-FR" sz="3000" b="1" dirty="0">
                  <a:solidFill>
                    <a:srgbClr val="4E879B"/>
                  </a:solidFill>
                  <a:latin typeface="Arial" panose="020B0604020202020204" pitchFamily="34" charset="0"/>
                  <a:cs typeface="Arial" panose="020B0604020202020204" pitchFamily="34" charset="0"/>
                </a:rPr>
                <a:t>85 %</a:t>
              </a:r>
            </a:p>
          </p:txBody>
        </p:sp>
        <p:sp>
          <p:nvSpPr>
            <p:cNvPr id="21" name="Rectangle 20">
              <a:extLst>
                <a:ext uri="{FF2B5EF4-FFF2-40B4-BE49-F238E27FC236}">
                  <a16:creationId xmlns:a16="http://schemas.microsoft.com/office/drawing/2014/main" id="{6F9DE883-973C-A74C-969F-4514DFC2BA91}"/>
                </a:ext>
              </a:extLst>
            </p:cNvPr>
            <p:cNvSpPr/>
            <p:nvPr/>
          </p:nvSpPr>
          <p:spPr>
            <a:xfrm>
              <a:off x="1352079" y="2002972"/>
              <a:ext cx="2418411" cy="523220"/>
            </a:xfrm>
            <a:prstGeom prst="rect">
              <a:avLst/>
            </a:prstGeom>
          </p:spPr>
          <p:txBody>
            <a:bodyPr wrap="square">
              <a:spAutoFit/>
            </a:bodyPr>
            <a:lstStyle/>
            <a:p>
              <a:pPr marL="0" lvl="3"/>
              <a:r>
                <a:rPr lang="fr-FR" sz="1400" dirty="0">
                  <a:latin typeface="Arial" panose="020B0604020202020204" pitchFamily="34" charset="0"/>
                  <a:cs typeface="Arial" panose="020B0604020202020204" pitchFamily="34" charset="0"/>
                </a:rPr>
                <a:t>des moyens</a:t>
              </a:r>
              <a:br>
                <a:rPr lang="fr-FR" sz="1400" dirty="0">
                  <a:latin typeface="Arial" panose="020B0604020202020204" pitchFamily="34" charset="0"/>
                  <a:cs typeface="Arial" panose="020B0604020202020204" pitchFamily="34" charset="0"/>
                </a:rPr>
              </a:br>
              <a:r>
                <a:rPr lang="fr-FR" sz="1400" dirty="0">
                  <a:latin typeface="Arial" panose="020B0604020202020204" pitchFamily="34" charset="0"/>
                  <a:cs typeface="Arial" panose="020B0604020202020204" pitchFamily="34" charset="0"/>
                </a:rPr>
                <a:t>de l’Inserm dans…</a:t>
              </a:r>
            </a:p>
          </p:txBody>
        </p:sp>
        <p:cxnSp>
          <p:nvCxnSpPr>
            <p:cNvPr id="22" name="Connecteur droit 21">
              <a:extLst>
                <a:ext uri="{FF2B5EF4-FFF2-40B4-BE49-F238E27FC236}">
                  <a16:creationId xmlns:a16="http://schemas.microsoft.com/office/drawing/2014/main" id="{9A796A04-35E4-074B-86BA-46F2FEAE0A81}"/>
                </a:ext>
              </a:extLst>
            </p:cNvPr>
            <p:cNvCxnSpPr>
              <a:cxnSpLocks/>
            </p:cNvCxnSpPr>
            <p:nvPr/>
          </p:nvCxnSpPr>
          <p:spPr>
            <a:xfrm>
              <a:off x="1352080" y="2058727"/>
              <a:ext cx="0" cy="446277"/>
            </a:xfrm>
            <a:prstGeom prst="line">
              <a:avLst/>
            </a:prstGeom>
            <a:ln w="15875">
              <a:solidFill>
                <a:srgbClr val="DE492A"/>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90767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2E4EED-6ED4-044E-98A7-56A9F3387058}"/>
              </a:ext>
            </a:extLst>
          </p:cNvPr>
          <p:cNvSpPr>
            <a:spLocks noGrp="1"/>
          </p:cNvSpPr>
          <p:nvPr>
            <p:ph type="title"/>
          </p:nvPr>
        </p:nvSpPr>
        <p:spPr/>
        <p:txBody>
          <a:bodyPr/>
          <a:lstStyle/>
          <a:p>
            <a:r>
              <a:rPr lang="fr-FR" dirty="0"/>
              <a:t>Répondre aux grands défis de la recherche biomédicale</a:t>
            </a:r>
          </a:p>
        </p:txBody>
      </p:sp>
      <p:sp>
        <p:nvSpPr>
          <p:cNvPr id="3" name="Espace réservé du numéro de diapositive 2">
            <a:extLst>
              <a:ext uri="{FF2B5EF4-FFF2-40B4-BE49-F238E27FC236}">
                <a16:creationId xmlns:a16="http://schemas.microsoft.com/office/drawing/2014/main" id="{668C5F31-FC74-1F49-821A-0FD08EF59C5C}"/>
              </a:ext>
            </a:extLst>
          </p:cNvPr>
          <p:cNvSpPr>
            <a:spLocks noGrp="1"/>
          </p:cNvSpPr>
          <p:nvPr>
            <p:ph type="sldNum" sz="quarter" idx="12"/>
          </p:nvPr>
        </p:nvSpPr>
        <p:spPr>
          <a:xfrm>
            <a:off x="8526287" y="4829012"/>
            <a:ext cx="617713" cy="215904"/>
          </a:xfrm>
          <a:prstGeom prst="rect">
            <a:avLst/>
          </a:prstGeom>
        </p:spPr>
        <p:txBody>
          <a:bodyPr/>
          <a:lstStyle/>
          <a:p>
            <a:fld id="{90F7D937-8C47-D949-9B66-03B4793ACCA3}" type="slidenum">
              <a:rPr lang="fr-FR" smtClean="0">
                <a:latin typeface="Arial" panose="020B0604020202020204" pitchFamily="34" charset="0"/>
                <a:cs typeface="Arial" panose="020B0604020202020204" pitchFamily="34" charset="0"/>
              </a:rPr>
              <a:pPr/>
              <a:t>12</a:t>
            </a:fld>
            <a:endParaRPr lang="fr-FR" dirty="0">
              <a:latin typeface="Arial" panose="020B0604020202020204" pitchFamily="34" charset="0"/>
              <a:cs typeface="Arial" panose="020B0604020202020204" pitchFamily="34" charset="0"/>
            </a:endParaRPr>
          </a:p>
        </p:txBody>
      </p:sp>
      <p:sp>
        <p:nvSpPr>
          <p:cNvPr id="6" name="Espace réservé du contenu 5">
            <a:extLst>
              <a:ext uri="{FF2B5EF4-FFF2-40B4-BE49-F238E27FC236}">
                <a16:creationId xmlns:a16="http://schemas.microsoft.com/office/drawing/2014/main" id="{855E7F26-AA24-214E-8ED3-3D4931A34D3D}"/>
              </a:ext>
            </a:extLst>
          </p:cNvPr>
          <p:cNvSpPr>
            <a:spLocks noGrp="1"/>
          </p:cNvSpPr>
          <p:nvPr>
            <p:ph sz="quarter" idx="14"/>
          </p:nvPr>
        </p:nvSpPr>
        <p:spPr>
          <a:xfrm>
            <a:off x="619223" y="1161354"/>
            <a:ext cx="8062863" cy="3263807"/>
          </a:xfrm>
        </p:spPr>
        <p:txBody>
          <a:bodyPr numCol="2" spcCol="360000"/>
          <a:lstStyle/>
          <a:p>
            <a:pPr lvl="1" indent="-172796">
              <a:buSzPct val="74000"/>
            </a:pPr>
            <a:endParaRPr lang="fr-FR" sz="1800" b="1" dirty="0">
              <a:solidFill>
                <a:srgbClr val="4E879B"/>
              </a:solidFill>
            </a:endParaRPr>
          </a:p>
          <a:p>
            <a:pPr lvl="1" indent="-172796">
              <a:buSzPct val="74000"/>
            </a:pPr>
            <a:r>
              <a:rPr lang="fr-FR" sz="1800" b="1" dirty="0">
                <a:solidFill>
                  <a:srgbClr val="4E879B"/>
                </a:solidFill>
              </a:rPr>
              <a:t>37</a:t>
            </a:r>
            <a:r>
              <a:rPr lang="fr-FR" sz="1500" dirty="0">
                <a:solidFill>
                  <a:srgbClr val="007EB3"/>
                </a:solidFill>
              </a:rPr>
              <a:t> </a:t>
            </a:r>
            <a:r>
              <a:rPr lang="fr-FR" sz="1200" dirty="0"/>
              <a:t>universités</a:t>
            </a:r>
          </a:p>
          <a:p>
            <a:pPr lvl="1" indent="-172796">
              <a:buSzPct val="100000"/>
            </a:pPr>
            <a:r>
              <a:rPr lang="fr-FR" sz="1200" dirty="0"/>
              <a:t>Un partenaire clé de </a:t>
            </a:r>
            <a:r>
              <a:rPr lang="fr-FR" sz="1800" b="1" dirty="0">
                <a:solidFill>
                  <a:srgbClr val="4E879B"/>
                </a:solidFill>
              </a:rPr>
              <a:t>14</a:t>
            </a:r>
            <a:r>
              <a:rPr lang="fr-FR" sz="1800" b="1" dirty="0">
                <a:solidFill>
                  <a:srgbClr val="007EB3"/>
                </a:solidFill>
              </a:rPr>
              <a:t> </a:t>
            </a:r>
            <a:r>
              <a:rPr lang="fr-FR" sz="1200" dirty="0"/>
              <a:t>établissements universitaires dans lesquels l’Inserm investit plus de 10 M€ par an</a:t>
            </a:r>
          </a:p>
          <a:p>
            <a:pPr lvl="1" indent="-172796">
              <a:buSzPct val="100000"/>
            </a:pPr>
            <a:r>
              <a:rPr lang="fr-FR" sz="1200" dirty="0"/>
              <a:t>Sur les </a:t>
            </a:r>
            <a:r>
              <a:rPr lang="fr-FR" sz="1800" b="1" dirty="0">
                <a:solidFill>
                  <a:srgbClr val="4E879B"/>
                </a:solidFill>
              </a:rPr>
              <a:t>14</a:t>
            </a:r>
            <a:r>
              <a:rPr lang="fr-FR" sz="1200" b="1" dirty="0">
                <a:solidFill>
                  <a:srgbClr val="007EB3"/>
                </a:solidFill>
              </a:rPr>
              <a:t> </a:t>
            </a:r>
            <a:r>
              <a:rPr lang="fr-FR" sz="1200" dirty="0"/>
              <a:t>Idex et I-site, l’Inserm investit </a:t>
            </a:r>
            <a:r>
              <a:rPr lang="fr-FR" sz="1800" b="1" dirty="0">
                <a:solidFill>
                  <a:srgbClr val="4E879B"/>
                </a:solidFill>
              </a:rPr>
              <a:t>72 </a:t>
            </a:r>
            <a:r>
              <a:rPr lang="fr-FR" sz="1800" dirty="0">
                <a:solidFill>
                  <a:srgbClr val="4E879B"/>
                </a:solidFill>
              </a:rPr>
              <a:t>%</a:t>
            </a:r>
            <a:br>
              <a:rPr lang="fr-FR" sz="1800" dirty="0">
                <a:solidFill>
                  <a:srgbClr val="007EB3"/>
                </a:solidFill>
              </a:rPr>
            </a:br>
            <a:r>
              <a:rPr lang="fr-FR" sz="1200" dirty="0"/>
              <a:t>de ses moyens</a:t>
            </a:r>
          </a:p>
          <a:p>
            <a:pPr lvl="1" indent="-172796">
              <a:buSzPct val="100000"/>
            </a:pPr>
            <a:r>
              <a:rPr lang="fr-FR" sz="1200" dirty="0"/>
              <a:t>Unités de recherche dans </a:t>
            </a:r>
            <a:r>
              <a:rPr lang="fr-FR" sz="1800" b="1" dirty="0">
                <a:solidFill>
                  <a:srgbClr val="4E879B"/>
                </a:solidFill>
              </a:rPr>
              <a:t>31 </a:t>
            </a:r>
            <a:r>
              <a:rPr lang="fr-FR" sz="1200" dirty="0"/>
              <a:t>sites </a:t>
            </a:r>
            <a:r>
              <a:rPr lang="fr-FR" sz="1200" dirty="0" err="1"/>
              <a:t>hospitalo</a:t>
            </a:r>
            <a:r>
              <a:rPr lang="fr-FR" sz="1200" dirty="0"/>
              <a:t>- universitaires</a:t>
            </a:r>
          </a:p>
          <a:p>
            <a:pPr lvl="1" indent="-172796">
              <a:buSzPct val="100000"/>
            </a:pPr>
            <a:endParaRPr lang="fr-FR" sz="1200" dirty="0"/>
          </a:p>
          <a:p>
            <a:pPr lvl="1" indent="-172796">
              <a:buClr>
                <a:schemeClr val="accent1"/>
              </a:buClr>
            </a:pPr>
            <a:endParaRPr lang="fr-FR" sz="1200" dirty="0"/>
          </a:p>
          <a:p>
            <a:pPr lvl="1" indent="-172796"/>
            <a:endParaRPr lang="fr-FR" sz="1200" dirty="0"/>
          </a:p>
          <a:p>
            <a:pPr lvl="1" indent="-172796"/>
            <a:r>
              <a:rPr lang="fr-FR" sz="1200" dirty="0"/>
              <a:t>Organismes de recherche nationaux : CNRS, </a:t>
            </a:r>
            <a:r>
              <a:rPr lang="fr-FR" sz="1200" dirty="0" err="1"/>
              <a:t>Inrae</a:t>
            </a:r>
            <a:r>
              <a:rPr lang="fr-FR" sz="1200" dirty="0"/>
              <a:t>, Inria, IRD, </a:t>
            </a:r>
            <a:r>
              <a:rPr lang="fr-FR" sz="1200" dirty="0" err="1"/>
              <a:t>Ined</a:t>
            </a:r>
            <a:r>
              <a:rPr lang="fr-FR" sz="1200" dirty="0"/>
              <a:t>…</a:t>
            </a:r>
          </a:p>
          <a:p>
            <a:pPr lvl="1" indent="-172796"/>
            <a:r>
              <a:rPr lang="fr-FR" sz="1200" dirty="0"/>
              <a:t>Grandes écoles : ENS, ESPCI, EHESS, École polytechnique, EHESP, École des Mines, ENVA…</a:t>
            </a:r>
          </a:p>
          <a:p>
            <a:pPr lvl="1" indent="-172796"/>
            <a:r>
              <a:rPr lang="fr-FR" sz="1200" dirty="0"/>
              <a:t>Industriels : Astra Zeneca/</a:t>
            </a:r>
            <a:r>
              <a:rPr lang="fr-FR" sz="1200" dirty="0" err="1"/>
              <a:t>MedImmune</a:t>
            </a:r>
            <a:r>
              <a:rPr lang="fr-FR" sz="1200" dirty="0"/>
              <a:t>, MSD Avenir, Sanofi, </a:t>
            </a:r>
            <a:r>
              <a:rPr lang="fr-FR" sz="1200" dirty="0" err="1"/>
              <a:t>AdBio</a:t>
            </a:r>
            <a:r>
              <a:rPr lang="fr-FR" sz="1200" dirty="0"/>
              <a:t> </a:t>
            </a:r>
            <a:r>
              <a:rPr lang="fr-FR" sz="1200" dirty="0" err="1"/>
              <a:t>Partners</a:t>
            </a:r>
            <a:r>
              <a:rPr lang="fr-FR" sz="1200" dirty="0"/>
              <a:t>…</a:t>
            </a:r>
            <a:endParaRPr lang="fr-FR" sz="1500" dirty="0"/>
          </a:p>
          <a:p>
            <a:pPr lvl="1" indent="-172796"/>
            <a:r>
              <a:rPr lang="fr-FR" sz="1200" dirty="0"/>
              <a:t>Fondations et associations : fondation Bettencourt-</a:t>
            </a:r>
            <a:r>
              <a:rPr lang="fr-FR" sz="1200" dirty="0" err="1"/>
              <a:t>Schueller</a:t>
            </a:r>
            <a:r>
              <a:rPr lang="fr-FR" sz="1200" dirty="0"/>
              <a:t>, FRM…</a:t>
            </a:r>
          </a:p>
          <a:p>
            <a:pPr lvl="1" indent="-172796"/>
            <a:r>
              <a:rPr lang="fr-FR" sz="1200" dirty="0"/>
              <a:t>Institutions académiques européennes </a:t>
            </a:r>
            <a:br>
              <a:rPr lang="fr-FR" sz="1200" dirty="0"/>
            </a:br>
            <a:r>
              <a:rPr lang="fr-FR" sz="1200" dirty="0"/>
              <a:t>et internationales : Helmholtz, NIH…</a:t>
            </a:r>
          </a:p>
        </p:txBody>
      </p:sp>
      <p:sp>
        <p:nvSpPr>
          <p:cNvPr id="7" name="ZoneTexte 6">
            <a:extLst>
              <a:ext uri="{FF2B5EF4-FFF2-40B4-BE49-F238E27FC236}">
                <a16:creationId xmlns:a16="http://schemas.microsoft.com/office/drawing/2014/main" id="{79481CA1-7A63-364E-9570-1B64AED7D198}"/>
              </a:ext>
            </a:extLst>
          </p:cNvPr>
          <p:cNvSpPr txBox="1"/>
          <p:nvPr/>
        </p:nvSpPr>
        <p:spPr>
          <a:xfrm>
            <a:off x="600368" y="495302"/>
            <a:ext cx="6219531" cy="323165"/>
          </a:xfrm>
          <a:prstGeom prst="rect">
            <a:avLst/>
          </a:prstGeom>
          <a:noFill/>
        </p:spPr>
        <p:txBody>
          <a:bodyPr wrap="square" lIns="0" tIns="0" rIns="0" bIns="0" rtlCol="0">
            <a:spAutoFit/>
          </a:bodyPr>
          <a:lstStyle/>
          <a:p>
            <a:r>
              <a:rPr lang="fr-FR" sz="2100" dirty="0">
                <a:latin typeface="Arial" panose="020B0604020202020204" pitchFamily="34" charset="0"/>
                <a:cs typeface="Arial" panose="020B0604020202020204" pitchFamily="34" charset="0"/>
              </a:rPr>
              <a:t>Nos principaux partenaires français et internationaux</a:t>
            </a:r>
          </a:p>
        </p:txBody>
      </p:sp>
    </p:spTree>
    <p:extLst>
      <p:ext uri="{BB962C8B-B14F-4D97-AF65-F5344CB8AC3E}">
        <p14:creationId xmlns:p14="http://schemas.microsoft.com/office/powerpoint/2010/main" val="2141044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carte, texte&#10;&#10;Description générée automatiquement">
            <a:extLst>
              <a:ext uri="{FF2B5EF4-FFF2-40B4-BE49-F238E27FC236}">
                <a16:creationId xmlns:a16="http://schemas.microsoft.com/office/drawing/2014/main" id="{6A730F77-1CE6-F005-4AE6-D8578196DF6B}"/>
              </a:ext>
            </a:extLst>
          </p:cNvPr>
          <p:cNvPicPr>
            <a:picLocks noChangeAspect="1"/>
          </p:cNvPicPr>
          <p:nvPr/>
        </p:nvPicPr>
        <p:blipFill>
          <a:blip r:embed="rId3"/>
          <a:stretch>
            <a:fillRect/>
          </a:stretch>
        </p:blipFill>
        <p:spPr>
          <a:xfrm>
            <a:off x="4540055" y="2943"/>
            <a:ext cx="4603944" cy="4149672"/>
          </a:xfrm>
          <a:prstGeom prst="rect">
            <a:avLst/>
          </a:prstGeom>
        </p:spPr>
      </p:pic>
      <p:sp>
        <p:nvSpPr>
          <p:cNvPr id="2" name="Titre 1">
            <a:extLst>
              <a:ext uri="{FF2B5EF4-FFF2-40B4-BE49-F238E27FC236}">
                <a16:creationId xmlns:a16="http://schemas.microsoft.com/office/drawing/2014/main" id="{DD2E4EED-6ED4-044E-98A7-56A9F3387058}"/>
              </a:ext>
            </a:extLst>
          </p:cNvPr>
          <p:cNvSpPr>
            <a:spLocks noGrp="1"/>
          </p:cNvSpPr>
          <p:nvPr>
            <p:ph type="title"/>
          </p:nvPr>
        </p:nvSpPr>
        <p:spPr/>
        <p:txBody>
          <a:bodyPr/>
          <a:lstStyle/>
          <a:p>
            <a:r>
              <a:rPr lang="fr-FR" dirty="0"/>
              <a:t>Répondre aux grands défis de la recherche biomédicale</a:t>
            </a:r>
          </a:p>
        </p:txBody>
      </p:sp>
      <p:sp>
        <p:nvSpPr>
          <p:cNvPr id="3" name="Espace réservé du numéro de diapositive 2">
            <a:extLst>
              <a:ext uri="{FF2B5EF4-FFF2-40B4-BE49-F238E27FC236}">
                <a16:creationId xmlns:a16="http://schemas.microsoft.com/office/drawing/2014/main" id="{668C5F31-FC74-1F49-821A-0FD08EF59C5C}"/>
              </a:ext>
            </a:extLst>
          </p:cNvPr>
          <p:cNvSpPr>
            <a:spLocks noGrp="1"/>
          </p:cNvSpPr>
          <p:nvPr>
            <p:ph type="sldNum" sz="quarter" idx="12"/>
          </p:nvPr>
        </p:nvSpPr>
        <p:spPr>
          <a:xfrm>
            <a:off x="8526287" y="4829012"/>
            <a:ext cx="617713" cy="215904"/>
          </a:xfrm>
          <a:prstGeom prst="rect">
            <a:avLst/>
          </a:prstGeom>
        </p:spPr>
        <p:txBody>
          <a:bodyPr/>
          <a:lstStyle/>
          <a:p>
            <a:fld id="{90F7D937-8C47-D949-9B66-03B4793ACCA3}" type="slidenum">
              <a:rPr lang="fr-FR" smtClean="0">
                <a:latin typeface="Arial" panose="020B0604020202020204" pitchFamily="34" charset="0"/>
                <a:cs typeface="Arial" panose="020B0604020202020204" pitchFamily="34" charset="0"/>
              </a:rPr>
              <a:pPr/>
              <a:t>13</a:t>
            </a:fld>
            <a:endParaRPr lang="fr-FR" dirty="0">
              <a:latin typeface="Arial" panose="020B0604020202020204" pitchFamily="34" charset="0"/>
              <a:cs typeface="Arial" panose="020B0604020202020204" pitchFamily="34" charset="0"/>
            </a:endParaRPr>
          </a:p>
        </p:txBody>
      </p:sp>
      <p:sp>
        <p:nvSpPr>
          <p:cNvPr id="5" name="ZoneTexte 4">
            <a:extLst>
              <a:ext uri="{FF2B5EF4-FFF2-40B4-BE49-F238E27FC236}">
                <a16:creationId xmlns:a16="http://schemas.microsoft.com/office/drawing/2014/main" id="{79481CA1-7A63-364E-9570-1B64AED7D198}"/>
              </a:ext>
            </a:extLst>
          </p:cNvPr>
          <p:cNvSpPr txBox="1"/>
          <p:nvPr/>
        </p:nvSpPr>
        <p:spPr>
          <a:xfrm>
            <a:off x="600368" y="495302"/>
            <a:ext cx="6219531" cy="323165"/>
          </a:xfrm>
          <a:prstGeom prst="rect">
            <a:avLst/>
          </a:prstGeom>
          <a:noFill/>
        </p:spPr>
        <p:txBody>
          <a:bodyPr wrap="square" lIns="0" tIns="0" rIns="0" bIns="0" rtlCol="0">
            <a:spAutoFit/>
          </a:bodyPr>
          <a:lstStyle/>
          <a:p>
            <a:r>
              <a:rPr lang="fr-FR" sz="2100" dirty="0">
                <a:latin typeface="Arial" panose="020B0604020202020204" pitchFamily="34" charset="0"/>
                <a:cs typeface="Arial" panose="020B0604020202020204" pitchFamily="34" charset="0"/>
              </a:rPr>
              <a:t>Nos laboratoires partenaires en Europe</a:t>
            </a:r>
          </a:p>
        </p:txBody>
      </p:sp>
      <p:sp>
        <p:nvSpPr>
          <p:cNvPr id="8" name="Rectangle 7">
            <a:extLst>
              <a:ext uri="{FF2B5EF4-FFF2-40B4-BE49-F238E27FC236}">
                <a16:creationId xmlns:a16="http://schemas.microsoft.com/office/drawing/2014/main" id="{2080BD71-428C-5BE2-B489-92FE2BF2A7D6}"/>
              </a:ext>
            </a:extLst>
          </p:cNvPr>
          <p:cNvSpPr/>
          <p:nvPr/>
        </p:nvSpPr>
        <p:spPr>
          <a:xfrm>
            <a:off x="525871" y="1506525"/>
            <a:ext cx="3329692" cy="1477328"/>
          </a:xfrm>
          <a:prstGeom prst="rect">
            <a:avLst/>
          </a:prstGeom>
        </p:spPr>
        <p:txBody>
          <a:bodyPr wrap="square">
            <a:spAutoFit/>
          </a:bodyPr>
          <a:lstStyle/>
          <a:p>
            <a:pPr marL="171450" indent="-171450">
              <a:buClr>
                <a:srgbClr val="DE492A"/>
              </a:buClr>
              <a:buSzPct val="110000"/>
              <a:buFont typeface="Arial" panose="020B0604020202020204" pitchFamily="34" charset="0"/>
              <a:buChar char="•"/>
            </a:pPr>
            <a:r>
              <a:rPr lang="fr-FR" sz="1000" dirty="0"/>
              <a:t>De multiples </a:t>
            </a:r>
            <a:r>
              <a:rPr lang="fr-FR" sz="1000" b="1" dirty="0"/>
              <a:t>collaborations scientifiques</a:t>
            </a:r>
            <a:r>
              <a:rPr lang="fr-FR" sz="1000" dirty="0"/>
              <a:t> </a:t>
            </a:r>
            <a:r>
              <a:rPr lang="fr-FR" sz="1000" b="1" dirty="0"/>
              <a:t>informelles</a:t>
            </a:r>
            <a:r>
              <a:rPr lang="fr-FR" sz="1000" dirty="0"/>
              <a:t> naissent entre les équipes de recherche Inserm et des laboratoires européens.</a:t>
            </a:r>
          </a:p>
          <a:p>
            <a:pPr marL="171450" indent="-171450">
              <a:buClr>
                <a:srgbClr val="DE492A"/>
              </a:buClr>
              <a:buSzPct val="110000"/>
              <a:buFont typeface="Arial" panose="020B0604020202020204" pitchFamily="34" charset="0"/>
              <a:buChar char="•"/>
            </a:pPr>
            <a:endParaRPr lang="fr-FR" sz="1000" dirty="0"/>
          </a:p>
          <a:p>
            <a:pPr marL="171450" indent="-171450">
              <a:buClr>
                <a:srgbClr val="DE492A"/>
              </a:buClr>
              <a:buSzPct val="110000"/>
              <a:buFont typeface="Arial" panose="020B0604020202020204" pitchFamily="34" charset="0"/>
              <a:buChar char="•"/>
            </a:pPr>
            <a:r>
              <a:rPr lang="fr-FR" sz="1000" dirty="0"/>
              <a:t>En 2024, l’Institut compte en outre </a:t>
            </a:r>
            <a:r>
              <a:rPr lang="fr-FR" sz="1000" b="1" dirty="0"/>
              <a:t>40 accords de partenariat</a:t>
            </a:r>
            <a:r>
              <a:rPr lang="fr-FR" sz="1000" dirty="0"/>
              <a:t> </a:t>
            </a:r>
            <a:r>
              <a:rPr lang="fr-FR" sz="1000" b="1" dirty="0"/>
              <a:t>en Europe</a:t>
            </a:r>
            <a:r>
              <a:rPr lang="fr-FR" sz="1000" dirty="0"/>
              <a:t> à travers des instruments dédiés : programmes de coordination thématique, projets de recherche internationaux, tremplins internationaux.</a:t>
            </a:r>
          </a:p>
        </p:txBody>
      </p:sp>
    </p:spTree>
    <p:extLst>
      <p:ext uri="{BB962C8B-B14F-4D97-AF65-F5344CB8AC3E}">
        <p14:creationId xmlns:p14="http://schemas.microsoft.com/office/powerpoint/2010/main" val="1019810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carte, texte, atlas&#10;&#10;Description générée automatiquement">
            <a:extLst>
              <a:ext uri="{FF2B5EF4-FFF2-40B4-BE49-F238E27FC236}">
                <a16:creationId xmlns:a16="http://schemas.microsoft.com/office/drawing/2014/main" id="{334995E9-0F42-14EA-ED52-1C1833A79F3B}"/>
              </a:ext>
            </a:extLst>
          </p:cNvPr>
          <p:cNvPicPr>
            <a:picLocks noChangeAspect="1"/>
          </p:cNvPicPr>
          <p:nvPr/>
        </p:nvPicPr>
        <p:blipFill>
          <a:blip r:embed="rId3"/>
          <a:stretch>
            <a:fillRect/>
          </a:stretch>
        </p:blipFill>
        <p:spPr>
          <a:xfrm>
            <a:off x="2471066" y="1091960"/>
            <a:ext cx="6672933" cy="3275695"/>
          </a:xfrm>
          <a:prstGeom prst="rect">
            <a:avLst/>
          </a:prstGeom>
        </p:spPr>
      </p:pic>
      <p:sp>
        <p:nvSpPr>
          <p:cNvPr id="2" name="Titre 1">
            <a:extLst>
              <a:ext uri="{FF2B5EF4-FFF2-40B4-BE49-F238E27FC236}">
                <a16:creationId xmlns:a16="http://schemas.microsoft.com/office/drawing/2014/main" id="{DD2E4EED-6ED4-044E-98A7-56A9F3387058}"/>
              </a:ext>
            </a:extLst>
          </p:cNvPr>
          <p:cNvSpPr>
            <a:spLocks noGrp="1"/>
          </p:cNvSpPr>
          <p:nvPr>
            <p:ph type="title"/>
          </p:nvPr>
        </p:nvSpPr>
        <p:spPr/>
        <p:txBody>
          <a:bodyPr/>
          <a:lstStyle/>
          <a:p>
            <a:r>
              <a:rPr lang="fr-FR" dirty="0"/>
              <a:t>Répondre aux grands défis de la recherche biomédicale</a:t>
            </a:r>
          </a:p>
        </p:txBody>
      </p:sp>
      <p:sp>
        <p:nvSpPr>
          <p:cNvPr id="3" name="Espace réservé du numéro de diapositive 2">
            <a:extLst>
              <a:ext uri="{FF2B5EF4-FFF2-40B4-BE49-F238E27FC236}">
                <a16:creationId xmlns:a16="http://schemas.microsoft.com/office/drawing/2014/main" id="{668C5F31-FC74-1F49-821A-0FD08EF59C5C}"/>
              </a:ext>
            </a:extLst>
          </p:cNvPr>
          <p:cNvSpPr>
            <a:spLocks noGrp="1"/>
          </p:cNvSpPr>
          <p:nvPr>
            <p:ph type="sldNum" sz="quarter" idx="12"/>
          </p:nvPr>
        </p:nvSpPr>
        <p:spPr>
          <a:xfrm>
            <a:off x="8526287" y="4829012"/>
            <a:ext cx="617713" cy="215904"/>
          </a:xfrm>
          <a:prstGeom prst="rect">
            <a:avLst/>
          </a:prstGeom>
        </p:spPr>
        <p:txBody>
          <a:bodyPr/>
          <a:lstStyle/>
          <a:p>
            <a:fld id="{90F7D937-8C47-D949-9B66-03B4793ACCA3}" type="slidenum">
              <a:rPr lang="fr-FR" smtClean="0">
                <a:latin typeface="Arial" panose="020B0604020202020204" pitchFamily="34" charset="0"/>
                <a:cs typeface="Arial" panose="020B0604020202020204" pitchFamily="34" charset="0"/>
              </a:rPr>
              <a:pPr/>
              <a:t>14</a:t>
            </a:fld>
            <a:endParaRPr lang="fr-FR"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2080BD71-428C-5BE2-B489-92FE2BF2A7D6}"/>
              </a:ext>
            </a:extLst>
          </p:cNvPr>
          <p:cNvSpPr/>
          <p:nvPr/>
        </p:nvSpPr>
        <p:spPr>
          <a:xfrm>
            <a:off x="525872" y="1355275"/>
            <a:ext cx="1945194" cy="3170099"/>
          </a:xfrm>
          <a:prstGeom prst="rect">
            <a:avLst/>
          </a:prstGeom>
        </p:spPr>
        <p:txBody>
          <a:bodyPr wrap="square">
            <a:spAutoFit/>
          </a:bodyPr>
          <a:lstStyle/>
          <a:p>
            <a:pPr marL="171450" indent="-171450">
              <a:buClr>
                <a:srgbClr val="DE492A"/>
              </a:buClr>
              <a:buSzPct val="110000"/>
              <a:buFont typeface="Arial" panose="020B0604020202020204" pitchFamily="34" charset="0"/>
              <a:buChar char="•"/>
            </a:pPr>
            <a:r>
              <a:rPr lang="fr-FR" sz="1000" dirty="0"/>
              <a:t>De multiples </a:t>
            </a:r>
            <a:r>
              <a:rPr lang="fr-FR" sz="1000" b="1" dirty="0"/>
              <a:t>collaborations scientifiques</a:t>
            </a:r>
            <a:r>
              <a:rPr lang="fr-FR" sz="1000" dirty="0"/>
              <a:t> </a:t>
            </a:r>
            <a:r>
              <a:rPr lang="fr-FR" sz="1000" b="1" dirty="0"/>
              <a:t>informelles</a:t>
            </a:r>
            <a:r>
              <a:rPr lang="fr-FR" sz="1000" dirty="0"/>
              <a:t> naissent entre les équipes de recherche Inserm et des laboratoires étrangers.</a:t>
            </a:r>
          </a:p>
          <a:p>
            <a:pPr marL="171450" indent="-171450">
              <a:buClr>
                <a:srgbClr val="DE492A"/>
              </a:buClr>
              <a:buSzPct val="110000"/>
              <a:buFont typeface="Arial" panose="020B0604020202020204" pitchFamily="34" charset="0"/>
              <a:buChar char="•"/>
            </a:pPr>
            <a:endParaRPr lang="fr-FR" sz="1000" dirty="0"/>
          </a:p>
          <a:p>
            <a:pPr marL="171450" indent="-171450">
              <a:buClr>
                <a:srgbClr val="DE492A"/>
              </a:buClr>
              <a:buSzPct val="110000"/>
              <a:buFont typeface="Arial" panose="020B0604020202020204" pitchFamily="34" charset="0"/>
              <a:buChar char="•"/>
            </a:pPr>
            <a:r>
              <a:rPr lang="fr-FR" sz="1000" dirty="0"/>
              <a:t>En 2024, l’Institut compte en outre </a:t>
            </a:r>
            <a:r>
              <a:rPr lang="fr-FR" sz="1000" b="1" dirty="0"/>
              <a:t>85 accords de partenariat</a:t>
            </a:r>
            <a:r>
              <a:rPr lang="fr-FR" sz="1000" dirty="0"/>
              <a:t> </a:t>
            </a:r>
            <a:r>
              <a:rPr lang="fr-FR" sz="1000" b="1" dirty="0"/>
              <a:t>dans le monde </a:t>
            </a:r>
            <a:r>
              <a:rPr lang="fr-FR" sz="1000" dirty="0"/>
              <a:t>à travers des instruments dédiés : programmes de coordination thématique, projets de recherche internationaux, tremplins internationaux.</a:t>
            </a:r>
          </a:p>
          <a:p>
            <a:pPr marL="171450" indent="-171450">
              <a:buClr>
                <a:srgbClr val="DE492A"/>
              </a:buClr>
              <a:buSzPct val="110000"/>
              <a:buFont typeface="Arial" panose="020B0604020202020204" pitchFamily="34" charset="0"/>
              <a:buChar char="•"/>
            </a:pPr>
            <a:endParaRPr lang="fr-FR" sz="1000" dirty="0"/>
          </a:p>
          <a:p>
            <a:pPr marL="171450" indent="-171450">
              <a:buClr>
                <a:srgbClr val="DE492A"/>
              </a:buClr>
              <a:buSzPct val="110000"/>
              <a:buFont typeface="Arial" panose="020B0604020202020204" pitchFamily="34" charset="0"/>
              <a:buChar char="•"/>
            </a:pPr>
            <a:r>
              <a:rPr lang="fr-FR" sz="1000" dirty="0"/>
              <a:t>L’Inserm travaille aussi avec </a:t>
            </a:r>
            <a:r>
              <a:rPr lang="fr-FR" sz="1000" b="1" dirty="0"/>
              <a:t>11 pays partenaires</a:t>
            </a:r>
            <a:r>
              <a:rPr lang="fr-FR" sz="1000" dirty="0"/>
              <a:t> </a:t>
            </a:r>
            <a:br>
              <a:rPr lang="fr-FR" sz="1000" dirty="0"/>
            </a:br>
            <a:r>
              <a:rPr lang="fr-FR" sz="1000" dirty="0"/>
              <a:t>à travers l’ANRS MIE. </a:t>
            </a:r>
          </a:p>
        </p:txBody>
      </p:sp>
      <p:sp>
        <p:nvSpPr>
          <p:cNvPr id="5" name="ZoneTexte 4">
            <a:extLst>
              <a:ext uri="{FF2B5EF4-FFF2-40B4-BE49-F238E27FC236}">
                <a16:creationId xmlns:a16="http://schemas.microsoft.com/office/drawing/2014/main" id="{79481CA1-7A63-364E-9570-1B64AED7D198}"/>
              </a:ext>
            </a:extLst>
          </p:cNvPr>
          <p:cNvSpPr txBox="1"/>
          <p:nvPr/>
        </p:nvSpPr>
        <p:spPr>
          <a:xfrm>
            <a:off x="600368" y="495302"/>
            <a:ext cx="6219531" cy="323165"/>
          </a:xfrm>
          <a:prstGeom prst="rect">
            <a:avLst/>
          </a:prstGeom>
          <a:noFill/>
        </p:spPr>
        <p:txBody>
          <a:bodyPr wrap="square" lIns="0" tIns="0" rIns="0" bIns="0" rtlCol="0">
            <a:spAutoFit/>
          </a:bodyPr>
          <a:lstStyle/>
          <a:p>
            <a:r>
              <a:rPr lang="fr-FR" sz="2100" dirty="0">
                <a:latin typeface="Arial" panose="020B0604020202020204" pitchFamily="34" charset="0"/>
                <a:cs typeface="Arial" panose="020B0604020202020204" pitchFamily="34" charset="0"/>
              </a:rPr>
              <a:t>Nos laboratoires partenaires à l’international</a:t>
            </a:r>
          </a:p>
        </p:txBody>
      </p:sp>
    </p:spTree>
    <p:extLst>
      <p:ext uri="{BB962C8B-B14F-4D97-AF65-F5344CB8AC3E}">
        <p14:creationId xmlns:p14="http://schemas.microsoft.com/office/powerpoint/2010/main" val="19027349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E16424A-491B-9E44-B073-85B678032E74}"/>
              </a:ext>
            </a:extLst>
          </p:cNvPr>
          <p:cNvSpPr>
            <a:spLocks noGrp="1"/>
          </p:cNvSpPr>
          <p:nvPr>
            <p:ph type="body" sz="quarter" idx="13"/>
          </p:nvPr>
        </p:nvSpPr>
        <p:spPr>
          <a:xfrm>
            <a:off x="4562573" y="2505761"/>
            <a:ext cx="3520267" cy="867424"/>
          </a:xfrm>
        </p:spPr>
        <p:txBody>
          <a:bodyPr/>
          <a:lstStyle/>
          <a:p>
            <a:r>
              <a:rPr lang="fr-FR" dirty="0">
                <a:ea typeface="Hind" charset="0"/>
              </a:rPr>
              <a:t>Agir pour améliorer</a:t>
            </a:r>
            <a:br>
              <a:rPr lang="fr-FR" dirty="0">
                <a:ea typeface="Hind" charset="0"/>
              </a:rPr>
            </a:br>
            <a:r>
              <a:rPr lang="fr-FR" dirty="0">
                <a:ea typeface="Hind" charset="0"/>
              </a:rPr>
              <a:t>la santé de tous</a:t>
            </a:r>
            <a:endParaRPr lang="fr-FR" dirty="0"/>
          </a:p>
        </p:txBody>
      </p:sp>
    </p:spTree>
    <p:extLst>
      <p:ext uri="{BB962C8B-B14F-4D97-AF65-F5344CB8AC3E}">
        <p14:creationId xmlns:p14="http://schemas.microsoft.com/office/powerpoint/2010/main" val="335940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2E4EED-6ED4-044E-98A7-56A9F3387058}"/>
              </a:ext>
            </a:extLst>
          </p:cNvPr>
          <p:cNvSpPr>
            <a:spLocks noGrp="1"/>
          </p:cNvSpPr>
          <p:nvPr>
            <p:ph type="title"/>
            <p:custDataLst>
              <p:tags r:id="rId1"/>
            </p:custDataLst>
          </p:nvPr>
        </p:nvSpPr>
        <p:spPr/>
        <p:txBody>
          <a:bodyPr/>
          <a:lstStyle/>
          <a:p>
            <a:r>
              <a:rPr lang="fr-FR" dirty="0"/>
              <a:t>Agir pour améliorer la santé de tous</a:t>
            </a:r>
          </a:p>
        </p:txBody>
      </p:sp>
      <p:sp>
        <p:nvSpPr>
          <p:cNvPr id="3" name="Espace réservé du numéro de diapositive 2">
            <a:extLst>
              <a:ext uri="{FF2B5EF4-FFF2-40B4-BE49-F238E27FC236}">
                <a16:creationId xmlns:a16="http://schemas.microsoft.com/office/drawing/2014/main" id="{668C5F31-FC74-1F49-821A-0FD08EF59C5C}"/>
              </a:ext>
            </a:extLst>
          </p:cNvPr>
          <p:cNvSpPr>
            <a:spLocks noGrp="1"/>
          </p:cNvSpPr>
          <p:nvPr>
            <p:ph type="sldNum" sz="quarter" idx="12"/>
            <p:custDataLst>
              <p:tags r:id="rId2"/>
            </p:custDataLst>
          </p:nvPr>
        </p:nvSpPr>
        <p:spPr>
          <a:xfrm>
            <a:off x="8526287" y="4829012"/>
            <a:ext cx="617713" cy="215904"/>
          </a:xfrm>
          <a:prstGeom prst="rect">
            <a:avLst/>
          </a:prstGeom>
        </p:spPr>
        <p:txBody>
          <a:bodyPr/>
          <a:lstStyle/>
          <a:p>
            <a:fld id="{90F7D937-8C47-D949-9B66-03B4793ACCA3}" type="slidenum">
              <a:rPr lang="fr-FR" smtClean="0">
                <a:latin typeface="Arial" panose="020B0604020202020204" pitchFamily="34" charset="0"/>
                <a:cs typeface="Arial" panose="020B0604020202020204" pitchFamily="34" charset="0"/>
              </a:rPr>
              <a:pPr/>
              <a:t>16</a:t>
            </a:fld>
            <a:endParaRPr lang="fr-FR" dirty="0">
              <a:latin typeface="Arial" panose="020B0604020202020204" pitchFamily="34" charset="0"/>
              <a:cs typeface="Arial" panose="020B0604020202020204" pitchFamily="34" charset="0"/>
            </a:endParaRPr>
          </a:p>
        </p:txBody>
      </p:sp>
      <p:sp>
        <p:nvSpPr>
          <p:cNvPr id="7" name="ZoneTexte 6">
            <a:extLst>
              <a:ext uri="{FF2B5EF4-FFF2-40B4-BE49-F238E27FC236}">
                <a16:creationId xmlns:a16="http://schemas.microsoft.com/office/drawing/2014/main" id="{79481CA1-7A63-364E-9570-1B64AED7D198}"/>
              </a:ext>
            </a:extLst>
          </p:cNvPr>
          <p:cNvSpPr txBox="1"/>
          <p:nvPr>
            <p:custDataLst>
              <p:tags r:id="rId3"/>
            </p:custDataLst>
          </p:nvPr>
        </p:nvSpPr>
        <p:spPr>
          <a:xfrm>
            <a:off x="600368" y="382660"/>
            <a:ext cx="8543632" cy="646331"/>
          </a:xfrm>
          <a:prstGeom prst="rect">
            <a:avLst/>
          </a:prstGeom>
          <a:noFill/>
        </p:spPr>
        <p:txBody>
          <a:bodyPr wrap="square" lIns="0" tIns="0" rIns="0" bIns="0" rtlCol="0">
            <a:spAutoFit/>
          </a:bodyPr>
          <a:lstStyle/>
          <a:p>
            <a:r>
              <a:rPr lang="fr-FR" sz="2100" dirty="0">
                <a:latin typeface="Arial" panose="020B0604020202020204" pitchFamily="34" charset="0"/>
                <a:cs typeface="Arial" panose="020B0604020202020204" pitchFamily="34" charset="0"/>
              </a:rPr>
              <a:t>La programmation et le pilotage </a:t>
            </a:r>
            <a:br>
              <a:rPr lang="fr-FR" sz="2100" dirty="0">
                <a:latin typeface="Arial" panose="020B0604020202020204" pitchFamily="34" charset="0"/>
                <a:cs typeface="Arial" panose="020B0604020202020204" pitchFamily="34" charset="0"/>
              </a:rPr>
            </a:br>
            <a:r>
              <a:rPr lang="fr-FR" sz="2100" dirty="0">
                <a:latin typeface="Arial" panose="020B0604020202020204" pitchFamily="34" charset="0"/>
                <a:cs typeface="Arial" panose="020B0604020202020204" pitchFamily="34" charset="0"/>
              </a:rPr>
              <a:t>de la recherche en santé nationale</a:t>
            </a:r>
          </a:p>
        </p:txBody>
      </p:sp>
      <p:sp>
        <p:nvSpPr>
          <p:cNvPr id="4" name="Rectangle 3">
            <a:extLst>
              <a:ext uri="{FF2B5EF4-FFF2-40B4-BE49-F238E27FC236}">
                <a16:creationId xmlns:a16="http://schemas.microsoft.com/office/drawing/2014/main" id="{D0915C78-712F-1AFC-3CF9-5010BE32CF43}"/>
              </a:ext>
            </a:extLst>
          </p:cNvPr>
          <p:cNvSpPr/>
          <p:nvPr>
            <p:custDataLst>
              <p:tags r:id="rId4"/>
            </p:custDataLst>
          </p:nvPr>
        </p:nvSpPr>
        <p:spPr>
          <a:xfrm>
            <a:off x="461913" y="1206230"/>
            <a:ext cx="8325646" cy="100519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contenu 10">
            <a:extLst>
              <a:ext uri="{FF2B5EF4-FFF2-40B4-BE49-F238E27FC236}">
                <a16:creationId xmlns:a16="http://schemas.microsoft.com/office/drawing/2014/main" id="{A94C1E9F-F600-1B66-CA99-DD5E6A721920}"/>
              </a:ext>
            </a:extLst>
          </p:cNvPr>
          <p:cNvSpPr txBox="1">
            <a:spLocks/>
          </p:cNvSpPr>
          <p:nvPr>
            <p:custDataLst>
              <p:tags r:id="rId5"/>
            </p:custDataLst>
          </p:nvPr>
        </p:nvSpPr>
        <p:spPr>
          <a:xfrm>
            <a:off x="665390" y="1278495"/>
            <a:ext cx="7925918" cy="856645"/>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Tx/>
              <a:buNone/>
              <a:defRPr sz="2700" b="0" i="0" kern="1200">
                <a:solidFill>
                  <a:schemeClr val="tx1"/>
                </a:solidFill>
                <a:latin typeface="Hind" panose="02000000000000000000" pitchFamily="2" charset="77"/>
                <a:ea typeface="+mn-ea"/>
                <a:cs typeface="Hind" panose="02000000000000000000" pitchFamily="2" charset="77"/>
              </a:defRPr>
            </a:lvl1pPr>
            <a:lvl2pPr marL="685800" indent="-228600" algn="l" defTabSz="914400" rtl="0" eaLnBrk="1" latinLnBrk="0" hangingPunct="1">
              <a:lnSpc>
                <a:spcPct val="90000"/>
              </a:lnSpc>
              <a:spcBef>
                <a:spcPts val="1700"/>
              </a:spcBef>
              <a:buFont typeface="Arial" panose="020B0604020202020204" pitchFamily="34" charset="0"/>
              <a:buChar char="•"/>
              <a:defRPr sz="2500" b="0" i="0" kern="1200">
                <a:solidFill>
                  <a:schemeClr val="tx1"/>
                </a:solidFill>
                <a:latin typeface="Hind" panose="02000000000000000000" pitchFamily="2" charset="77"/>
                <a:ea typeface="+mn-ea"/>
                <a:cs typeface="Hind" panose="02000000000000000000" pitchFamily="2" charset="77"/>
              </a:defRPr>
            </a:lvl2pPr>
            <a:lvl3pPr marL="268288" indent="-260350" algn="l" defTabSz="914400" rtl="0" eaLnBrk="1" latinLnBrk="0" hangingPunct="1">
              <a:lnSpc>
                <a:spcPct val="100000"/>
              </a:lnSpc>
              <a:spcBef>
                <a:spcPts val="1200"/>
              </a:spcBef>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150000"/>
              </a:lnSpc>
              <a:spcBef>
                <a:spcPts val="800"/>
              </a:spcBef>
              <a:buFont typeface="Arial" panose="020B0604020202020204" pitchFamily="34" charset="0"/>
              <a:buNone/>
              <a:tabLst/>
              <a:defRPr sz="1400" b="0" i="0" kern="1200">
                <a:solidFill>
                  <a:schemeClr val="tx1"/>
                </a:solidFill>
                <a:latin typeface="Hind" panose="02000000000000000000" pitchFamily="2" charset="77"/>
                <a:ea typeface="+mn-ea"/>
                <a:cs typeface="Hind" panose="02000000000000000000"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Hind" panose="02000000000000000000" pitchFamily="2" charset="77"/>
                <a:ea typeface="+mn-ea"/>
                <a:cs typeface="Hind" panose="02000000000000000000"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defTabSz="600060">
              <a:lnSpc>
                <a:spcPct val="100000"/>
              </a:lnSpc>
              <a:spcBef>
                <a:spcPts val="900"/>
              </a:spcBef>
            </a:pPr>
            <a:r>
              <a:rPr lang="fr-FR" altLang="fr-FR" b="1" dirty="0">
                <a:solidFill>
                  <a:srgbClr val="4E879B"/>
                </a:solidFill>
                <a:latin typeface="Arial" panose="020B0604020202020204" pitchFamily="34" charset="0"/>
                <a:cs typeface="Arial" panose="020B0604020202020204" pitchFamily="34" charset="0"/>
              </a:rPr>
              <a:t>Objectifs </a:t>
            </a:r>
          </a:p>
          <a:p>
            <a:pPr marL="0" lvl="3" defTabSz="600060">
              <a:lnSpc>
                <a:spcPct val="100000"/>
              </a:lnSpc>
              <a:spcBef>
                <a:spcPts val="225"/>
              </a:spcBef>
              <a:buClr>
                <a:srgbClr val="DE492A"/>
              </a:buClr>
            </a:pPr>
            <a:r>
              <a:rPr lang="fr-FR" sz="1000" dirty="0">
                <a:solidFill>
                  <a:schemeClr val="tx1">
                    <a:lumMod val="50000"/>
                  </a:schemeClr>
                </a:solidFill>
                <a:latin typeface="Arial" panose="020B0604020202020204" pitchFamily="34" charset="0"/>
                <a:cs typeface="Arial" panose="020B0604020202020204" pitchFamily="34" charset="0"/>
              </a:rPr>
              <a:t>Rendre l'écosystème de recherche et d'innovation plus à même de répondre aux grands défis et transitions auxquels le domaine de la santé fait face. Pour cela, l’</a:t>
            </a:r>
            <a:r>
              <a:rPr lang="fr-FR" sz="1000" b="1" dirty="0">
                <a:solidFill>
                  <a:schemeClr val="tx1">
                    <a:lumMod val="50000"/>
                  </a:schemeClr>
                </a:solidFill>
                <a:latin typeface="Arial" panose="020B0604020202020204" pitchFamily="34" charset="0"/>
                <a:cs typeface="Arial" panose="020B0604020202020204" pitchFamily="34" charset="0"/>
              </a:rPr>
              <a:t>Agence de programmes de recherche en santé </a:t>
            </a:r>
            <a:r>
              <a:rPr lang="fr-FR" sz="1000" dirty="0">
                <a:solidFill>
                  <a:schemeClr val="tx1">
                    <a:lumMod val="50000"/>
                  </a:schemeClr>
                </a:solidFill>
                <a:latin typeface="Arial" panose="020B0604020202020204" pitchFamily="34" charset="0"/>
                <a:cs typeface="Arial" panose="020B0604020202020204" pitchFamily="34" charset="0"/>
              </a:rPr>
              <a:t>renforce la coordination des acteurs pertinents et contribue à la priorisation et à la définition d’un nombre de programmes de recherche, jugés stratégiques, car à fort impact sociétal et relevant d’un intérêt souverain. Une fois ces programmes arbitrés par l’État, l’Agence en orchestre le pilotage national. </a:t>
            </a:r>
            <a:endParaRPr lang="fr-FR" altLang="fr-FR" sz="1000" dirty="0">
              <a:solidFill>
                <a:schemeClr val="tx1">
                  <a:lumMod val="50000"/>
                </a:schemeClr>
              </a:solidFill>
              <a:latin typeface="+mj-lt"/>
              <a:cs typeface="Arial" panose="020B0604020202020204" pitchFamily="34" charset="0"/>
            </a:endParaRPr>
          </a:p>
        </p:txBody>
      </p:sp>
      <p:sp>
        <p:nvSpPr>
          <p:cNvPr id="12" name="Rectangle 11">
            <a:extLst>
              <a:ext uri="{FF2B5EF4-FFF2-40B4-BE49-F238E27FC236}">
                <a16:creationId xmlns:a16="http://schemas.microsoft.com/office/drawing/2014/main" id="{EA499900-2A4A-BFDE-46EE-C330A13452C1}"/>
              </a:ext>
            </a:extLst>
          </p:cNvPr>
          <p:cNvSpPr/>
          <p:nvPr>
            <p:custDataLst>
              <p:tags r:id="rId6"/>
            </p:custDataLst>
          </p:nvPr>
        </p:nvSpPr>
        <p:spPr>
          <a:xfrm>
            <a:off x="4708450" y="2354293"/>
            <a:ext cx="4079109" cy="222411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93CB6350-1D8B-E086-FB75-57696646998A}"/>
              </a:ext>
            </a:extLst>
          </p:cNvPr>
          <p:cNvSpPr/>
          <p:nvPr>
            <p:custDataLst>
              <p:tags r:id="rId7"/>
            </p:custDataLst>
          </p:nvPr>
        </p:nvSpPr>
        <p:spPr>
          <a:xfrm>
            <a:off x="461913" y="2354293"/>
            <a:ext cx="4079109" cy="222411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space réservé du contenu 10">
            <a:extLst>
              <a:ext uri="{FF2B5EF4-FFF2-40B4-BE49-F238E27FC236}">
                <a16:creationId xmlns:a16="http://schemas.microsoft.com/office/drawing/2014/main" id="{B69EF22C-8673-087D-B504-FBF8F8BB49FF}"/>
              </a:ext>
            </a:extLst>
          </p:cNvPr>
          <p:cNvSpPr txBox="1">
            <a:spLocks/>
          </p:cNvSpPr>
          <p:nvPr>
            <p:custDataLst>
              <p:tags r:id="rId8"/>
            </p:custDataLst>
          </p:nvPr>
        </p:nvSpPr>
        <p:spPr>
          <a:xfrm>
            <a:off x="698564" y="2460945"/>
            <a:ext cx="3736987" cy="2010807"/>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Tx/>
              <a:buNone/>
              <a:defRPr sz="2700" b="0" i="0" kern="1200">
                <a:solidFill>
                  <a:schemeClr val="tx1"/>
                </a:solidFill>
                <a:latin typeface="Hind" panose="02000000000000000000" pitchFamily="2" charset="77"/>
                <a:ea typeface="+mn-ea"/>
                <a:cs typeface="Hind" panose="02000000000000000000" pitchFamily="2" charset="77"/>
              </a:defRPr>
            </a:lvl1pPr>
            <a:lvl2pPr marL="685800" indent="-228600" algn="l" defTabSz="914400" rtl="0" eaLnBrk="1" latinLnBrk="0" hangingPunct="1">
              <a:lnSpc>
                <a:spcPct val="90000"/>
              </a:lnSpc>
              <a:spcBef>
                <a:spcPts val="1700"/>
              </a:spcBef>
              <a:buFont typeface="Arial" panose="020B0604020202020204" pitchFamily="34" charset="0"/>
              <a:buChar char="•"/>
              <a:defRPr sz="2500" b="0" i="0" kern="1200">
                <a:solidFill>
                  <a:schemeClr val="tx1"/>
                </a:solidFill>
                <a:latin typeface="Hind" panose="02000000000000000000" pitchFamily="2" charset="77"/>
                <a:ea typeface="+mn-ea"/>
                <a:cs typeface="Hind" panose="02000000000000000000" pitchFamily="2" charset="77"/>
              </a:defRPr>
            </a:lvl2pPr>
            <a:lvl3pPr marL="268288" indent="-260350" algn="l" defTabSz="914400" rtl="0" eaLnBrk="1" latinLnBrk="0" hangingPunct="1">
              <a:lnSpc>
                <a:spcPct val="100000"/>
              </a:lnSpc>
              <a:spcBef>
                <a:spcPts val="1200"/>
              </a:spcBef>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150000"/>
              </a:lnSpc>
              <a:spcBef>
                <a:spcPts val="800"/>
              </a:spcBef>
              <a:buFont typeface="Arial" panose="020B0604020202020204" pitchFamily="34" charset="0"/>
              <a:buNone/>
              <a:tabLst/>
              <a:defRPr sz="1400" b="0" i="0" kern="1200">
                <a:solidFill>
                  <a:schemeClr val="tx1"/>
                </a:solidFill>
                <a:latin typeface="Hind" panose="02000000000000000000" pitchFamily="2" charset="77"/>
                <a:ea typeface="+mn-ea"/>
                <a:cs typeface="Hind" panose="02000000000000000000"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Hind" panose="02000000000000000000" pitchFamily="2" charset="77"/>
                <a:ea typeface="+mn-ea"/>
                <a:cs typeface="Hind" panose="02000000000000000000"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defTabSz="600060">
              <a:lnSpc>
                <a:spcPct val="100000"/>
              </a:lnSpc>
              <a:spcBef>
                <a:spcPts val="900"/>
              </a:spcBef>
            </a:pPr>
            <a:r>
              <a:rPr lang="fr-FR" altLang="fr-FR" b="1" dirty="0">
                <a:solidFill>
                  <a:srgbClr val="4E879B"/>
                </a:solidFill>
                <a:latin typeface="Arial" panose="020B0604020202020204" pitchFamily="34" charset="0"/>
                <a:cs typeface="Arial" panose="020B0604020202020204" pitchFamily="34" charset="0"/>
              </a:rPr>
              <a:t>Missions</a:t>
            </a:r>
          </a:p>
          <a:p>
            <a:pPr marL="171450" lvl="3" indent="-171450" defTabSz="600060">
              <a:lnSpc>
                <a:spcPct val="100000"/>
              </a:lnSpc>
              <a:spcBef>
                <a:spcPts val="225"/>
              </a:spcBef>
              <a:spcAft>
                <a:spcPts val="0"/>
              </a:spcAft>
              <a:buClr>
                <a:srgbClr val="DE492A"/>
              </a:buClr>
              <a:buFont typeface="Arial" panose="020B0604020202020204" pitchFamily="34" charset="0"/>
              <a:buChar char="•"/>
            </a:pPr>
            <a:r>
              <a:rPr lang="fr-FR" sz="1000" dirty="0">
                <a:solidFill>
                  <a:schemeClr val="tx1">
                    <a:lumMod val="50000"/>
                  </a:schemeClr>
                </a:solidFill>
                <a:latin typeface="Arial" panose="020B0604020202020204" pitchFamily="34" charset="0"/>
                <a:cs typeface="Arial" panose="020B0604020202020204" pitchFamily="34" charset="0"/>
              </a:rPr>
              <a:t>Mettre en place une vision prospective au service de l’induction de programmes de recherche innovants et ambitieux, fondés sur des questions scientifiques prioritaires en santé </a:t>
            </a:r>
          </a:p>
          <a:p>
            <a:pPr marL="171450" lvl="3" indent="-171450" defTabSz="600060">
              <a:lnSpc>
                <a:spcPct val="100000"/>
              </a:lnSpc>
              <a:spcBef>
                <a:spcPts val="225"/>
              </a:spcBef>
              <a:spcAft>
                <a:spcPts val="0"/>
              </a:spcAft>
              <a:buClr>
                <a:srgbClr val="DE492A"/>
              </a:buClr>
              <a:buFont typeface="Arial" panose="020B0604020202020204" pitchFamily="34" charset="0"/>
              <a:buChar char="•"/>
            </a:pPr>
            <a:r>
              <a:rPr lang="fr-FR" sz="1000" dirty="0">
                <a:solidFill>
                  <a:schemeClr val="tx1">
                    <a:lumMod val="50000"/>
                  </a:schemeClr>
                </a:solidFill>
                <a:latin typeface="Arial" panose="020B0604020202020204" pitchFamily="34" charset="0"/>
                <a:cs typeface="Arial" panose="020B0604020202020204" pitchFamily="34" charset="0"/>
              </a:rPr>
              <a:t>Mettre en place une capacité d’expertise interdisciplinaire dans le champ de la recherche biomédicale </a:t>
            </a:r>
          </a:p>
          <a:p>
            <a:pPr marL="171450" lvl="3" indent="-171450" defTabSz="600060">
              <a:lnSpc>
                <a:spcPct val="100000"/>
              </a:lnSpc>
              <a:spcBef>
                <a:spcPts val="225"/>
              </a:spcBef>
              <a:spcAft>
                <a:spcPts val="0"/>
              </a:spcAft>
              <a:buClr>
                <a:srgbClr val="DE492A"/>
              </a:buClr>
              <a:buFont typeface="Arial" panose="020B0604020202020204" pitchFamily="34" charset="0"/>
              <a:buChar char="•"/>
            </a:pPr>
            <a:r>
              <a:rPr lang="fr-FR" sz="1000" dirty="0">
                <a:solidFill>
                  <a:schemeClr val="tx1">
                    <a:lumMod val="50000"/>
                  </a:schemeClr>
                </a:solidFill>
                <a:latin typeface="Arial" panose="020B0604020202020204" pitchFamily="34" charset="0"/>
                <a:cs typeface="Arial" panose="020B0604020202020204" pitchFamily="34" charset="0"/>
              </a:rPr>
              <a:t>Garantir l’articulation entre les programmes prioritaires, avec les politiques de site, les feuilles de route nationale et européenne des infrastructures de recherche, les actions européennes, et sur l’ensemble du continuum de financement et d’action des thématiques priorisées</a:t>
            </a:r>
          </a:p>
          <a:p>
            <a:pPr marL="0" lvl="3" defTabSz="600060">
              <a:lnSpc>
                <a:spcPct val="100000"/>
              </a:lnSpc>
              <a:spcBef>
                <a:spcPts val="225"/>
              </a:spcBef>
              <a:buClr>
                <a:srgbClr val="DE492A"/>
              </a:buClr>
            </a:pPr>
            <a:endParaRPr lang="fr-FR" sz="1000" dirty="0">
              <a:solidFill>
                <a:schemeClr val="tx1">
                  <a:lumMod val="50000"/>
                </a:schemeClr>
              </a:solidFill>
              <a:latin typeface="Arial" panose="020B0604020202020204" pitchFamily="34" charset="0"/>
              <a:cs typeface="Arial" panose="020B0604020202020204" pitchFamily="34" charset="0"/>
            </a:endParaRPr>
          </a:p>
        </p:txBody>
      </p:sp>
      <p:sp>
        <p:nvSpPr>
          <p:cNvPr id="16" name="Espace réservé du contenu 10">
            <a:extLst>
              <a:ext uri="{FF2B5EF4-FFF2-40B4-BE49-F238E27FC236}">
                <a16:creationId xmlns:a16="http://schemas.microsoft.com/office/drawing/2014/main" id="{CCB4B35C-E93A-D2D9-106D-E9E774E1381B}"/>
              </a:ext>
            </a:extLst>
          </p:cNvPr>
          <p:cNvSpPr txBox="1">
            <a:spLocks/>
          </p:cNvSpPr>
          <p:nvPr>
            <p:custDataLst>
              <p:tags r:id="rId9"/>
            </p:custDataLst>
          </p:nvPr>
        </p:nvSpPr>
        <p:spPr>
          <a:xfrm>
            <a:off x="4846715" y="2442388"/>
            <a:ext cx="3802577" cy="2062103"/>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Tx/>
              <a:buNone/>
              <a:defRPr sz="2700" b="0" i="0" kern="1200">
                <a:solidFill>
                  <a:schemeClr val="tx1"/>
                </a:solidFill>
                <a:latin typeface="Hind" panose="02000000000000000000" pitchFamily="2" charset="77"/>
                <a:ea typeface="+mn-ea"/>
                <a:cs typeface="Hind" panose="02000000000000000000" pitchFamily="2" charset="77"/>
              </a:defRPr>
            </a:lvl1pPr>
            <a:lvl2pPr marL="685800" indent="-228600" algn="l" defTabSz="914400" rtl="0" eaLnBrk="1" latinLnBrk="0" hangingPunct="1">
              <a:lnSpc>
                <a:spcPct val="90000"/>
              </a:lnSpc>
              <a:spcBef>
                <a:spcPts val="1700"/>
              </a:spcBef>
              <a:buFont typeface="Arial" panose="020B0604020202020204" pitchFamily="34" charset="0"/>
              <a:buChar char="•"/>
              <a:defRPr sz="2500" b="0" i="0" kern="1200">
                <a:solidFill>
                  <a:schemeClr val="tx1"/>
                </a:solidFill>
                <a:latin typeface="Hind" panose="02000000000000000000" pitchFamily="2" charset="77"/>
                <a:ea typeface="+mn-ea"/>
                <a:cs typeface="Hind" panose="02000000000000000000" pitchFamily="2" charset="77"/>
              </a:defRPr>
            </a:lvl2pPr>
            <a:lvl3pPr marL="268288" indent="-260350" algn="l" defTabSz="914400" rtl="0" eaLnBrk="1" latinLnBrk="0" hangingPunct="1">
              <a:lnSpc>
                <a:spcPct val="100000"/>
              </a:lnSpc>
              <a:spcBef>
                <a:spcPts val="1200"/>
              </a:spcBef>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150000"/>
              </a:lnSpc>
              <a:spcBef>
                <a:spcPts val="800"/>
              </a:spcBef>
              <a:buFont typeface="Arial" panose="020B0604020202020204" pitchFamily="34" charset="0"/>
              <a:buNone/>
              <a:tabLst/>
              <a:defRPr sz="1400" b="0" i="0" kern="1200">
                <a:solidFill>
                  <a:schemeClr val="tx1"/>
                </a:solidFill>
                <a:latin typeface="Hind" panose="02000000000000000000" pitchFamily="2" charset="77"/>
                <a:ea typeface="+mn-ea"/>
                <a:cs typeface="Hind" panose="02000000000000000000"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Hind" panose="02000000000000000000" pitchFamily="2" charset="77"/>
                <a:ea typeface="+mn-ea"/>
                <a:cs typeface="Hind" panose="02000000000000000000"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defTabSz="600060">
              <a:lnSpc>
                <a:spcPct val="100000"/>
              </a:lnSpc>
              <a:spcBef>
                <a:spcPts val="900"/>
              </a:spcBef>
            </a:pPr>
            <a:r>
              <a:rPr lang="fr-FR" altLang="fr-FR" b="1" dirty="0">
                <a:solidFill>
                  <a:srgbClr val="4E879B"/>
                </a:solidFill>
                <a:latin typeface="Arial" panose="020B0604020202020204" pitchFamily="34" charset="0"/>
                <a:cs typeface="Arial" panose="020B0604020202020204" pitchFamily="34" charset="0"/>
              </a:rPr>
              <a:t>Feuille de route</a:t>
            </a:r>
          </a:p>
          <a:p>
            <a:pPr marL="171450" lvl="3" indent="-171450" defTabSz="600060">
              <a:lnSpc>
                <a:spcPct val="100000"/>
              </a:lnSpc>
              <a:spcBef>
                <a:spcPts val="225"/>
              </a:spcBef>
              <a:buClr>
                <a:srgbClr val="DE492A"/>
              </a:buClr>
              <a:buFont typeface="Arial" panose="020B0604020202020204" pitchFamily="34" charset="0"/>
              <a:buChar char="•"/>
            </a:pPr>
            <a:r>
              <a:rPr lang="fr-FR" sz="1000" dirty="0">
                <a:solidFill>
                  <a:schemeClr val="tx1">
                    <a:lumMod val="50000"/>
                  </a:schemeClr>
                </a:solidFill>
                <a:latin typeface="Arial" panose="020B0604020202020204" pitchFamily="34" charset="0"/>
                <a:cs typeface="Arial" panose="020B0604020202020204" pitchFamily="34" charset="0"/>
              </a:rPr>
              <a:t>Élaborer les trois nouveaux programmes prioritaires de recherche (maladies neurodégénératives, maladies chroniques inflammatoires, transplantation)</a:t>
            </a:r>
          </a:p>
          <a:p>
            <a:pPr marL="171450" lvl="3" indent="-171450" defTabSz="600060">
              <a:lnSpc>
                <a:spcPct val="100000"/>
              </a:lnSpc>
              <a:spcBef>
                <a:spcPts val="225"/>
              </a:spcBef>
              <a:buClr>
                <a:srgbClr val="DE492A"/>
              </a:buClr>
              <a:buFont typeface="Arial" panose="020B0604020202020204" pitchFamily="34" charset="0"/>
              <a:buChar char="•"/>
            </a:pPr>
            <a:r>
              <a:rPr lang="fr-FR" sz="1000" dirty="0">
                <a:solidFill>
                  <a:schemeClr val="tx1">
                    <a:lumMod val="50000"/>
                  </a:schemeClr>
                </a:solidFill>
                <a:latin typeface="Arial" panose="020B0604020202020204" pitchFamily="34" charset="0"/>
                <a:cs typeface="Arial" panose="020B0604020202020204" pitchFamily="34" charset="0"/>
              </a:rPr>
              <a:t>Finaliser le programme France Vaccins</a:t>
            </a:r>
          </a:p>
          <a:p>
            <a:pPr marL="171450" lvl="3" indent="-171450" defTabSz="600060">
              <a:lnSpc>
                <a:spcPct val="100000"/>
              </a:lnSpc>
              <a:spcBef>
                <a:spcPts val="225"/>
              </a:spcBef>
              <a:buClr>
                <a:srgbClr val="DE492A"/>
              </a:buClr>
              <a:buFont typeface="Arial" panose="020B0604020202020204" pitchFamily="34" charset="0"/>
              <a:buChar char="•"/>
            </a:pPr>
            <a:r>
              <a:rPr lang="fr-FR" sz="1000" dirty="0">
                <a:solidFill>
                  <a:schemeClr val="tx1">
                    <a:lumMod val="50000"/>
                  </a:schemeClr>
                </a:solidFill>
                <a:latin typeface="Arial" panose="020B0604020202020204" pitchFamily="34" charset="0"/>
                <a:cs typeface="Arial" panose="020B0604020202020204" pitchFamily="34" charset="0"/>
              </a:rPr>
              <a:t>Piloter le volet recherche de la Stratégie nationale d’accélération sur la prévention en santé</a:t>
            </a:r>
          </a:p>
          <a:p>
            <a:pPr marL="171450" lvl="3" indent="-171450" defTabSz="600060">
              <a:lnSpc>
                <a:spcPct val="100000"/>
              </a:lnSpc>
              <a:spcBef>
                <a:spcPts val="225"/>
              </a:spcBef>
              <a:buClr>
                <a:srgbClr val="DE492A"/>
              </a:buClr>
              <a:buFont typeface="Arial" panose="020B0604020202020204" pitchFamily="34" charset="0"/>
              <a:buChar char="•"/>
            </a:pPr>
            <a:r>
              <a:rPr lang="fr-FR" sz="1000" dirty="0">
                <a:solidFill>
                  <a:schemeClr val="tx1">
                    <a:lumMod val="50000"/>
                  </a:schemeClr>
                </a:solidFill>
                <a:latin typeface="Arial" panose="020B0604020202020204" pitchFamily="34" charset="0"/>
                <a:cs typeface="Arial" panose="020B0604020202020204" pitchFamily="34" charset="0"/>
              </a:rPr>
              <a:t>Construire un programme interdisciplinaire de recherche sur la fin de vie</a:t>
            </a:r>
          </a:p>
          <a:p>
            <a:pPr marL="171450" lvl="3" indent="-171450" defTabSz="600060">
              <a:lnSpc>
                <a:spcPct val="100000"/>
              </a:lnSpc>
              <a:spcBef>
                <a:spcPts val="225"/>
              </a:spcBef>
              <a:buClr>
                <a:srgbClr val="DE492A"/>
              </a:buClr>
              <a:buFont typeface="Arial" panose="020B0604020202020204" pitchFamily="34" charset="0"/>
              <a:buChar char="•"/>
            </a:pPr>
            <a:r>
              <a:rPr lang="fr-FR" sz="1000" dirty="0">
                <a:solidFill>
                  <a:schemeClr val="tx1">
                    <a:lumMod val="50000"/>
                  </a:schemeClr>
                </a:solidFill>
                <a:latin typeface="Arial" panose="020B0604020202020204" pitchFamily="34" charset="0"/>
                <a:cs typeface="Arial" panose="020B0604020202020204" pitchFamily="34" charset="0"/>
              </a:rPr>
              <a:t>Contribuer aux feuilles de route nationale et européenne des infrastructures et équipements de recherche ou technologiques </a:t>
            </a:r>
          </a:p>
          <a:p>
            <a:pPr marL="171450" lvl="3" indent="-171450" defTabSz="600060">
              <a:lnSpc>
                <a:spcPct val="100000"/>
              </a:lnSpc>
              <a:spcBef>
                <a:spcPts val="225"/>
              </a:spcBef>
              <a:buClr>
                <a:srgbClr val="DE492A"/>
              </a:buClr>
              <a:buFont typeface="Arial" panose="020B0604020202020204" pitchFamily="34" charset="0"/>
              <a:buChar char="•"/>
            </a:pPr>
            <a:r>
              <a:rPr lang="fr-FR" sz="1000" dirty="0">
                <a:solidFill>
                  <a:schemeClr val="tx1">
                    <a:lumMod val="50000"/>
                  </a:schemeClr>
                </a:solidFill>
                <a:latin typeface="Arial" panose="020B0604020202020204" pitchFamily="34" charset="0"/>
                <a:cs typeface="Arial" panose="020B0604020202020204" pitchFamily="34" charset="0"/>
              </a:rPr>
              <a:t>Constituer le volet expertise et prospective de l’Agence </a:t>
            </a:r>
          </a:p>
        </p:txBody>
      </p:sp>
      <p:pic>
        <p:nvPicPr>
          <p:cNvPr id="10" name="Image 9" descr="Une image contenant texte, Police, Graphique, logo">
            <a:extLst>
              <a:ext uri="{FF2B5EF4-FFF2-40B4-BE49-F238E27FC236}">
                <a16:creationId xmlns:a16="http://schemas.microsoft.com/office/drawing/2014/main" id="{8752EFCA-0489-48A0-5658-1D0D482EE2D2}"/>
              </a:ext>
            </a:extLst>
          </p:cNvPr>
          <p:cNvPicPr>
            <a:picLocks noChangeAspect="1"/>
          </p:cNvPicPr>
          <p:nvPr/>
        </p:nvPicPr>
        <p:blipFill>
          <a:blip r:embed="rId12"/>
          <a:stretch>
            <a:fillRect/>
          </a:stretch>
        </p:blipFill>
        <p:spPr>
          <a:xfrm>
            <a:off x="6718850" y="221409"/>
            <a:ext cx="2051361" cy="981151"/>
          </a:xfrm>
          <a:prstGeom prst="rect">
            <a:avLst/>
          </a:prstGeom>
        </p:spPr>
      </p:pic>
    </p:spTree>
    <p:extLst>
      <p:ext uri="{BB962C8B-B14F-4D97-AF65-F5344CB8AC3E}">
        <p14:creationId xmlns:p14="http://schemas.microsoft.com/office/powerpoint/2010/main" val="33388885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4F39B2-0491-F845-85DC-2067615CD3D7}"/>
              </a:ext>
            </a:extLst>
          </p:cNvPr>
          <p:cNvSpPr>
            <a:spLocks noGrp="1"/>
          </p:cNvSpPr>
          <p:nvPr>
            <p:ph type="title"/>
          </p:nvPr>
        </p:nvSpPr>
        <p:spPr/>
        <p:txBody>
          <a:bodyPr/>
          <a:lstStyle/>
          <a:p>
            <a:r>
              <a:rPr lang="fr-FR" dirty="0"/>
              <a:t>Agir pour améliorer la santé de tous</a:t>
            </a:r>
          </a:p>
        </p:txBody>
      </p:sp>
      <p:sp>
        <p:nvSpPr>
          <p:cNvPr id="3" name="Espace réservé du numéro de diapositive 2">
            <a:extLst>
              <a:ext uri="{FF2B5EF4-FFF2-40B4-BE49-F238E27FC236}">
                <a16:creationId xmlns:a16="http://schemas.microsoft.com/office/drawing/2014/main" id="{ADA690D9-A093-F741-B80D-C9CCC50615A4}"/>
              </a:ext>
            </a:extLst>
          </p:cNvPr>
          <p:cNvSpPr>
            <a:spLocks noGrp="1"/>
          </p:cNvSpPr>
          <p:nvPr>
            <p:ph type="sldNum" sz="quarter" idx="12"/>
          </p:nvPr>
        </p:nvSpPr>
        <p:spPr>
          <a:xfrm>
            <a:off x="8526287" y="4829393"/>
            <a:ext cx="617713" cy="215904"/>
          </a:xfrm>
          <a:prstGeom prst="rect">
            <a:avLst/>
          </a:prstGeom>
        </p:spPr>
        <p:txBody>
          <a:bodyPr/>
          <a:lstStyle/>
          <a:p>
            <a:fld id="{90F7D937-8C47-D949-9B66-03B4793ACCA3}" type="slidenum">
              <a:rPr lang="fr-FR" smtClean="0">
                <a:latin typeface="Arial" panose="020B0604020202020204" pitchFamily="34" charset="0"/>
                <a:cs typeface="Arial" panose="020B0604020202020204" pitchFamily="34" charset="0"/>
              </a:rPr>
              <a:pPr/>
              <a:t>17</a:t>
            </a:fld>
            <a:endParaRPr lang="fr-FR" dirty="0">
              <a:latin typeface="Arial" panose="020B0604020202020204" pitchFamily="34" charset="0"/>
              <a:cs typeface="Arial" panose="020B0604020202020204" pitchFamily="34" charset="0"/>
            </a:endParaRPr>
          </a:p>
        </p:txBody>
      </p:sp>
      <p:sp>
        <p:nvSpPr>
          <p:cNvPr id="7" name="ZoneTexte 6">
            <a:extLst>
              <a:ext uri="{FF2B5EF4-FFF2-40B4-BE49-F238E27FC236}">
                <a16:creationId xmlns:a16="http://schemas.microsoft.com/office/drawing/2014/main" id="{F7FE87B9-63CD-6247-BCE5-8806180C4E1B}"/>
              </a:ext>
            </a:extLst>
          </p:cNvPr>
          <p:cNvSpPr txBox="1"/>
          <p:nvPr/>
        </p:nvSpPr>
        <p:spPr>
          <a:xfrm>
            <a:off x="600369" y="495302"/>
            <a:ext cx="4464558" cy="323165"/>
          </a:xfrm>
          <a:prstGeom prst="rect">
            <a:avLst/>
          </a:prstGeom>
          <a:noFill/>
        </p:spPr>
        <p:txBody>
          <a:bodyPr wrap="square" lIns="0" tIns="0" rIns="0" bIns="0" rtlCol="0">
            <a:spAutoFit/>
          </a:bodyPr>
          <a:lstStyle/>
          <a:p>
            <a:r>
              <a:rPr lang="fr-FR" sz="2100" dirty="0">
                <a:latin typeface="Arial" panose="020B0604020202020204" pitchFamily="34" charset="0"/>
                <a:cs typeface="Arial" panose="020B0604020202020204" pitchFamily="34" charset="0"/>
              </a:rPr>
              <a:t>Nos missions pour la santé</a:t>
            </a:r>
          </a:p>
        </p:txBody>
      </p:sp>
      <p:pic>
        <p:nvPicPr>
          <p:cNvPr id="15" name="Image 14">
            <a:extLst>
              <a:ext uri="{FF2B5EF4-FFF2-40B4-BE49-F238E27FC236}">
                <a16:creationId xmlns:a16="http://schemas.microsoft.com/office/drawing/2014/main" id="{B415991D-C46D-E14D-A0DB-69F7D84F42C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988079" y="3277599"/>
            <a:ext cx="765524" cy="774478"/>
          </a:xfrm>
          <a:prstGeom prst="rect">
            <a:avLst/>
          </a:prstGeom>
        </p:spPr>
      </p:pic>
      <p:sp>
        <p:nvSpPr>
          <p:cNvPr id="8" name="Ellipse 7">
            <a:extLst>
              <a:ext uri="{FF2B5EF4-FFF2-40B4-BE49-F238E27FC236}">
                <a16:creationId xmlns:a16="http://schemas.microsoft.com/office/drawing/2014/main" id="{BBF3859A-DDCD-B04B-AAFC-54F2880F9645}"/>
              </a:ext>
            </a:extLst>
          </p:cNvPr>
          <p:cNvSpPr/>
          <p:nvPr/>
        </p:nvSpPr>
        <p:spPr>
          <a:xfrm>
            <a:off x="3391217" y="2091244"/>
            <a:ext cx="2372710" cy="2372710"/>
          </a:xfrm>
          <a:prstGeom prst="ellipse">
            <a:avLst/>
          </a:prstGeom>
          <a:solidFill>
            <a:srgbClr val="DE49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13">
              <a:solidFill>
                <a:srgbClr val="DE492A"/>
              </a:solidFill>
            </a:endParaRPr>
          </a:p>
        </p:txBody>
      </p:sp>
      <p:pic>
        <p:nvPicPr>
          <p:cNvPr id="10" name="Image 9">
            <a:extLst>
              <a:ext uri="{FF2B5EF4-FFF2-40B4-BE49-F238E27FC236}">
                <a16:creationId xmlns:a16="http://schemas.microsoft.com/office/drawing/2014/main" id="{6226F6C9-F419-9749-84E2-68DE7F78FA4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293883" y="3406795"/>
            <a:ext cx="770447" cy="774900"/>
          </a:xfrm>
          <a:prstGeom prst="rect">
            <a:avLst/>
          </a:prstGeom>
        </p:spPr>
      </p:pic>
      <p:pic>
        <p:nvPicPr>
          <p:cNvPr id="14" name="Image 13">
            <a:extLst>
              <a:ext uri="{FF2B5EF4-FFF2-40B4-BE49-F238E27FC236}">
                <a16:creationId xmlns:a16="http://schemas.microsoft.com/office/drawing/2014/main" id="{937F2237-4497-2849-A3A7-9BAFC7F6F6DF}"/>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371692" y="2036594"/>
            <a:ext cx="779405" cy="774900"/>
          </a:xfrm>
          <a:prstGeom prst="rect">
            <a:avLst/>
          </a:prstGeom>
        </p:spPr>
      </p:pic>
      <p:pic>
        <p:nvPicPr>
          <p:cNvPr id="17" name="Image 16">
            <a:extLst>
              <a:ext uri="{FF2B5EF4-FFF2-40B4-BE49-F238E27FC236}">
                <a16:creationId xmlns:a16="http://schemas.microsoft.com/office/drawing/2014/main" id="{3AFB77BD-1BE0-9247-BB7F-DA9BC952878C}"/>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570799" y="1104570"/>
            <a:ext cx="774900" cy="774900"/>
          </a:xfrm>
          <a:prstGeom prst="rect">
            <a:avLst/>
          </a:prstGeom>
        </p:spPr>
      </p:pic>
      <p:pic>
        <p:nvPicPr>
          <p:cNvPr id="19" name="Image 18">
            <a:extLst>
              <a:ext uri="{FF2B5EF4-FFF2-40B4-BE49-F238E27FC236}">
                <a16:creationId xmlns:a16="http://schemas.microsoft.com/office/drawing/2014/main" id="{4D758546-63DA-2040-8E74-04A4247CBCB2}"/>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865330" y="1913800"/>
            <a:ext cx="770421" cy="774900"/>
          </a:xfrm>
          <a:prstGeom prst="rect">
            <a:avLst/>
          </a:prstGeom>
        </p:spPr>
      </p:pic>
      <p:sp>
        <p:nvSpPr>
          <p:cNvPr id="20" name="Espace réservé du contenu 5">
            <a:extLst>
              <a:ext uri="{FF2B5EF4-FFF2-40B4-BE49-F238E27FC236}">
                <a16:creationId xmlns:a16="http://schemas.microsoft.com/office/drawing/2014/main" id="{BED871D9-3C1C-A443-8A82-0448AD27AF24}"/>
              </a:ext>
            </a:extLst>
          </p:cNvPr>
          <p:cNvSpPr txBox="1">
            <a:spLocks/>
          </p:cNvSpPr>
          <p:nvPr/>
        </p:nvSpPr>
        <p:spPr>
          <a:xfrm>
            <a:off x="6728663" y="2057696"/>
            <a:ext cx="1749497" cy="496871"/>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rgbClr val="EF4C22"/>
              </a:buClr>
              <a:buFontTx/>
              <a:buNone/>
              <a:defRPr sz="2700" b="0" i="0" kern="1200">
                <a:solidFill>
                  <a:schemeClr val="tx1"/>
                </a:solidFill>
                <a:latin typeface="Hind" panose="02000000000000000000" pitchFamily="2" charset="77"/>
                <a:ea typeface="+mn-ea"/>
                <a:cs typeface="Hind" panose="02000000000000000000" pitchFamily="2" charset="77"/>
              </a:defRPr>
            </a:lvl1pPr>
            <a:lvl2pPr marL="223838" indent="-214313" algn="l" defTabSz="914400" rtl="0" eaLnBrk="1" latinLnBrk="0" hangingPunct="1">
              <a:lnSpc>
                <a:spcPct val="90000"/>
              </a:lnSpc>
              <a:spcBef>
                <a:spcPts val="1700"/>
              </a:spcBef>
              <a:buClr>
                <a:srgbClr val="EF4C22"/>
              </a:buClr>
              <a:buFont typeface="Arial" panose="020B0604020202020204" pitchFamily="34" charset="0"/>
              <a:buChar char="•"/>
              <a:tabLst/>
              <a:defRPr sz="2500" b="0" i="0" kern="1200">
                <a:solidFill>
                  <a:schemeClr val="tx1"/>
                </a:solidFill>
                <a:latin typeface="Hind" panose="02000000000000000000" pitchFamily="2" charset="77"/>
                <a:ea typeface="+mn-ea"/>
                <a:cs typeface="Hind" panose="02000000000000000000" pitchFamily="2" charset="77"/>
              </a:defRPr>
            </a:lvl2pPr>
            <a:lvl3pPr marL="268288" marR="0" indent="-260350" algn="l" defTabSz="914400" rtl="0" eaLnBrk="1" fontAlgn="auto" latinLnBrk="0" hangingPunct="1">
              <a:lnSpc>
                <a:spcPct val="100000"/>
              </a:lnSpc>
              <a:spcBef>
                <a:spcPts val="1200"/>
              </a:spcBef>
              <a:spcAft>
                <a:spcPts val="0"/>
              </a:spcAft>
              <a:buClr>
                <a:srgbClr val="EF4C22"/>
              </a:buClr>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90000"/>
              </a:lnSpc>
              <a:spcBef>
                <a:spcPts val="800"/>
              </a:spcBef>
              <a:buClr>
                <a:srgbClr val="EF4C22"/>
              </a:buClr>
              <a:buFont typeface="Arial" panose="020B0604020202020204" pitchFamily="34" charset="0"/>
              <a:buNone/>
              <a:tabLst/>
              <a:defRPr sz="1300" b="0" i="0" kern="1200">
                <a:solidFill>
                  <a:schemeClr val="tx1"/>
                </a:solidFill>
                <a:latin typeface="Hind" panose="02000000000000000000" pitchFamily="2" charset="77"/>
                <a:ea typeface="+mn-ea"/>
                <a:cs typeface="Hind" panose="02000000000000000000" pitchFamily="2" charset="77"/>
              </a:defRPr>
            </a:lvl4pPr>
            <a:lvl5pPr marL="804863" marR="0" indent="-180975" algn="l" defTabSz="914400" rtl="0" eaLnBrk="1" fontAlgn="auto" latinLnBrk="0" hangingPunct="1">
              <a:lnSpc>
                <a:spcPct val="100000"/>
              </a:lnSpc>
              <a:spcBef>
                <a:spcPts val="500"/>
              </a:spcBef>
              <a:spcAft>
                <a:spcPts val="0"/>
              </a:spcAft>
              <a:buClr>
                <a:srgbClr val="EF4C22"/>
              </a:buClr>
              <a:buSzTx/>
              <a:buFont typeface="AppleSymbols" charset="0"/>
              <a:buChar char="⎼"/>
              <a:tabLst/>
              <a:defRPr sz="1000" b="0" i="0" kern="1200">
                <a:solidFill>
                  <a:schemeClr val="tx2"/>
                </a:solidFill>
                <a:latin typeface="Hind" panose="02000000000000000000" pitchFamily="2" charset="77"/>
                <a:ea typeface="Times New Roman" charset="0"/>
                <a:cs typeface="Hind" panose="02000000000000000000" pitchFamily="2" charset="77"/>
              </a:defRPr>
            </a:lvl5pPr>
            <a:lvl6pPr marL="2457450" indent="-171450" algn="l" defTabSz="914400" rtl="0" eaLnBrk="1" latinLnBrk="0" hangingPunct="1">
              <a:lnSpc>
                <a:spcPct val="90000"/>
              </a:lnSpc>
              <a:spcBef>
                <a:spcPts val="500"/>
              </a:spcBef>
              <a:buClr>
                <a:srgbClr val="E63723"/>
              </a:buClr>
              <a:buFont typeface="AppleSymbols" charset="0"/>
              <a:buChar char="⎼"/>
              <a:defRPr sz="1400" b="0" kern="1200">
                <a:solidFill>
                  <a:schemeClr val="tx2"/>
                </a:solidFill>
                <a:latin typeface="+mj-lt"/>
                <a:ea typeface="Times New Roman" charset="0"/>
                <a:cs typeface="Times New Roman"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3"/>
            <a:r>
              <a:rPr lang="fr-FR" sz="1100" dirty="0">
                <a:latin typeface="Arial" panose="020B0604020202020204" pitchFamily="34" charset="0"/>
                <a:cs typeface="Arial" panose="020B0604020202020204" pitchFamily="34" charset="0"/>
              </a:rPr>
              <a:t>Rôle majeur dans</a:t>
            </a:r>
            <a:br>
              <a:rPr lang="fr-FR" sz="1100" dirty="0">
                <a:latin typeface="Arial" panose="020B0604020202020204" pitchFamily="34" charset="0"/>
                <a:cs typeface="Arial" panose="020B0604020202020204" pitchFamily="34" charset="0"/>
              </a:rPr>
            </a:br>
            <a:r>
              <a:rPr lang="fr-FR" sz="1100" dirty="0">
                <a:latin typeface="Arial" panose="020B0604020202020204" pitchFamily="34" charset="0"/>
                <a:cs typeface="Arial" panose="020B0604020202020204" pitchFamily="34" charset="0"/>
              </a:rPr>
              <a:t>la </a:t>
            </a:r>
            <a:r>
              <a:rPr lang="fr-FR" sz="1100" b="1" dirty="0">
                <a:solidFill>
                  <a:schemeClr val="accent6">
                    <a:lumMod val="75000"/>
                  </a:schemeClr>
                </a:solidFill>
                <a:latin typeface="Arial" panose="020B0604020202020204" pitchFamily="34" charset="0"/>
                <a:cs typeface="Arial" panose="020B0604020202020204" pitchFamily="34" charset="0"/>
              </a:rPr>
              <a:t>coordination nationale de la recherche en santé</a:t>
            </a:r>
            <a:endParaRPr lang="fr-FR" sz="1100" dirty="0">
              <a:solidFill>
                <a:schemeClr val="accent3"/>
              </a:solidFill>
              <a:latin typeface="Arial" panose="020B0604020202020204" pitchFamily="34" charset="0"/>
              <a:cs typeface="Arial" panose="020B0604020202020204" pitchFamily="34" charset="0"/>
            </a:endParaRPr>
          </a:p>
        </p:txBody>
      </p:sp>
      <p:sp>
        <p:nvSpPr>
          <p:cNvPr id="21" name="Espace réservé du contenu 5">
            <a:extLst>
              <a:ext uri="{FF2B5EF4-FFF2-40B4-BE49-F238E27FC236}">
                <a16:creationId xmlns:a16="http://schemas.microsoft.com/office/drawing/2014/main" id="{F2EA69E6-5A26-9D4C-BCBB-849F83AA630E}"/>
              </a:ext>
            </a:extLst>
          </p:cNvPr>
          <p:cNvSpPr txBox="1">
            <a:spLocks/>
          </p:cNvSpPr>
          <p:nvPr/>
        </p:nvSpPr>
        <p:spPr>
          <a:xfrm>
            <a:off x="4387903" y="1231251"/>
            <a:ext cx="1787816" cy="52153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rgbClr val="EF4C22"/>
              </a:buClr>
              <a:buFontTx/>
              <a:buNone/>
              <a:defRPr sz="2700" b="0" i="0" kern="1200">
                <a:solidFill>
                  <a:schemeClr val="tx1"/>
                </a:solidFill>
                <a:latin typeface="Hind" panose="02000000000000000000" pitchFamily="2" charset="77"/>
                <a:ea typeface="+mn-ea"/>
                <a:cs typeface="Hind" panose="02000000000000000000" pitchFamily="2" charset="77"/>
              </a:defRPr>
            </a:lvl1pPr>
            <a:lvl2pPr marL="223838" indent="-214313" algn="l" defTabSz="914400" rtl="0" eaLnBrk="1" latinLnBrk="0" hangingPunct="1">
              <a:lnSpc>
                <a:spcPct val="90000"/>
              </a:lnSpc>
              <a:spcBef>
                <a:spcPts val="1700"/>
              </a:spcBef>
              <a:buClr>
                <a:srgbClr val="EF4C22"/>
              </a:buClr>
              <a:buFont typeface="Arial" panose="020B0604020202020204" pitchFamily="34" charset="0"/>
              <a:buChar char="•"/>
              <a:tabLst/>
              <a:defRPr sz="2500" b="0" i="0" kern="1200">
                <a:solidFill>
                  <a:schemeClr val="tx1"/>
                </a:solidFill>
                <a:latin typeface="Hind" panose="02000000000000000000" pitchFamily="2" charset="77"/>
                <a:ea typeface="+mn-ea"/>
                <a:cs typeface="Hind" panose="02000000000000000000" pitchFamily="2" charset="77"/>
              </a:defRPr>
            </a:lvl2pPr>
            <a:lvl3pPr marL="268288" marR="0" indent="-260350" algn="l" defTabSz="914400" rtl="0" eaLnBrk="1" fontAlgn="auto" latinLnBrk="0" hangingPunct="1">
              <a:lnSpc>
                <a:spcPct val="100000"/>
              </a:lnSpc>
              <a:spcBef>
                <a:spcPts val="1200"/>
              </a:spcBef>
              <a:spcAft>
                <a:spcPts val="0"/>
              </a:spcAft>
              <a:buClr>
                <a:srgbClr val="EF4C22"/>
              </a:buClr>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90000"/>
              </a:lnSpc>
              <a:spcBef>
                <a:spcPts val="800"/>
              </a:spcBef>
              <a:buClr>
                <a:srgbClr val="EF4C22"/>
              </a:buClr>
              <a:buFont typeface="Arial" panose="020B0604020202020204" pitchFamily="34" charset="0"/>
              <a:buNone/>
              <a:tabLst/>
              <a:defRPr sz="1300" b="0" i="0" kern="1200">
                <a:solidFill>
                  <a:schemeClr val="tx1"/>
                </a:solidFill>
                <a:latin typeface="Hind" panose="02000000000000000000" pitchFamily="2" charset="77"/>
                <a:ea typeface="+mn-ea"/>
                <a:cs typeface="Hind" panose="02000000000000000000" pitchFamily="2" charset="77"/>
              </a:defRPr>
            </a:lvl4pPr>
            <a:lvl5pPr marL="804863" marR="0" indent="-180975" algn="l" defTabSz="914400" rtl="0" eaLnBrk="1" fontAlgn="auto" latinLnBrk="0" hangingPunct="1">
              <a:lnSpc>
                <a:spcPct val="100000"/>
              </a:lnSpc>
              <a:spcBef>
                <a:spcPts val="500"/>
              </a:spcBef>
              <a:spcAft>
                <a:spcPts val="0"/>
              </a:spcAft>
              <a:buClr>
                <a:srgbClr val="EF4C22"/>
              </a:buClr>
              <a:buSzTx/>
              <a:buFont typeface="AppleSymbols" charset="0"/>
              <a:buChar char="⎼"/>
              <a:tabLst/>
              <a:defRPr sz="1000" b="0" i="0" kern="1200">
                <a:solidFill>
                  <a:schemeClr val="tx2"/>
                </a:solidFill>
                <a:latin typeface="Hind" panose="02000000000000000000" pitchFamily="2" charset="77"/>
                <a:ea typeface="Times New Roman" charset="0"/>
                <a:cs typeface="Hind" panose="02000000000000000000" pitchFamily="2" charset="77"/>
              </a:defRPr>
            </a:lvl5pPr>
            <a:lvl6pPr marL="2457450" indent="-171450" algn="l" defTabSz="914400" rtl="0" eaLnBrk="1" latinLnBrk="0" hangingPunct="1">
              <a:lnSpc>
                <a:spcPct val="90000"/>
              </a:lnSpc>
              <a:spcBef>
                <a:spcPts val="500"/>
              </a:spcBef>
              <a:buClr>
                <a:srgbClr val="E63723"/>
              </a:buClr>
              <a:buFont typeface="AppleSymbols" charset="0"/>
              <a:buChar char="⎼"/>
              <a:defRPr sz="1400" b="0" kern="1200">
                <a:solidFill>
                  <a:schemeClr val="tx2"/>
                </a:solidFill>
                <a:latin typeface="+mj-lt"/>
                <a:ea typeface="Times New Roman" charset="0"/>
                <a:cs typeface="Times New Roman"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3"/>
            <a:r>
              <a:rPr lang="fr-FR" sz="1100" b="1" dirty="0">
                <a:solidFill>
                  <a:schemeClr val="accent4"/>
                </a:solidFill>
                <a:latin typeface="Arial" panose="020B0604020202020204" pitchFamily="34" charset="0"/>
                <a:cs typeface="Arial" panose="020B0604020202020204" pitchFamily="34" charset="0"/>
              </a:rPr>
              <a:t>Production, diffusion nationale et internationale</a:t>
            </a:r>
            <a:r>
              <a:rPr lang="fr-FR" sz="1100" dirty="0">
                <a:solidFill>
                  <a:schemeClr val="accent4"/>
                </a:solidFill>
                <a:latin typeface="Arial" panose="020B0604020202020204" pitchFamily="34" charset="0"/>
                <a:cs typeface="Arial" panose="020B0604020202020204" pitchFamily="34" charset="0"/>
              </a:rPr>
              <a:t> </a:t>
            </a:r>
            <a:br>
              <a:rPr lang="fr-FR" sz="1100" dirty="0">
                <a:solidFill>
                  <a:schemeClr val="accent4"/>
                </a:solidFill>
                <a:latin typeface="Arial" panose="020B0604020202020204" pitchFamily="34" charset="0"/>
                <a:cs typeface="Arial" panose="020B0604020202020204" pitchFamily="34" charset="0"/>
              </a:rPr>
            </a:br>
            <a:r>
              <a:rPr lang="fr-FR" sz="1100" dirty="0">
                <a:latin typeface="Arial" panose="020B0604020202020204" pitchFamily="34" charset="0"/>
                <a:cs typeface="Arial" panose="020B0604020202020204" pitchFamily="34" charset="0"/>
              </a:rPr>
              <a:t>des connaissances</a:t>
            </a:r>
          </a:p>
        </p:txBody>
      </p:sp>
      <p:sp>
        <p:nvSpPr>
          <p:cNvPr id="22" name="Espace réservé du contenu 5">
            <a:extLst>
              <a:ext uri="{FF2B5EF4-FFF2-40B4-BE49-F238E27FC236}">
                <a16:creationId xmlns:a16="http://schemas.microsoft.com/office/drawing/2014/main" id="{A5EB02BB-407E-514B-AC11-6C9E1FE1FAF9}"/>
              </a:ext>
            </a:extLst>
          </p:cNvPr>
          <p:cNvSpPr txBox="1">
            <a:spLocks/>
          </p:cNvSpPr>
          <p:nvPr/>
        </p:nvSpPr>
        <p:spPr>
          <a:xfrm>
            <a:off x="689318" y="2196487"/>
            <a:ext cx="1604566" cy="723922"/>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rgbClr val="EF4C22"/>
              </a:buClr>
              <a:buFontTx/>
              <a:buNone/>
              <a:defRPr sz="2700" b="0" i="0" kern="1200">
                <a:solidFill>
                  <a:schemeClr val="tx1"/>
                </a:solidFill>
                <a:latin typeface="Hind" panose="02000000000000000000" pitchFamily="2" charset="77"/>
                <a:ea typeface="+mn-ea"/>
                <a:cs typeface="Hind" panose="02000000000000000000" pitchFamily="2" charset="77"/>
              </a:defRPr>
            </a:lvl1pPr>
            <a:lvl2pPr marL="223838" indent="-214313" algn="l" defTabSz="914400" rtl="0" eaLnBrk="1" latinLnBrk="0" hangingPunct="1">
              <a:lnSpc>
                <a:spcPct val="90000"/>
              </a:lnSpc>
              <a:spcBef>
                <a:spcPts val="1700"/>
              </a:spcBef>
              <a:buClr>
                <a:srgbClr val="EF4C22"/>
              </a:buClr>
              <a:buFont typeface="Arial" panose="020B0604020202020204" pitchFamily="34" charset="0"/>
              <a:buChar char="•"/>
              <a:tabLst/>
              <a:defRPr sz="2500" b="0" i="0" kern="1200">
                <a:solidFill>
                  <a:schemeClr val="tx1"/>
                </a:solidFill>
                <a:latin typeface="Hind" panose="02000000000000000000" pitchFamily="2" charset="77"/>
                <a:ea typeface="+mn-ea"/>
                <a:cs typeface="Hind" panose="02000000000000000000" pitchFamily="2" charset="77"/>
              </a:defRPr>
            </a:lvl2pPr>
            <a:lvl3pPr marL="268288" marR="0" indent="-260350" algn="l" defTabSz="914400" rtl="0" eaLnBrk="1" fontAlgn="auto" latinLnBrk="0" hangingPunct="1">
              <a:lnSpc>
                <a:spcPct val="100000"/>
              </a:lnSpc>
              <a:spcBef>
                <a:spcPts val="1200"/>
              </a:spcBef>
              <a:spcAft>
                <a:spcPts val="0"/>
              </a:spcAft>
              <a:buClr>
                <a:srgbClr val="EF4C22"/>
              </a:buClr>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90000"/>
              </a:lnSpc>
              <a:spcBef>
                <a:spcPts val="800"/>
              </a:spcBef>
              <a:buClr>
                <a:srgbClr val="EF4C22"/>
              </a:buClr>
              <a:buFont typeface="Arial" panose="020B0604020202020204" pitchFamily="34" charset="0"/>
              <a:buNone/>
              <a:tabLst/>
              <a:defRPr sz="1300" b="0" i="0" kern="1200">
                <a:solidFill>
                  <a:schemeClr val="tx1"/>
                </a:solidFill>
                <a:latin typeface="Hind" panose="02000000000000000000" pitchFamily="2" charset="77"/>
                <a:ea typeface="+mn-ea"/>
                <a:cs typeface="Hind" panose="02000000000000000000" pitchFamily="2" charset="77"/>
              </a:defRPr>
            </a:lvl4pPr>
            <a:lvl5pPr marL="804863" marR="0" indent="-180975" algn="l" defTabSz="914400" rtl="0" eaLnBrk="1" fontAlgn="auto" latinLnBrk="0" hangingPunct="1">
              <a:lnSpc>
                <a:spcPct val="100000"/>
              </a:lnSpc>
              <a:spcBef>
                <a:spcPts val="500"/>
              </a:spcBef>
              <a:spcAft>
                <a:spcPts val="0"/>
              </a:spcAft>
              <a:buClr>
                <a:srgbClr val="EF4C22"/>
              </a:buClr>
              <a:buSzTx/>
              <a:buFont typeface="AppleSymbols" charset="0"/>
              <a:buChar char="⎼"/>
              <a:tabLst/>
              <a:defRPr sz="1000" b="0" i="0" kern="1200">
                <a:solidFill>
                  <a:schemeClr val="tx2"/>
                </a:solidFill>
                <a:latin typeface="Hind" panose="02000000000000000000" pitchFamily="2" charset="77"/>
                <a:ea typeface="Times New Roman" charset="0"/>
                <a:cs typeface="Hind" panose="02000000000000000000" pitchFamily="2" charset="77"/>
              </a:defRPr>
            </a:lvl5pPr>
            <a:lvl6pPr marL="2457450" indent="-171450" algn="l" defTabSz="914400" rtl="0" eaLnBrk="1" latinLnBrk="0" hangingPunct="1">
              <a:lnSpc>
                <a:spcPct val="90000"/>
              </a:lnSpc>
              <a:spcBef>
                <a:spcPts val="500"/>
              </a:spcBef>
              <a:buClr>
                <a:srgbClr val="E63723"/>
              </a:buClr>
              <a:buFont typeface="AppleSymbols" charset="0"/>
              <a:buChar char="⎼"/>
              <a:defRPr sz="1400" b="0" kern="1200">
                <a:solidFill>
                  <a:schemeClr val="tx2"/>
                </a:solidFill>
                <a:latin typeface="+mj-lt"/>
                <a:ea typeface="Times New Roman" charset="0"/>
                <a:cs typeface="Times New Roman"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3" algn="r"/>
            <a:r>
              <a:rPr lang="fr-FR" sz="1100" dirty="0">
                <a:latin typeface="Arial" panose="020B0604020202020204" pitchFamily="34" charset="0"/>
                <a:cs typeface="Arial" panose="020B0604020202020204" pitchFamily="34" charset="0"/>
              </a:rPr>
              <a:t>Expertise scientifique</a:t>
            </a:r>
            <a:br>
              <a:rPr lang="fr-FR" sz="1100" dirty="0">
                <a:latin typeface="Arial" panose="020B0604020202020204" pitchFamily="34" charset="0"/>
                <a:cs typeface="Arial" panose="020B0604020202020204" pitchFamily="34" charset="0"/>
              </a:rPr>
            </a:br>
            <a:r>
              <a:rPr lang="fr-FR" sz="1100" dirty="0">
                <a:latin typeface="Arial" panose="020B0604020202020204" pitchFamily="34" charset="0"/>
                <a:cs typeface="Arial" panose="020B0604020202020204" pitchFamily="34" charset="0"/>
              </a:rPr>
              <a:t>et </a:t>
            </a:r>
            <a:r>
              <a:rPr lang="fr-FR" sz="1100" b="1" dirty="0">
                <a:solidFill>
                  <a:schemeClr val="accent3"/>
                </a:solidFill>
                <a:latin typeface="Arial" panose="020B0604020202020204" pitchFamily="34" charset="0"/>
                <a:cs typeface="Arial" panose="020B0604020202020204" pitchFamily="34" charset="0"/>
              </a:rPr>
              <a:t>aide à la décision publique en matière </a:t>
            </a:r>
            <a:br>
              <a:rPr lang="fr-FR" sz="1100" b="1" dirty="0">
                <a:solidFill>
                  <a:schemeClr val="accent3"/>
                </a:solidFill>
                <a:latin typeface="Arial" panose="020B0604020202020204" pitchFamily="34" charset="0"/>
                <a:cs typeface="Arial" panose="020B0604020202020204" pitchFamily="34" charset="0"/>
              </a:rPr>
            </a:br>
            <a:r>
              <a:rPr lang="fr-FR" sz="1100" b="1" dirty="0">
                <a:solidFill>
                  <a:schemeClr val="accent3"/>
                </a:solidFill>
                <a:latin typeface="Arial" panose="020B0604020202020204" pitchFamily="34" charset="0"/>
                <a:cs typeface="Arial" panose="020B0604020202020204" pitchFamily="34" charset="0"/>
              </a:rPr>
              <a:t>de santé</a:t>
            </a:r>
          </a:p>
        </p:txBody>
      </p:sp>
      <p:sp>
        <p:nvSpPr>
          <p:cNvPr id="23" name="Espace réservé du contenu 5">
            <a:extLst>
              <a:ext uri="{FF2B5EF4-FFF2-40B4-BE49-F238E27FC236}">
                <a16:creationId xmlns:a16="http://schemas.microsoft.com/office/drawing/2014/main" id="{395AB76B-AE0E-0C4B-B8D1-3AF62C5E7AAB}"/>
              </a:ext>
            </a:extLst>
          </p:cNvPr>
          <p:cNvSpPr txBox="1">
            <a:spLocks/>
          </p:cNvSpPr>
          <p:nvPr/>
        </p:nvSpPr>
        <p:spPr>
          <a:xfrm>
            <a:off x="592075" y="3565866"/>
            <a:ext cx="1589704" cy="492213"/>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rgbClr val="EF4C22"/>
              </a:buClr>
              <a:buFontTx/>
              <a:buNone/>
              <a:defRPr sz="2700" b="0" i="0" kern="1200">
                <a:solidFill>
                  <a:schemeClr val="tx1"/>
                </a:solidFill>
                <a:latin typeface="Hind" panose="02000000000000000000" pitchFamily="2" charset="77"/>
                <a:ea typeface="+mn-ea"/>
                <a:cs typeface="Hind" panose="02000000000000000000" pitchFamily="2" charset="77"/>
              </a:defRPr>
            </a:lvl1pPr>
            <a:lvl2pPr marL="223838" indent="-214313" algn="l" defTabSz="914400" rtl="0" eaLnBrk="1" latinLnBrk="0" hangingPunct="1">
              <a:lnSpc>
                <a:spcPct val="90000"/>
              </a:lnSpc>
              <a:spcBef>
                <a:spcPts val="1700"/>
              </a:spcBef>
              <a:buClr>
                <a:srgbClr val="EF4C22"/>
              </a:buClr>
              <a:buFont typeface="Arial" panose="020B0604020202020204" pitchFamily="34" charset="0"/>
              <a:buChar char="•"/>
              <a:tabLst/>
              <a:defRPr sz="2500" b="0" i="0" kern="1200">
                <a:solidFill>
                  <a:schemeClr val="tx1"/>
                </a:solidFill>
                <a:latin typeface="Hind" panose="02000000000000000000" pitchFamily="2" charset="77"/>
                <a:ea typeface="+mn-ea"/>
                <a:cs typeface="Hind" panose="02000000000000000000" pitchFamily="2" charset="77"/>
              </a:defRPr>
            </a:lvl2pPr>
            <a:lvl3pPr marL="268288" marR="0" indent="-260350" algn="l" defTabSz="914400" rtl="0" eaLnBrk="1" fontAlgn="auto" latinLnBrk="0" hangingPunct="1">
              <a:lnSpc>
                <a:spcPct val="100000"/>
              </a:lnSpc>
              <a:spcBef>
                <a:spcPts val="1200"/>
              </a:spcBef>
              <a:spcAft>
                <a:spcPts val="0"/>
              </a:spcAft>
              <a:buClr>
                <a:srgbClr val="EF4C22"/>
              </a:buClr>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90000"/>
              </a:lnSpc>
              <a:spcBef>
                <a:spcPts val="800"/>
              </a:spcBef>
              <a:buClr>
                <a:srgbClr val="EF4C22"/>
              </a:buClr>
              <a:buFont typeface="Arial" panose="020B0604020202020204" pitchFamily="34" charset="0"/>
              <a:buNone/>
              <a:tabLst/>
              <a:defRPr sz="1300" b="0" i="0" kern="1200">
                <a:solidFill>
                  <a:schemeClr val="tx1"/>
                </a:solidFill>
                <a:latin typeface="Hind" panose="02000000000000000000" pitchFamily="2" charset="77"/>
                <a:ea typeface="+mn-ea"/>
                <a:cs typeface="Hind" panose="02000000000000000000" pitchFamily="2" charset="77"/>
              </a:defRPr>
            </a:lvl4pPr>
            <a:lvl5pPr marL="804863" marR="0" indent="-180975" algn="l" defTabSz="914400" rtl="0" eaLnBrk="1" fontAlgn="auto" latinLnBrk="0" hangingPunct="1">
              <a:lnSpc>
                <a:spcPct val="100000"/>
              </a:lnSpc>
              <a:spcBef>
                <a:spcPts val="500"/>
              </a:spcBef>
              <a:spcAft>
                <a:spcPts val="0"/>
              </a:spcAft>
              <a:buClr>
                <a:srgbClr val="EF4C22"/>
              </a:buClr>
              <a:buSzTx/>
              <a:buFont typeface="AppleSymbols" charset="0"/>
              <a:buChar char="⎼"/>
              <a:tabLst/>
              <a:defRPr sz="1000" b="0" i="0" kern="1200">
                <a:solidFill>
                  <a:schemeClr val="tx2"/>
                </a:solidFill>
                <a:latin typeface="Hind" panose="02000000000000000000" pitchFamily="2" charset="77"/>
                <a:ea typeface="Times New Roman" charset="0"/>
                <a:cs typeface="Hind" panose="02000000000000000000" pitchFamily="2" charset="77"/>
              </a:defRPr>
            </a:lvl5pPr>
            <a:lvl6pPr marL="2457450" indent="-171450" algn="l" defTabSz="914400" rtl="0" eaLnBrk="1" latinLnBrk="0" hangingPunct="1">
              <a:lnSpc>
                <a:spcPct val="90000"/>
              </a:lnSpc>
              <a:spcBef>
                <a:spcPts val="500"/>
              </a:spcBef>
              <a:buClr>
                <a:srgbClr val="E63723"/>
              </a:buClr>
              <a:buFont typeface="AppleSymbols" charset="0"/>
              <a:buChar char="⎼"/>
              <a:defRPr sz="1400" b="0" kern="1200">
                <a:solidFill>
                  <a:schemeClr val="tx2"/>
                </a:solidFill>
                <a:latin typeface="+mj-lt"/>
                <a:ea typeface="Times New Roman" charset="0"/>
                <a:cs typeface="Times New Roman"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3" algn="r"/>
            <a:r>
              <a:rPr lang="fr-FR" sz="1100" dirty="0">
                <a:latin typeface="Arial" panose="020B0604020202020204" pitchFamily="34" charset="0"/>
                <a:cs typeface="Arial" panose="020B0604020202020204" pitchFamily="34" charset="0"/>
              </a:rPr>
              <a:t>Valorisation </a:t>
            </a:r>
            <a:br>
              <a:rPr lang="fr-FR" sz="1100" dirty="0">
                <a:latin typeface="Arial" panose="020B0604020202020204" pitchFamily="34" charset="0"/>
                <a:cs typeface="Arial" panose="020B0604020202020204" pitchFamily="34" charset="0"/>
              </a:rPr>
            </a:br>
            <a:r>
              <a:rPr lang="fr-FR" sz="1100" dirty="0">
                <a:latin typeface="Arial" panose="020B0604020202020204" pitchFamily="34" charset="0"/>
                <a:cs typeface="Arial" panose="020B0604020202020204" pitchFamily="34" charset="0"/>
              </a:rPr>
              <a:t>des </a:t>
            </a:r>
            <a:r>
              <a:rPr lang="fr-FR" sz="1100" b="1" dirty="0">
                <a:solidFill>
                  <a:schemeClr val="accent5"/>
                </a:solidFill>
                <a:latin typeface="Arial" panose="020B0604020202020204" pitchFamily="34" charset="0"/>
                <a:cs typeface="Arial" panose="020B0604020202020204" pitchFamily="34" charset="0"/>
              </a:rPr>
              <a:t>découvertes et </a:t>
            </a:r>
            <a:br>
              <a:rPr lang="fr-FR" sz="1100" b="1" dirty="0">
                <a:solidFill>
                  <a:schemeClr val="accent5"/>
                </a:solidFill>
                <a:latin typeface="Arial" panose="020B0604020202020204" pitchFamily="34" charset="0"/>
                <a:cs typeface="Arial" panose="020B0604020202020204" pitchFamily="34" charset="0"/>
              </a:rPr>
            </a:br>
            <a:r>
              <a:rPr lang="fr-FR" sz="1100" b="1" dirty="0">
                <a:solidFill>
                  <a:schemeClr val="accent5"/>
                </a:solidFill>
                <a:latin typeface="Arial" panose="020B0604020202020204" pitchFamily="34" charset="0"/>
                <a:cs typeface="Arial" panose="020B0604020202020204" pitchFamily="34" charset="0"/>
              </a:rPr>
              <a:t>de leurs applications</a:t>
            </a:r>
            <a:endParaRPr lang="fr-FR" sz="1100" dirty="0">
              <a:solidFill>
                <a:schemeClr val="accent5"/>
              </a:solidFill>
              <a:latin typeface="Arial" panose="020B0604020202020204" pitchFamily="34" charset="0"/>
              <a:cs typeface="Arial" panose="020B0604020202020204" pitchFamily="34" charset="0"/>
            </a:endParaRPr>
          </a:p>
        </p:txBody>
      </p:sp>
      <p:sp>
        <p:nvSpPr>
          <p:cNvPr id="24" name="ZoneTexte 23">
            <a:extLst>
              <a:ext uri="{FF2B5EF4-FFF2-40B4-BE49-F238E27FC236}">
                <a16:creationId xmlns:a16="http://schemas.microsoft.com/office/drawing/2014/main" id="{206669A2-D197-6440-96D8-FB9DE381B8DF}"/>
              </a:ext>
            </a:extLst>
          </p:cNvPr>
          <p:cNvSpPr txBox="1"/>
          <p:nvPr/>
        </p:nvSpPr>
        <p:spPr>
          <a:xfrm>
            <a:off x="3588652" y="2470159"/>
            <a:ext cx="1977836" cy="1477328"/>
          </a:xfrm>
          <a:prstGeom prst="rect">
            <a:avLst/>
          </a:prstGeom>
          <a:noFill/>
        </p:spPr>
        <p:txBody>
          <a:bodyPr wrap="square" rtlCol="0">
            <a:spAutoFit/>
          </a:bodyPr>
          <a:lstStyle/>
          <a:p>
            <a:pPr algn="ctr"/>
            <a:r>
              <a:rPr lang="fr-FR" sz="1500" dirty="0">
                <a:solidFill>
                  <a:schemeClr val="bg1"/>
                </a:solidFill>
                <a:latin typeface="Arial" panose="020B0604020202020204" pitchFamily="34" charset="0"/>
                <a:cs typeface="Arial" panose="020B0604020202020204" pitchFamily="34" charset="0"/>
              </a:rPr>
              <a:t>INITIER, </a:t>
            </a:r>
          </a:p>
          <a:p>
            <a:pPr algn="ctr"/>
            <a:r>
              <a:rPr lang="fr-FR" sz="1500" dirty="0">
                <a:solidFill>
                  <a:schemeClr val="bg1"/>
                </a:solidFill>
                <a:latin typeface="Arial" panose="020B0604020202020204" pitchFamily="34" charset="0"/>
                <a:cs typeface="Arial" panose="020B0604020202020204" pitchFamily="34" charset="0"/>
              </a:rPr>
              <a:t>DÉVELOPPER </a:t>
            </a:r>
            <a:br>
              <a:rPr lang="fr-FR" sz="1500" dirty="0">
                <a:solidFill>
                  <a:schemeClr val="bg1"/>
                </a:solidFill>
                <a:latin typeface="Arial" panose="020B0604020202020204" pitchFamily="34" charset="0"/>
                <a:cs typeface="Arial" panose="020B0604020202020204" pitchFamily="34" charset="0"/>
              </a:rPr>
            </a:br>
            <a:r>
              <a:rPr lang="fr-FR" sz="1500" dirty="0">
                <a:solidFill>
                  <a:schemeClr val="bg1"/>
                </a:solidFill>
                <a:latin typeface="Arial" panose="020B0604020202020204" pitchFamily="34" charset="0"/>
                <a:cs typeface="Arial" panose="020B0604020202020204" pitchFamily="34" charset="0"/>
              </a:rPr>
              <a:t>ET COORDONNER </a:t>
            </a:r>
            <a:br>
              <a:rPr lang="fr-FR" sz="1500" dirty="0">
                <a:solidFill>
                  <a:schemeClr val="bg1"/>
                </a:solidFill>
                <a:latin typeface="Arial" panose="020B0604020202020204" pitchFamily="34" charset="0"/>
                <a:cs typeface="Arial" panose="020B0604020202020204" pitchFamily="34" charset="0"/>
              </a:rPr>
            </a:br>
            <a:r>
              <a:rPr lang="fr-FR" sz="1500" b="1" dirty="0">
                <a:solidFill>
                  <a:schemeClr val="bg1"/>
                </a:solidFill>
                <a:latin typeface="Arial" panose="020B0604020202020204" pitchFamily="34" charset="0"/>
                <a:cs typeface="Arial" panose="020B0604020202020204" pitchFamily="34" charset="0"/>
              </a:rPr>
              <a:t>UNE RECHERCHE BIOMÉDICALE D’EXCELLENCE</a:t>
            </a:r>
          </a:p>
        </p:txBody>
      </p:sp>
      <p:sp>
        <p:nvSpPr>
          <p:cNvPr id="25" name="Espace réservé du contenu 5">
            <a:extLst>
              <a:ext uri="{FF2B5EF4-FFF2-40B4-BE49-F238E27FC236}">
                <a16:creationId xmlns:a16="http://schemas.microsoft.com/office/drawing/2014/main" id="{530EDE80-3BA5-4D4D-82D8-01F8675430FF}"/>
              </a:ext>
            </a:extLst>
          </p:cNvPr>
          <p:cNvSpPr txBox="1">
            <a:spLocks/>
          </p:cNvSpPr>
          <p:nvPr/>
        </p:nvSpPr>
        <p:spPr>
          <a:xfrm>
            <a:off x="6823616" y="3405832"/>
            <a:ext cx="1916510" cy="538843"/>
          </a:xfrm>
          <a:prstGeom prst="rect">
            <a:avLst/>
          </a:prstGeom>
        </p:spPr>
        <p:txBody>
          <a:bodyPr vert="horz" lIns="0" tIns="0" rIns="0" bIns="0" rtlCol="0">
            <a:noAutofit/>
          </a:bodyPr>
          <a:lstStyle>
            <a:lvl1pPr marL="0" indent="0" algn="l" defTabSz="685783" rtl="0" eaLnBrk="1" latinLnBrk="0" hangingPunct="1">
              <a:lnSpc>
                <a:spcPct val="90000"/>
              </a:lnSpc>
              <a:spcBef>
                <a:spcPts val="750"/>
              </a:spcBef>
              <a:buClr>
                <a:srgbClr val="EF4C22"/>
              </a:buClr>
              <a:buFontTx/>
              <a:buNone/>
              <a:defRPr sz="2000" b="0" i="0" kern="1200">
                <a:solidFill>
                  <a:schemeClr val="tx1"/>
                </a:solidFill>
                <a:latin typeface="Hind Medium" panose="02000000000000000000" pitchFamily="2" charset="77"/>
                <a:ea typeface="+mn-ea"/>
                <a:cs typeface="Hind Medium" panose="02000000000000000000" pitchFamily="2" charset="77"/>
              </a:defRPr>
            </a:lvl1pPr>
            <a:lvl2pPr marL="161996" indent="-160731" algn="l" defTabSz="685783" rtl="0" eaLnBrk="1" latinLnBrk="0" hangingPunct="1">
              <a:lnSpc>
                <a:spcPct val="90000"/>
              </a:lnSpc>
              <a:spcBef>
                <a:spcPts val="1275"/>
              </a:spcBef>
              <a:buClr>
                <a:schemeClr val="accent1"/>
              </a:buClr>
              <a:buFont typeface="Arial" panose="020B0604020202020204" pitchFamily="34" charset="0"/>
              <a:buChar char="•"/>
              <a:tabLst/>
              <a:defRPr sz="1800" b="0" i="0" kern="1200">
                <a:solidFill>
                  <a:schemeClr val="tx1"/>
                </a:solidFill>
                <a:latin typeface="Hind" panose="02000000000000000000" pitchFamily="2" charset="77"/>
                <a:ea typeface="+mn-ea"/>
                <a:cs typeface="Hind" panose="02000000000000000000" pitchFamily="2" charset="77"/>
              </a:defRPr>
            </a:lvl2pPr>
            <a:lvl3pPr marL="161996" marR="0" indent="-161996" algn="l" defTabSz="685783" rtl="0" eaLnBrk="1" fontAlgn="auto" latinLnBrk="0" hangingPunct="1">
              <a:lnSpc>
                <a:spcPct val="100000"/>
              </a:lnSpc>
              <a:spcBef>
                <a:spcPts val="900"/>
              </a:spcBef>
              <a:spcAft>
                <a:spcPts val="0"/>
              </a:spcAft>
              <a:buClr>
                <a:schemeClr val="accent1"/>
              </a:buClr>
              <a:buSzPct val="80000"/>
              <a:buFont typeface="Helvetica" pitchFamily="2" charset="0"/>
              <a:buChar char="●"/>
              <a:tabLst/>
              <a:defRPr sz="1300" b="0" i="0" kern="1200">
                <a:solidFill>
                  <a:schemeClr val="tx1"/>
                </a:solidFill>
                <a:latin typeface="Hind" panose="02000000000000000000" pitchFamily="2" charset="77"/>
                <a:ea typeface="+mn-ea"/>
                <a:cs typeface="Hind" panose="02000000000000000000" pitchFamily="2" charset="77"/>
              </a:defRPr>
            </a:lvl3pPr>
            <a:lvl4pPr marL="8100" indent="0" algn="l" defTabSz="685783" rtl="0" eaLnBrk="1" latinLnBrk="0" hangingPunct="1">
              <a:lnSpc>
                <a:spcPct val="100000"/>
              </a:lnSpc>
              <a:spcBef>
                <a:spcPts val="600"/>
              </a:spcBef>
              <a:buClr>
                <a:schemeClr val="accent1"/>
              </a:buClr>
              <a:buFont typeface="Arial" panose="020B0604020202020204" pitchFamily="34" charset="0"/>
              <a:buNone/>
              <a:tabLst/>
              <a:defRPr sz="1000" b="0" i="0" kern="1200">
                <a:solidFill>
                  <a:schemeClr val="tx1"/>
                </a:solidFill>
                <a:latin typeface="Hind" panose="02000000000000000000" pitchFamily="2" charset="77"/>
                <a:ea typeface="+mn-ea"/>
                <a:cs typeface="Hind" panose="02000000000000000000" pitchFamily="2" charset="77"/>
              </a:defRPr>
            </a:lvl4pPr>
            <a:lvl5pPr marL="7144" marR="0" indent="0" algn="l" defTabSz="685783" rtl="0" eaLnBrk="1" fontAlgn="auto" latinLnBrk="0" hangingPunct="1">
              <a:lnSpc>
                <a:spcPct val="100000"/>
              </a:lnSpc>
              <a:spcBef>
                <a:spcPts val="600"/>
              </a:spcBef>
              <a:spcAft>
                <a:spcPts val="0"/>
              </a:spcAft>
              <a:buClr>
                <a:srgbClr val="EF4C22"/>
              </a:buClr>
              <a:buSzTx/>
              <a:buFontTx/>
              <a:buNone/>
              <a:tabLst/>
              <a:defRPr sz="800" b="0" i="0" kern="1200">
                <a:solidFill>
                  <a:schemeClr val="tx1"/>
                </a:solidFill>
                <a:latin typeface="Hind" panose="02000000000000000000" pitchFamily="2" charset="77"/>
                <a:ea typeface="Hind" panose="02000000000000000000" pitchFamily="2" charset="77"/>
                <a:cs typeface="Hind" panose="02000000000000000000" pitchFamily="2" charset="77"/>
              </a:defRPr>
            </a:lvl5pPr>
            <a:lvl6pPr marL="1843042" indent="-128585" algn="l" defTabSz="685783" rtl="0" eaLnBrk="1" latinLnBrk="0" hangingPunct="1">
              <a:lnSpc>
                <a:spcPct val="90000"/>
              </a:lnSpc>
              <a:spcBef>
                <a:spcPts val="375"/>
              </a:spcBef>
              <a:buClr>
                <a:srgbClr val="E63723"/>
              </a:buClr>
              <a:buFont typeface="AppleSymbols" charset="0"/>
              <a:buChar char="⎼"/>
              <a:defRPr sz="1050" b="0" kern="1200">
                <a:solidFill>
                  <a:schemeClr val="tx2"/>
                </a:solidFill>
                <a:latin typeface="+mj-lt"/>
                <a:ea typeface="Times New Roman" charset="0"/>
                <a:cs typeface="Times New Roman" charset="0"/>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3">
              <a:lnSpc>
                <a:spcPct val="90000"/>
              </a:lnSpc>
            </a:pPr>
            <a:r>
              <a:rPr lang="fr-FR" sz="1100" b="1" dirty="0">
                <a:solidFill>
                  <a:schemeClr val="accent2"/>
                </a:solidFill>
                <a:latin typeface="Arial" panose="020B0604020202020204" pitchFamily="34" charset="0"/>
                <a:cs typeface="Arial" panose="020B0604020202020204" pitchFamily="34" charset="0"/>
              </a:rPr>
              <a:t>Soutien à l’enseignement supérieur </a:t>
            </a:r>
            <a:r>
              <a:rPr lang="fr-FR" sz="1100" dirty="0">
                <a:latin typeface="Arial" panose="020B0604020202020204" pitchFamily="34" charset="0"/>
                <a:cs typeface="Arial" panose="020B0604020202020204" pitchFamily="34" charset="0"/>
              </a:rPr>
              <a:t>et à la formation </a:t>
            </a:r>
            <a:br>
              <a:rPr lang="fr-FR" sz="1100" dirty="0">
                <a:latin typeface="Arial" panose="020B0604020202020204" pitchFamily="34" charset="0"/>
                <a:cs typeface="Arial" panose="020B0604020202020204" pitchFamily="34" charset="0"/>
              </a:rPr>
            </a:br>
            <a:r>
              <a:rPr lang="fr-FR" sz="1100" dirty="0">
                <a:latin typeface="Arial" panose="020B0604020202020204" pitchFamily="34" charset="0"/>
                <a:cs typeface="Arial" panose="020B0604020202020204" pitchFamily="34" charset="0"/>
              </a:rPr>
              <a:t>à la recherche</a:t>
            </a:r>
          </a:p>
        </p:txBody>
      </p:sp>
    </p:spTree>
    <p:extLst>
      <p:ext uri="{BB962C8B-B14F-4D97-AF65-F5344CB8AC3E}">
        <p14:creationId xmlns:p14="http://schemas.microsoft.com/office/powerpoint/2010/main" val="36915882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2E4EED-6ED4-044E-98A7-56A9F3387058}"/>
              </a:ext>
            </a:extLst>
          </p:cNvPr>
          <p:cNvSpPr>
            <a:spLocks noGrp="1"/>
          </p:cNvSpPr>
          <p:nvPr>
            <p:ph type="title"/>
          </p:nvPr>
        </p:nvSpPr>
        <p:spPr/>
        <p:txBody>
          <a:bodyPr/>
          <a:lstStyle/>
          <a:p>
            <a:r>
              <a:rPr lang="fr-FR" dirty="0"/>
              <a:t>Agir pour améliorer la santé de tous</a:t>
            </a:r>
          </a:p>
        </p:txBody>
      </p:sp>
      <p:sp>
        <p:nvSpPr>
          <p:cNvPr id="3" name="Espace réservé du numéro de diapositive 2">
            <a:extLst>
              <a:ext uri="{FF2B5EF4-FFF2-40B4-BE49-F238E27FC236}">
                <a16:creationId xmlns:a16="http://schemas.microsoft.com/office/drawing/2014/main" id="{668C5F31-FC74-1F49-821A-0FD08EF59C5C}"/>
              </a:ext>
            </a:extLst>
          </p:cNvPr>
          <p:cNvSpPr>
            <a:spLocks noGrp="1"/>
          </p:cNvSpPr>
          <p:nvPr>
            <p:ph type="sldNum" sz="quarter" idx="12"/>
          </p:nvPr>
        </p:nvSpPr>
        <p:spPr>
          <a:xfrm>
            <a:off x="8515136" y="4829012"/>
            <a:ext cx="617713" cy="215904"/>
          </a:xfrm>
          <a:prstGeom prst="rect">
            <a:avLst/>
          </a:prstGeom>
        </p:spPr>
        <p:txBody>
          <a:bodyPr/>
          <a:lstStyle/>
          <a:p>
            <a:fld id="{90F7D937-8C47-D949-9B66-03B4793ACCA3}" type="slidenum">
              <a:rPr lang="fr-FR" smtClean="0">
                <a:latin typeface="+mn-lt"/>
              </a:rPr>
              <a:pPr/>
              <a:t>18</a:t>
            </a:fld>
            <a:endParaRPr lang="fr-FR" dirty="0">
              <a:latin typeface="+mn-lt"/>
            </a:endParaRPr>
          </a:p>
        </p:txBody>
      </p:sp>
      <p:sp>
        <p:nvSpPr>
          <p:cNvPr id="7" name="ZoneTexte 6">
            <a:extLst>
              <a:ext uri="{FF2B5EF4-FFF2-40B4-BE49-F238E27FC236}">
                <a16:creationId xmlns:a16="http://schemas.microsoft.com/office/drawing/2014/main" id="{865122E1-38C3-3445-A3AE-F576D62DF25C}"/>
              </a:ext>
            </a:extLst>
          </p:cNvPr>
          <p:cNvSpPr txBox="1"/>
          <p:nvPr/>
        </p:nvSpPr>
        <p:spPr>
          <a:xfrm>
            <a:off x="600369" y="495302"/>
            <a:ext cx="6142540" cy="323165"/>
          </a:xfrm>
          <a:prstGeom prst="rect">
            <a:avLst/>
          </a:prstGeom>
          <a:noFill/>
        </p:spPr>
        <p:txBody>
          <a:bodyPr wrap="square" lIns="0" tIns="0" rIns="0" bIns="0" rtlCol="0">
            <a:spAutoFit/>
          </a:bodyPr>
          <a:lstStyle/>
          <a:p>
            <a:r>
              <a:rPr lang="fr-FR" sz="2100" dirty="0">
                <a:latin typeface="Arial" panose="020B0604020202020204" pitchFamily="34" charset="0"/>
                <a:cs typeface="Arial" panose="020B0604020202020204" pitchFamily="34" charset="0"/>
              </a:rPr>
              <a:t>Nos champs d’actions et d’expertises</a:t>
            </a:r>
          </a:p>
        </p:txBody>
      </p:sp>
      <p:cxnSp>
        <p:nvCxnSpPr>
          <p:cNvPr id="52" name="Connecteur droit 51"/>
          <p:cNvCxnSpPr>
            <a:cxnSpLocks/>
          </p:cNvCxnSpPr>
          <p:nvPr/>
        </p:nvCxnSpPr>
        <p:spPr>
          <a:xfrm>
            <a:off x="3727762" y="2820255"/>
            <a:ext cx="652625" cy="73344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Connecteur droit 47"/>
          <p:cNvCxnSpPr>
            <a:cxnSpLocks/>
          </p:cNvCxnSpPr>
          <p:nvPr/>
        </p:nvCxnSpPr>
        <p:spPr>
          <a:xfrm>
            <a:off x="3710295" y="2813766"/>
            <a:ext cx="2287444" cy="8882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Connecteur droit 37"/>
          <p:cNvCxnSpPr>
            <a:cxnSpLocks/>
          </p:cNvCxnSpPr>
          <p:nvPr/>
        </p:nvCxnSpPr>
        <p:spPr>
          <a:xfrm>
            <a:off x="3710295" y="2813766"/>
            <a:ext cx="4408816" cy="42742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Connecteur droit 36"/>
          <p:cNvCxnSpPr>
            <a:cxnSpLocks/>
          </p:cNvCxnSpPr>
          <p:nvPr/>
        </p:nvCxnSpPr>
        <p:spPr>
          <a:xfrm flipV="1">
            <a:off x="3710295" y="2034574"/>
            <a:ext cx="3417106" cy="78568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Connecteur droit 34"/>
          <p:cNvCxnSpPr>
            <a:cxnSpLocks/>
          </p:cNvCxnSpPr>
          <p:nvPr/>
        </p:nvCxnSpPr>
        <p:spPr>
          <a:xfrm flipV="1">
            <a:off x="3710295" y="1607312"/>
            <a:ext cx="2287444" cy="121510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a:cxnSpLocks/>
          </p:cNvCxnSpPr>
          <p:nvPr/>
        </p:nvCxnSpPr>
        <p:spPr>
          <a:xfrm flipV="1">
            <a:off x="3727762" y="1607312"/>
            <a:ext cx="1109436" cy="121294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Imag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45" y="1754679"/>
            <a:ext cx="3661693" cy="1653668"/>
          </a:xfrm>
          <a:prstGeom prst="rect">
            <a:avLst/>
          </a:prstGeom>
        </p:spPr>
      </p:pic>
      <p:sp>
        <p:nvSpPr>
          <p:cNvPr id="25" name="Ellipse 24">
            <a:extLst>
              <a:ext uri="{FF2B5EF4-FFF2-40B4-BE49-F238E27FC236}">
                <a16:creationId xmlns:a16="http://schemas.microsoft.com/office/drawing/2014/main" id="{0FCB1E04-0ED1-884A-BC4A-03BA08E81CC4}"/>
              </a:ext>
            </a:extLst>
          </p:cNvPr>
          <p:cNvSpPr>
            <a:spLocks noChangeAspect="1"/>
          </p:cNvSpPr>
          <p:nvPr/>
        </p:nvSpPr>
        <p:spPr>
          <a:xfrm>
            <a:off x="4075800" y="936157"/>
            <a:ext cx="1152000" cy="1152000"/>
          </a:xfrm>
          <a:prstGeom prst="ellipse">
            <a:avLst/>
          </a:prstGeom>
          <a:solidFill>
            <a:srgbClr val="E4CAE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fr-FR" sz="1100" dirty="0">
                <a:solidFill>
                  <a:schemeClr val="tx1"/>
                </a:solidFill>
                <a:latin typeface="Arial" panose="020B0604020202020204" pitchFamily="34" charset="0"/>
                <a:cs typeface="Arial" panose="020B0604020202020204" pitchFamily="34" charset="0"/>
              </a:rPr>
              <a:t>Recherche</a:t>
            </a:r>
          </a:p>
          <a:p>
            <a:pPr algn="ctr"/>
            <a:r>
              <a:rPr lang="fr-FR" sz="1100" dirty="0">
                <a:solidFill>
                  <a:schemeClr val="tx1"/>
                </a:solidFill>
                <a:latin typeface="Arial" panose="020B0604020202020204" pitchFamily="34" charset="0"/>
                <a:cs typeface="Arial" panose="020B0604020202020204" pitchFamily="34" charset="0"/>
              </a:rPr>
              <a:t>fondamentale</a:t>
            </a:r>
          </a:p>
        </p:txBody>
      </p:sp>
      <p:sp>
        <p:nvSpPr>
          <p:cNvPr id="26" name="Ellipse 25">
            <a:extLst>
              <a:ext uri="{FF2B5EF4-FFF2-40B4-BE49-F238E27FC236}">
                <a16:creationId xmlns:a16="http://schemas.microsoft.com/office/drawing/2014/main" id="{0FCB1E04-0ED1-884A-BC4A-03BA08E81CC4}"/>
              </a:ext>
            </a:extLst>
          </p:cNvPr>
          <p:cNvSpPr>
            <a:spLocks noChangeAspect="1"/>
          </p:cNvSpPr>
          <p:nvPr/>
        </p:nvSpPr>
        <p:spPr>
          <a:xfrm>
            <a:off x="5661632" y="656884"/>
            <a:ext cx="1260000" cy="1260000"/>
          </a:xfrm>
          <a:prstGeom prst="ellipse">
            <a:avLst/>
          </a:prstGeom>
          <a:solidFill>
            <a:srgbClr val="DDEAC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fr-FR" sz="1100" dirty="0">
                <a:solidFill>
                  <a:schemeClr val="tx1"/>
                </a:solidFill>
                <a:latin typeface="Arial" panose="020B0604020202020204" pitchFamily="34" charset="0"/>
                <a:cs typeface="Arial" panose="020B0604020202020204" pitchFamily="34" charset="0"/>
              </a:rPr>
              <a:t>Études cliniques</a:t>
            </a:r>
          </a:p>
          <a:p>
            <a:pPr algn="ctr"/>
            <a:r>
              <a:rPr lang="fr-FR" sz="1100" dirty="0">
                <a:solidFill>
                  <a:schemeClr val="tx1"/>
                </a:solidFill>
                <a:latin typeface="Arial" panose="020B0604020202020204" pitchFamily="34" charset="0"/>
                <a:cs typeface="Arial" panose="020B0604020202020204" pitchFamily="34" charset="0"/>
              </a:rPr>
              <a:t>et précliniques</a:t>
            </a:r>
          </a:p>
        </p:txBody>
      </p:sp>
      <p:sp>
        <p:nvSpPr>
          <p:cNvPr id="27" name="Ellipse 26">
            <a:extLst>
              <a:ext uri="{FF2B5EF4-FFF2-40B4-BE49-F238E27FC236}">
                <a16:creationId xmlns:a16="http://schemas.microsoft.com/office/drawing/2014/main" id="{0FCB1E04-0ED1-884A-BC4A-03BA08E81CC4}"/>
              </a:ext>
            </a:extLst>
          </p:cNvPr>
          <p:cNvSpPr>
            <a:spLocks noChangeAspect="1"/>
          </p:cNvSpPr>
          <p:nvPr/>
        </p:nvSpPr>
        <p:spPr>
          <a:xfrm>
            <a:off x="6956403" y="1129037"/>
            <a:ext cx="1368000" cy="1368000"/>
          </a:xfrm>
          <a:prstGeom prst="ellipse">
            <a:avLst/>
          </a:prstGeom>
          <a:solidFill>
            <a:srgbClr val="5CC3F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fr-FR" sz="1100" dirty="0">
                <a:solidFill>
                  <a:schemeClr val="tx1"/>
                </a:solidFill>
                <a:latin typeface="Arial" panose="020B0604020202020204" pitchFamily="34" charset="0"/>
                <a:cs typeface="Arial" panose="020B0604020202020204" pitchFamily="34" charset="0"/>
              </a:rPr>
              <a:t>Cohortes</a:t>
            </a:r>
          </a:p>
          <a:p>
            <a:pPr algn="ctr"/>
            <a:r>
              <a:rPr lang="fr-FR" sz="1100" dirty="0">
                <a:solidFill>
                  <a:schemeClr val="tx1"/>
                </a:solidFill>
                <a:latin typeface="Arial" panose="020B0604020202020204" pitchFamily="34" charset="0"/>
                <a:cs typeface="Arial" panose="020B0604020202020204" pitchFamily="34" charset="0"/>
              </a:rPr>
              <a:t>et études</a:t>
            </a:r>
          </a:p>
          <a:p>
            <a:pPr algn="ctr"/>
            <a:r>
              <a:rPr lang="fr-FR" sz="1100" dirty="0">
                <a:solidFill>
                  <a:schemeClr val="tx1"/>
                </a:solidFill>
                <a:latin typeface="Arial" panose="020B0604020202020204" pitchFamily="34" charset="0"/>
                <a:cs typeface="Arial" panose="020B0604020202020204" pitchFamily="34" charset="0"/>
              </a:rPr>
              <a:t>épidémiologiques</a:t>
            </a:r>
          </a:p>
        </p:txBody>
      </p:sp>
      <p:sp>
        <p:nvSpPr>
          <p:cNvPr id="28" name="Ellipse 27">
            <a:extLst>
              <a:ext uri="{FF2B5EF4-FFF2-40B4-BE49-F238E27FC236}">
                <a16:creationId xmlns:a16="http://schemas.microsoft.com/office/drawing/2014/main" id="{0FCB1E04-0ED1-884A-BC4A-03BA08E81CC4}"/>
              </a:ext>
            </a:extLst>
          </p:cNvPr>
          <p:cNvSpPr>
            <a:spLocks noChangeAspect="1"/>
          </p:cNvSpPr>
          <p:nvPr/>
        </p:nvSpPr>
        <p:spPr>
          <a:xfrm>
            <a:off x="7190225" y="2581513"/>
            <a:ext cx="1512000" cy="1512000"/>
          </a:xfrm>
          <a:prstGeom prst="ellipse">
            <a:avLst/>
          </a:prstGeom>
          <a:solidFill>
            <a:srgbClr val="C9E5E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lvl="0" algn="ctr"/>
            <a:r>
              <a:rPr lang="fr-FR" sz="1100" dirty="0">
                <a:solidFill>
                  <a:srgbClr val="424242"/>
                </a:solidFill>
                <a:latin typeface="Arial" panose="020B0604020202020204" pitchFamily="34" charset="0"/>
                <a:cs typeface="Arial" panose="020B0604020202020204" pitchFamily="34" charset="0"/>
              </a:rPr>
              <a:t>Expertise</a:t>
            </a:r>
            <a:br>
              <a:rPr lang="fr-FR" sz="1100" dirty="0">
                <a:solidFill>
                  <a:srgbClr val="424242"/>
                </a:solidFill>
                <a:latin typeface="Arial" panose="020B0604020202020204" pitchFamily="34" charset="0"/>
                <a:cs typeface="Arial" panose="020B0604020202020204" pitchFamily="34" charset="0"/>
              </a:rPr>
            </a:br>
            <a:r>
              <a:rPr lang="fr-FR" sz="1100" dirty="0">
                <a:solidFill>
                  <a:srgbClr val="424242"/>
                </a:solidFill>
                <a:latin typeface="Arial" panose="020B0604020202020204" pitchFamily="34" charset="0"/>
                <a:cs typeface="Arial" panose="020B0604020202020204" pitchFamily="34" charset="0"/>
              </a:rPr>
              <a:t>et contribution </a:t>
            </a:r>
            <a:br>
              <a:rPr lang="fr-FR" sz="1100" dirty="0">
                <a:solidFill>
                  <a:srgbClr val="424242"/>
                </a:solidFill>
                <a:latin typeface="Arial" panose="020B0604020202020204" pitchFamily="34" charset="0"/>
                <a:cs typeface="Arial" panose="020B0604020202020204" pitchFamily="34" charset="0"/>
              </a:rPr>
            </a:br>
            <a:r>
              <a:rPr lang="fr-FR" sz="1100" dirty="0">
                <a:solidFill>
                  <a:srgbClr val="424242"/>
                </a:solidFill>
                <a:latin typeface="Arial" panose="020B0604020202020204" pitchFamily="34" charset="0"/>
                <a:cs typeface="Arial" panose="020B0604020202020204" pitchFamily="34" charset="0"/>
              </a:rPr>
              <a:t>à la santé publique </a:t>
            </a:r>
            <a:br>
              <a:rPr lang="fr-FR" sz="1100" dirty="0">
                <a:solidFill>
                  <a:srgbClr val="424242"/>
                </a:solidFill>
                <a:latin typeface="Arial" panose="020B0604020202020204" pitchFamily="34" charset="0"/>
                <a:cs typeface="Arial" panose="020B0604020202020204" pitchFamily="34" charset="0"/>
              </a:rPr>
            </a:br>
            <a:r>
              <a:rPr lang="fr-FR" sz="1100" dirty="0">
                <a:solidFill>
                  <a:srgbClr val="424242"/>
                </a:solidFill>
                <a:latin typeface="Arial" panose="020B0604020202020204" pitchFamily="34" charset="0"/>
                <a:cs typeface="Arial" panose="020B0604020202020204" pitchFamily="34" charset="0"/>
              </a:rPr>
              <a:t>et à la politique </a:t>
            </a:r>
            <a:br>
              <a:rPr lang="fr-FR" sz="1100" dirty="0">
                <a:solidFill>
                  <a:srgbClr val="424242"/>
                </a:solidFill>
                <a:latin typeface="Arial" panose="020B0604020202020204" pitchFamily="34" charset="0"/>
                <a:cs typeface="Arial" panose="020B0604020202020204" pitchFamily="34" charset="0"/>
              </a:rPr>
            </a:br>
            <a:r>
              <a:rPr lang="fr-FR" sz="1100" dirty="0">
                <a:solidFill>
                  <a:srgbClr val="424242"/>
                </a:solidFill>
                <a:latin typeface="Arial" panose="020B0604020202020204" pitchFamily="34" charset="0"/>
                <a:cs typeface="Arial" panose="020B0604020202020204" pitchFamily="34" charset="0"/>
              </a:rPr>
              <a:t>de recherche</a:t>
            </a:r>
          </a:p>
        </p:txBody>
      </p:sp>
      <p:sp>
        <p:nvSpPr>
          <p:cNvPr id="29" name="Ellipse 28">
            <a:extLst>
              <a:ext uri="{FF2B5EF4-FFF2-40B4-BE49-F238E27FC236}">
                <a16:creationId xmlns:a16="http://schemas.microsoft.com/office/drawing/2014/main" id="{0FCB1E04-0ED1-884A-BC4A-03BA08E81CC4}"/>
              </a:ext>
            </a:extLst>
          </p:cNvPr>
          <p:cNvSpPr>
            <a:spLocks noChangeAspect="1"/>
          </p:cNvSpPr>
          <p:nvPr/>
        </p:nvSpPr>
        <p:spPr>
          <a:xfrm>
            <a:off x="5715736" y="3268123"/>
            <a:ext cx="1368000" cy="1368000"/>
          </a:xfrm>
          <a:prstGeom prst="ellipse">
            <a:avLst/>
          </a:prstGeom>
          <a:solidFill>
            <a:srgbClr val="F2E2A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lvl="0" algn="ctr"/>
            <a:r>
              <a:rPr lang="fr-FR" sz="1100">
                <a:solidFill>
                  <a:srgbClr val="424242"/>
                </a:solidFill>
              </a:rPr>
              <a:t>Transfert de </a:t>
            </a:r>
          </a:p>
          <a:p>
            <a:pPr lvl="0" algn="ctr"/>
            <a:r>
              <a:rPr lang="fr-FR" sz="1100" dirty="0">
                <a:solidFill>
                  <a:srgbClr val="424242"/>
                </a:solidFill>
              </a:rPr>
              <a:t>technologie</a:t>
            </a:r>
          </a:p>
        </p:txBody>
      </p:sp>
      <p:sp>
        <p:nvSpPr>
          <p:cNvPr id="30" name="Ellipse 29">
            <a:extLst>
              <a:ext uri="{FF2B5EF4-FFF2-40B4-BE49-F238E27FC236}">
                <a16:creationId xmlns:a16="http://schemas.microsoft.com/office/drawing/2014/main" id="{0FCB1E04-0ED1-884A-BC4A-03BA08E81CC4}"/>
              </a:ext>
            </a:extLst>
          </p:cNvPr>
          <p:cNvSpPr>
            <a:spLocks noChangeAspect="1"/>
          </p:cNvSpPr>
          <p:nvPr/>
        </p:nvSpPr>
        <p:spPr>
          <a:xfrm>
            <a:off x="3956074" y="3322123"/>
            <a:ext cx="1260000" cy="1260000"/>
          </a:xfrm>
          <a:prstGeom prst="ellipse">
            <a:avLst/>
          </a:prstGeom>
          <a:solidFill>
            <a:srgbClr val="F8BC6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lvl="0" algn="ctr"/>
            <a:r>
              <a:rPr lang="fr-FR" sz="1100" dirty="0">
                <a:solidFill>
                  <a:srgbClr val="424242"/>
                </a:solidFill>
                <a:latin typeface="Arial" panose="020B0604020202020204" pitchFamily="34" charset="0"/>
                <a:cs typeface="Arial" panose="020B0604020202020204" pitchFamily="34" charset="0"/>
              </a:rPr>
              <a:t>Infrastructures</a:t>
            </a:r>
          </a:p>
          <a:p>
            <a:pPr lvl="0" algn="ctr"/>
            <a:r>
              <a:rPr lang="fr-FR" sz="1100" dirty="0">
                <a:solidFill>
                  <a:srgbClr val="424242"/>
                </a:solidFill>
                <a:latin typeface="Arial" panose="020B0604020202020204" pitchFamily="34" charset="0"/>
                <a:cs typeface="Arial" panose="020B0604020202020204" pitchFamily="34" charset="0"/>
              </a:rPr>
              <a:t>de recherche</a:t>
            </a:r>
          </a:p>
          <a:p>
            <a:pPr lvl="0" algn="ctr"/>
            <a:r>
              <a:rPr lang="fr-FR" sz="1100" dirty="0">
                <a:solidFill>
                  <a:srgbClr val="424242"/>
                </a:solidFill>
                <a:latin typeface="Arial" panose="020B0604020202020204" pitchFamily="34" charset="0"/>
                <a:cs typeface="Arial" panose="020B0604020202020204" pitchFamily="34" charset="0"/>
              </a:rPr>
              <a:t>biomédicale</a:t>
            </a:r>
          </a:p>
        </p:txBody>
      </p:sp>
      <p:sp>
        <p:nvSpPr>
          <p:cNvPr id="6" name="Ellipse 5">
            <a:extLst>
              <a:ext uri="{FF2B5EF4-FFF2-40B4-BE49-F238E27FC236}">
                <a16:creationId xmlns:a16="http://schemas.microsoft.com/office/drawing/2014/main" id="{36F806F0-45BD-DEF9-BC7B-5CB089C1F134}"/>
              </a:ext>
            </a:extLst>
          </p:cNvPr>
          <p:cNvSpPr>
            <a:spLocks noChangeAspect="1"/>
          </p:cNvSpPr>
          <p:nvPr/>
        </p:nvSpPr>
        <p:spPr>
          <a:xfrm>
            <a:off x="3701259" y="2768295"/>
            <a:ext cx="97432" cy="97432"/>
          </a:xfrm>
          <a:prstGeom prst="ellipse">
            <a:avLst/>
          </a:prstGeom>
          <a:solidFill>
            <a:srgbClr val="DE492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lvl="0" algn="ctr"/>
            <a:endParaRPr lang="fr-FR" sz="1100" dirty="0">
              <a:no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10113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2E4EED-6ED4-044E-98A7-56A9F3387058}"/>
              </a:ext>
            </a:extLst>
          </p:cNvPr>
          <p:cNvSpPr>
            <a:spLocks noGrp="1"/>
          </p:cNvSpPr>
          <p:nvPr>
            <p:ph type="title"/>
          </p:nvPr>
        </p:nvSpPr>
        <p:spPr/>
        <p:txBody>
          <a:bodyPr/>
          <a:lstStyle/>
          <a:p>
            <a:r>
              <a:rPr lang="fr-FR" dirty="0"/>
              <a:t>Agir pour améliorer la santé de tous</a:t>
            </a:r>
          </a:p>
        </p:txBody>
      </p:sp>
      <p:sp>
        <p:nvSpPr>
          <p:cNvPr id="3" name="Espace réservé du numéro de diapositive 2">
            <a:extLst>
              <a:ext uri="{FF2B5EF4-FFF2-40B4-BE49-F238E27FC236}">
                <a16:creationId xmlns:a16="http://schemas.microsoft.com/office/drawing/2014/main" id="{668C5F31-FC74-1F49-821A-0FD08EF59C5C}"/>
              </a:ext>
            </a:extLst>
          </p:cNvPr>
          <p:cNvSpPr>
            <a:spLocks noGrp="1"/>
          </p:cNvSpPr>
          <p:nvPr>
            <p:ph type="sldNum" sz="quarter" idx="12"/>
          </p:nvPr>
        </p:nvSpPr>
        <p:spPr>
          <a:xfrm>
            <a:off x="8515136" y="4829012"/>
            <a:ext cx="617713" cy="215904"/>
          </a:xfrm>
          <a:prstGeom prst="rect">
            <a:avLst/>
          </a:prstGeom>
        </p:spPr>
        <p:txBody>
          <a:bodyPr/>
          <a:lstStyle/>
          <a:p>
            <a:fld id="{90F7D937-8C47-D949-9B66-03B4793ACCA3}" type="slidenum">
              <a:rPr lang="fr-FR" smtClean="0">
                <a:latin typeface="+mn-lt"/>
              </a:rPr>
              <a:pPr/>
              <a:t>19</a:t>
            </a:fld>
            <a:endParaRPr lang="fr-FR" dirty="0">
              <a:latin typeface="+mn-lt"/>
            </a:endParaRPr>
          </a:p>
        </p:txBody>
      </p:sp>
      <p:sp>
        <p:nvSpPr>
          <p:cNvPr id="7" name="ZoneTexte 6">
            <a:extLst>
              <a:ext uri="{FF2B5EF4-FFF2-40B4-BE49-F238E27FC236}">
                <a16:creationId xmlns:a16="http://schemas.microsoft.com/office/drawing/2014/main" id="{7DC23409-E665-A84D-AC24-93A7A816C4C4}"/>
              </a:ext>
            </a:extLst>
          </p:cNvPr>
          <p:cNvSpPr txBox="1"/>
          <p:nvPr/>
        </p:nvSpPr>
        <p:spPr>
          <a:xfrm>
            <a:off x="600368" y="495302"/>
            <a:ext cx="6709699" cy="323165"/>
          </a:xfrm>
          <a:prstGeom prst="rect">
            <a:avLst/>
          </a:prstGeom>
          <a:noFill/>
        </p:spPr>
        <p:txBody>
          <a:bodyPr wrap="square" lIns="0" tIns="0" rIns="0" bIns="0" rtlCol="0">
            <a:spAutoFit/>
          </a:bodyPr>
          <a:lstStyle/>
          <a:p>
            <a:r>
              <a:rPr lang="fr-FR" sz="2100" dirty="0">
                <a:latin typeface="Arial" panose="020B0604020202020204" pitchFamily="34" charset="0"/>
                <a:cs typeface="Arial" panose="020B0604020202020204" pitchFamily="34" charset="0"/>
              </a:rPr>
              <a:t>Les cohortes et études épidémiologiques</a:t>
            </a:r>
          </a:p>
        </p:txBody>
      </p:sp>
      <p:grpSp>
        <p:nvGrpSpPr>
          <p:cNvPr id="30" name="Groupe 29">
            <a:extLst>
              <a:ext uri="{FF2B5EF4-FFF2-40B4-BE49-F238E27FC236}">
                <a16:creationId xmlns:a16="http://schemas.microsoft.com/office/drawing/2014/main" id="{EAF5FCF8-DAF8-DF40-B421-9307380B444C}"/>
              </a:ext>
            </a:extLst>
          </p:cNvPr>
          <p:cNvGrpSpPr/>
          <p:nvPr/>
        </p:nvGrpSpPr>
        <p:grpSpPr>
          <a:xfrm>
            <a:off x="131833" y="1241665"/>
            <a:ext cx="8831123" cy="3306001"/>
            <a:chOff x="131833" y="1130153"/>
            <a:chExt cx="8831123" cy="3306001"/>
          </a:xfrm>
        </p:grpSpPr>
        <p:cxnSp>
          <p:nvCxnSpPr>
            <p:cNvPr id="54" name="Connecteur droit 53">
              <a:extLst>
                <a:ext uri="{FF2B5EF4-FFF2-40B4-BE49-F238E27FC236}">
                  <a16:creationId xmlns:a16="http://schemas.microsoft.com/office/drawing/2014/main" id="{8B81FC0A-11FB-6841-80D1-B13ACF9EC075}"/>
                </a:ext>
              </a:extLst>
            </p:cNvPr>
            <p:cNvCxnSpPr>
              <a:cxnSpLocks/>
            </p:cNvCxnSpPr>
            <p:nvPr/>
          </p:nvCxnSpPr>
          <p:spPr>
            <a:xfrm flipH="1">
              <a:off x="2230649" y="2664770"/>
              <a:ext cx="2690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Connecteur droit 49">
              <a:extLst>
                <a:ext uri="{FF2B5EF4-FFF2-40B4-BE49-F238E27FC236}">
                  <a16:creationId xmlns:a16="http://schemas.microsoft.com/office/drawing/2014/main" id="{8EB4BCAA-7F46-1344-A62F-EB12E7F6F5A5}"/>
                </a:ext>
              </a:extLst>
            </p:cNvPr>
            <p:cNvCxnSpPr>
              <a:cxnSpLocks/>
            </p:cNvCxnSpPr>
            <p:nvPr/>
          </p:nvCxnSpPr>
          <p:spPr>
            <a:xfrm flipH="1">
              <a:off x="2100233" y="1857444"/>
              <a:ext cx="399444" cy="3911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Connecteur droit 45">
              <a:extLst>
                <a:ext uri="{FF2B5EF4-FFF2-40B4-BE49-F238E27FC236}">
                  <a16:creationId xmlns:a16="http://schemas.microsoft.com/office/drawing/2014/main" id="{349FD3DA-9EA3-424B-A1D3-AE3EE8273650}"/>
                </a:ext>
              </a:extLst>
            </p:cNvPr>
            <p:cNvCxnSpPr>
              <a:cxnSpLocks/>
              <a:stCxn id="23" idx="7"/>
            </p:cNvCxnSpPr>
            <p:nvPr/>
          </p:nvCxnSpPr>
          <p:spPr>
            <a:xfrm flipV="1">
              <a:off x="1928225" y="1288057"/>
              <a:ext cx="556327" cy="7275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Connecteur droit 55">
              <a:extLst>
                <a:ext uri="{FF2B5EF4-FFF2-40B4-BE49-F238E27FC236}">
                  <a16:creationId xmlns:a16="http://schemas.microsoft.com/office/drawing/2014/main" id="{082E4CD0-C26E-0348-9E29-DF5EF790DCF0}"/>
                </a:ext>
              </a:extLst>
            </p:cNvPr>
            <p:cNvCxnSpPr>
              <a:cxnSpLocks/>
            </p:cNvCxnSpPr>
            <p:nvPr/>
          </p:nvCxnSpPr>
          <p:spPr>
            <a:xfrm flipH="1" flipV="1">
              <a:off x="2049088" y="3355942"/>
              <a:ext cx="409528" cy="2629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082E4CD0-C26E-0348-9E29-DF5EF790DCF0}"/>
                </a:ext>
              </a:extLst>
            </p:cNvPr>
            <p:cNvCxnSpPr>
              <a:cxnSpLocks/>
              <a:stCxn id="6" idx="1"/>
            </p:cNvCxnSpPr>
            <p:nvPr/>
          </p:nvCxnSpPr>
          <p:spPr>
            <a:xfrm flipH="1" flipV="1">
              <a:off x="1791188" y="3626964"/>
              <a:ext cx="592998" cy="6553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Connecteur droit 69">
              <a:extLst>
                <a:ext uri="{FF2B5EF4-FFF2-40B4-BE49-F238E27FC236}">
                  <a16:creationId xmlns:a16="http://schemas.microsoft.com/office/drawing/2014/main" id="{4B63235C-B539-8A40-B8E3-E8DAC7140B69}"/>
                </a:ext>
              </a:extLst>
            </p:cNvPr>
            <p:cNvCxnSpPr>
              <a:cxnSpLocks/>
            </p:cNvCxnSpPr>
            <p:nvPr/>
          </p:nvCxnSpPr>
          <p:spPr>
            <a:xfrm flipH="1">
              <a:off x="6905993" y="2626191"/>
              <a:ext cx="2077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Ellipse 7">
              <a:extLst>
                <a:ext uri="{FF2B5EF4-FFF2-40B4-BE49-F238E27FC236}">
                  <a16:creationId xmlns:a16="http://schemas.microsoft.com/office/drawing/2014/main" id="{9B94157E-9E64-7540-9A36-F6D8CC6C7D38}"/>
                </a:ext>
              </a:extLst>
            </p:cNvPr>
            <p:cNvSpPr>
              <a:spLocks noChangeAspect="1"/>
            </p:cNvSpPr>
            <p:nvPr/>
          </p:nvSpPr>
          <p:spPr>
            <a:xfrm>
              <a:off x="4799991" y="1721490"/>
              <a:ext cx="2106002" cy="2106000"/>
            </a:xfrm>
            <a:prstGeom prst="ellipse">
              <a:avLst/>
            </a:prstGeom>
            <a:solidFill>
              <a:srgbClr val="007EB3">
                <a:alpha val="380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13" dirty="0">
                <a:solidFill>
                  <a:srgbClr val="E4C9E2"/>
                </a:solidFill>
              </a:endParaRPr>
            </a:p>
          </p:txBody>
        </p:sp>
        <p:sp>
          <p:nvSpPr>
            <p:cNvPr id="13" name="Rectangle 12">
              <a:extLst>
                <a:ext uri="{FF2B5EF4-FFF2-40B4-BE49-F238E27FC236}">
                  <a16:creationId xmlns:a16="http://schemas.microsoft.com/office/drawing/2014/main" id="{0DF56DD9-F5A9-6044-978F-1E2AFB2CBE46}"/>
                </a:ext>
              </a:extLst>
            </p:cNvPr>
            <p:cNvSpPr/>
            <p:nvPr/>
          </p:nvSpPr>
          <p:spPr>
            <a:xfrm>
              <a:off x="4990739" y="1706658"/>
              <a:ext cx="1755000" cy="2106000"/>
            </a:xfrm>
            <a:prstGeom prst="rect">
              <a:avLst/>
            </a:prstGeom>
          </p:spPr>
          <p:txBody>
            <a:bodyPr wrap="square" lIns="0" tIns="0" rIns="0" bIns="0" anchor="ctr" anchorCtr="0">
              <a:noAutofit/>
            </a:bodyPr>
            <a:lstStyle/>
            <a:p>
              <a:pPr algn="ctr"/>
              <a:r>
                <a:rPr lang="fr-FR" sz="1800" b="1" dirty="0">
                  <a:solidFill>
                    <a:schemeClr val="accent4">
                      <a:lumMod val="75000"/>
                    </a:schemeClr>
                  </a:solidFill>
                  <a:cs typeface="Arial Black" panose="020B0604020202020204" pitchFamily="34" charset="0"/>
                </a:rPr>
                <a:t>Des bases </a:t>
              </a:r>
              <a:br>
                <a:rPr lang="fr-FR" sz="1800" b="1" dirty="0">
                  <a:solidFill>
                    <a:schemeClr val="accent4">
                      <a:lumMod val="75000"/>
                    </a:schemeClr>
                  </a:solidFill>
                  <a:cs typeface="Arial Black" panose="020B0604020202020204" pitchFamily="34" charset="0"/>
                </a:rPr>
              </a:br>
              <a:r>
                <a:rPr lang="fr-FR" sz="1800" b="1" dirty="0">
                  <a:solidFill>
                    <a:schemeClr val="accent4">
                      <a:lumMod val="75000"/>
                    </a:schemeClr>
                  </a:solidFill>
                  <a:cs typeface="Arial Black" panose="020B0604020202020204" pitchFamily="34" charset="0"/>
                </a:rPr>
                <a:t>de données </a:t>
              </a:r>
              <a:br>
                <a:rPr lang="fr-FR" sz="1150" dirty="0">
                  <a:solidFill>
                    <a:schemeClr val="accent4">
                      <a:lumMod val="75000"/>
                    </a:schemeClr>
                  </a:solidFill>
                  <a:latin typeface="Arial" panose="020B0604020202020204" pitchFamily="34" charset="0"/>
                  <a:cs typeface="Arial" panose="020B0604020202020204" pitchFamily="34" charset="0"/>
                </a:rPr>
              </a:br>
              <a:r>
                <a:rPr lang="fr-FR" sz="1200" dirty="0">
                  <a:solidFill>
                    <a:schemeClr val="accent4">
                      <a:lumMod val="75000"/>
                    </a:schemeClr>
                  </a:solidFill>
                  <a:latin typeface="Arial" panose="020B0604020202020204" pitchFamily="34" charset="0"/>
                  <a:cs typeface="Arial" panose="020B0604020202020204" pitchFamily="34" charset="0"/>
                </a:rPr>
                <a:t>d’envergure </a:t>
              </a:r>
              <a:br>
                <a:rPr lang="fr-FR" sz="1200" dirty="0">
                  <a:solidFill>
                    <a:schemeClr val="accent4">
                      <a:lumMod val="75000"/>
                    </a:schemeClr>
                  </a:solidFill>
                  <a:latin typeface="Arial" panose="020B0604020202020204" pitchFamily="34" charset="0"/>
                  <a:cs typeface="Arial" panose="020B0604020202020204" pitchFamily="34" charset="0"/>
                </a:rPr>
              </a:br>
              <a:r>
                <a:rPr lang="fr-FR" sz="1200" dirty="0">
                  <a:solidFill>
                    <a:schemeClr val="accent4">
                      <a:lumMod val="75000"/>
                    </a:schemeClr>
                  </a:solidFill>
                  <a:latin typeface="Arial" panose="020B0604020202020204" pitchFamily="34" charset="0"/>
                  <a:cs typeface="Arial" panose="020B0604020202020204" pitchFamily="34" charset="0"/>
                </a:rPr>
                <a:t>pour la recherche </a:t>
              </a:r>
              <a:br>
                <a:rPr lang="fr-FR" sz="1200" dirty="0">
                  <a:solidFill>
                    <a:schemeClr val="accent4">
                      <a:lumMod val="75000"/>
                    </a:schemeClr>
                  </a:solidFill>
                  <a:latin typeface="Arial" panose="020B0604020202020204" pitchFamily="34" charset="0"/>
                  <a:cs typeface="Arial" panose="020B0604020202020204" pitchFamily="34" charset="0"/>
                </a:rPr>
              </a:br>
              <a:r>
                <a:rPr lang="fr-FR" sz="1200" dirty="0">
                  <a:solidFill>
                    <a:schemeClr val="accent4">
                      <a:lumMod val="75000"/>
                    </a:schemeClr>
                  </a:solidFill>
                  <a:latin typeface="Arial" panose="020B0604020202020204" pitchFamily="34" charset="0"/>
                  <a:cs typeface="Arial" panose="020B0604020202020204" pitchFamily="34" charset="0"/>
                </a:rPr>
                <a:t>et l’expertise en </a:t>
              </a:r>
              <a:br>
                <a:rPr lang="fr-FR" sz="1200" dirty="0">
                  <a:solidFill>
                    <a:schemeClr val="accent4">
                      <a:lumMod val="75000"/>
                    </a:schemeClr>
                  </a:solidFill>
                  <a:latin typeface="Arial" panose="020B0604020202020204" pitchFamily="34" charset="0"/>
                  <a:cs typeface="Arial" panose="020B0604020202020204" pitchFamily="34" charset="0"/>
                </a:rPr>
              </a:br>
              <a:r>
                <a:rPr lang="fr-FR" sz="1200" dirty="0">
                  <a:solidFill>
                    <a:schemeClr val="accent4">
                      <a:lumMod val="75000"/>
                    </a:schemeClr>
                  </a:solidFill>
                  <a:latin typeface="Arial" panose="020B0604020202020204" pitchFamily="34" charset="0"/>
                  <a:cs typeface="Arial" panose="020B0604020202020204" pitchFamily="34" charset="0"/>
                </a:rPr>
                <a:t>santé publique, </a:t>
              </a:r>
              <a:br>
                <a:rPr lang="fr-FR" sz="1200" dirty="0">
                  <a:solidFill>
                    <a:schemeClr val="accent4">
                      <a:lumMod val="75000"/>
                    </a:schemeClr>
                  </a:solidFill>
                  <a:latin typeface="Arial" panose="020B0604020202020204" pitchFamily="34" charset="0"/>
                  <a:cs typeface="Arial" panose="020B0604020202020204" pitchFamily="34" charset="0"/>
                </a:rPr>
              </a:br>
              <a:r>
                <a:rPr lang="fr-FR" sz="1200" dirty="0">
                  <a:solidFill>
                    <a:schemeClr val="accent4">
                      <a:lumMod val="75000"/>
                    </a:schemeClr>
                  </a:solidFill>
                  <a:latin typeface="Arial" panose="020B0604020202020204" pitchFamily="34" charset="0"/>
                  <a:cs typeface="Arial" panose="020B0604020202020204" pitchFamily="34" charset="0"/>
                </a:rPr>
                <a:t>accessibles en ligne</a:t>
              </a:r>
            </a:p>
          </p:txBody>
        </p:sp>
        <p:sp>
          <p:nvSpPr>
            <p:cNvPr id="19" name="Rectangle 18">
              <a:extLst>
                <a:ext uri="{FF2B5EF4-FFF2-40B4-BE49-F238E27FC236}">
                  <a16:creationId xmlns:a16="http://schemas.microsoft.com/office/drawing/2014/main" id="{840F880F-5532-6B4E-A6E4-CA3B1857B62E}"/>
                </a:ext>
              </a:extLst>
            </p:cNvPr>
            <p:cNvSpPr/>
            <p:nvPr/>
          </p:nvSpPr>
          <p:spPr>
            <a:xfrm>
              <a:off x="2499677" y="3437206"/>
              <a:ext cx="1721211" cy="763895"/>
            </a:xfrm>
            <a:prstGeom prst="rect">
              <a:avLst/>
            </a:prstGeom>
          </p:spPr>
          <p:txBody>
            <a:bodyPr wrap="square" lIns="0" tIns="0" rIns="0" bIns="0" anchor="ctr" anchorCtr="0">
              <a:noAutofit/>
            </a:bodyPr>
            <a:lstStyle/>
            <a:p>
              <a:r>
                <a:rPr lang="fr-FR" sz="1100" b="1" dirty="0" err="1">
                  <a:solidFill>
                    <a:srgbClr val="4E879B"/>
                  </a:solidFill>
                  <a:cs typeface="Arial Black" panose="020B0604020202020204" pitchFamily="34" charset="0"/>
                </a:rPr>
                <a:t>RaDiCo</a:t>
              </a:r>
              <a:r>
                <a:rPr lang="fr-FR" sz="1100" b="1" dirty="0">
                  <a:solidFill>
                    <a:srgbClr val="4E879B"/>
                  </a:solidFill>
                  <a:cs typeface="Arial Black" panose="020B0604020202020204" pitchFamily="34" charset="0"/>
                </a:rPr>
                <a:t> </a:t>
              </a:r>
            </a:p>
            <a:p>
              <a:pPr marL="126000"/>
              <a:r>
                <a:rPr lang="fr-FR" sz="1000" dirty="0">
                  <a:latin typeface="Arial" panose="020B0604020202020204" pitchFamily="34" charset="0"/>
                  <a:cs typeface="Arial" panose="020B0604020202020204" pitchFamily="34" charset="0"/>
                </a:rPr>
                <a:t>plus de 5 000 personnes atteintes d’une maladie rare </a:t>
              </a:r>
              <a:br>
                <a:rPr lang="fr-FR" sz="1000" dirty="0">
                  <a:latin typeface="Arial" panose="020B0604020202020204" pitchFamily="34" charset="0"/>
                  <a:cs typeface="Arial" panose="020B0604020202020204" pitchFamily="34" charset="0"/>
                </a:rPr>
              </a:br>
              <a:r>
                <a:rPr lang="fr-FR" sz="1000" dirty="0">
                  <a:latin typeface="Arial" panose="020B0604020202020204" pitchFamily="34" charset="0"/>
                  <a:cs typeface="Arial" panose="020B0604020202020204" pitchFamily="34" charset="0"/>
                </a:rPr>
                <a:t>sur 12 cohortes</a:t>
              </a:r>
            </a:p>
          </p:txBody>
        </p:sp>
        <p:sp>
          <p:nvSpPr>
            <p:cNvPr id="4" name="Rectangle 3">
              <a:extLst>
                <a:ext uri="{FF2B5EF4-FFF2-40B4-BE49-F238E27FC236}">
                  <a16:creationId xmlns:a16="http://schemas.microsoft.com/office/drawing/2014/main" id="{C9F330C7-C3E2-2E44-89D9-698E81A20CF6}"/>
                </a:ext>
              </a:extLst>
            </p:cNvPr>
            <p:cNvSpPr/>
            <p:nvPr/>
          </p:nvSpPr>
          <p:spPr>
            <a:xfrm>
              <a:off x="2413470" y="1130153"/>
              <a:ext cx="2279346" cy="569387"/>
            </a:xfrm>
            <a:prstGeom prst="rect">
              <a:avLst/>
            </a:prstGeom>
          </p:spPr>
          <p:txBody>
            <a:bodyPr wrap="square">
              <a:spAutoFit/>
            </a:bodyPr>
            <a:lstStyle/>
            <a:p>
              <a:r>
                <a:rPr lang="fr-FR" sz="1100" b="1" dirty="0" err="1">
                  <a:solidFill>
                    <a:srgbClr val="4E879B"/>
                  </a:solidFill>
                  <a:cs typeface="Arial Black" panose="020B0604020202020204" pitchFamily="34" charset="0"/>
                </a:rPr>
                <a:t>EpiCOV</a:t>
              </a:r>
              <a:endParaRPr lang="fr-FR" sz="1100" b="1" dirty="0">
                <a:solidFill>
                  <a:srgbClr val="4E879B"/>
                </a:solidFill>
                <a:cs typeface="Arial Black" panose="020B0604020202020204" pitchFamily="34" charset="0"/>
              </a:endParaRPr>
            </a:p>
            <a:p>
              <a:pPr marL="126892" lvl="1"/>
              <a:r>
                <a:rPr lang="fr-FR" sz="1000" dirty="0">
                  <a:latin typeface="Arial" panose="020B0604020202020204" pitchFamily="34" charset="0"/>
                  <a:cs typeface="Arial" panose="020B0604020202020204" pitchFamily="34" charset="0"/>
                </a:rPr>
                <a:t>130 000 volontaires pour la recherche sur le SARS-CoV-2</a:t>
              </a:r>
            </a:p>
          </p:txBody>
        </p:sp>
        <p:sp>
          <p:nvSpPr>
            <p:cNvPr id="21" name="Rectangle 20">
              <a:extLst>
                <a:ext uri="{FF2B5EF4-FFF2-40B4-BE49-F238E27FC236}">
                  <a16:creationId xmlns:a16="http://schemas.microsoft.com/office/drawing/2014/main" id="{EBAB48AD-AF92-A349-87CA-7D746DB9A0FA}"/>
                </a:ext>
              </a:extLst>
            </p:cNvPr>
            <p:cNvSpPr/>
            <p:nvPr/>
          </p:nvSpPr>
          <p:spPr>
            <a:xfrm>
              <a:off x="2439029" y="1739634"/>
              <a:ext cx="2016294" cy="723275"/>
            </a:xfrm>
            <a:prstGeom prst="rect">
              <a:avLst/>
            </a:prstGeom>
          </p:spPr>
          <p:txBody>
            <a:bodyPr wrap="square">
              <a:spAutoFit/>
            </a:bodyPr>
            <a:lstStyle/>
            <a:p>
              <a:pPr>
                <a:spcBef>
                  <a:spcPts val="450"/>
                </a:spcBef>
              </a:pPr>
              <a:r>
                <a:rPr lang="fr-FR" sz="1100" b="1" dirty="0">
                  <a:solidFill>
                    <a:srgbClr val="4E879B"/>
                  </a:solidFill>
                  <a:cs typeface="Arial Black" panose="020B0604020202020204" pitchFamily="34" charset="0"/>
                </a:rPr>
                <a:t>ELFE</a:t>
              </a:r>
            </a:p>
            <a:p>
              <a:pPr marL="126892" lvl="1"/>
              <a:r>
                <a:rPr lang="fr-FR" sz="1000" dirty="0">
                  <a:latin typeface="Arial" panose="020B0604020202020204" pitchFamily="34" charset="0"/>
                  <a:cs typeface="Arial" panose="020B0604020202020204" pitchFamily="34" charset="0"/>
                </a:rPr>
                <a:t>20 000 enfants nés en 2011, étude longitudinale de </a:t>
              </a:r>
              <a:br>
                <a:rPr lang="fr-FR" sz="1000" dirty="0">
                  <a:latin typeface="Arial" panose="020B0604020202020204" pitchFamily="34" charset="0"/>
                  <a:cs typeface="Arial" panose="020B0604020202020204" pitchFamily="34" charset="0"/>
                </a:rPr>
              </a:br>
              <a:r>
                <a:rPr lang="fr-FR" sz="1000" dirty="0">
                  <a:latin typeface="Arial" panose="020B0604020202020204" pitchFamily="34" charset="0"/>
                  <a:cs typeface="Arial" panose="020B0604020202020204" pitchFamily="34" charset="0"/>
                </a:rPr>
                <a:t>la naissance à l’âge adulte </a:t>
              </a:r>
            </a:p>
          </p:txBody>
        </p:sp>
        <p:sp>
          <p:nvSpPr>
            <p:cNvPr id="22" name="Rectangle 21">
              <a:extLst>
                <a:ext uri="{FF2B5EF4-FFF2-40B4-BE49-F238E27FC236}">
                  <a16:creationId xmlns:a16="http://schemas.microsoft.com/office/drawing/2014/main" id="{09E402EC-5318-4A4B-A4E2-1C3407563F68}"/>
                </a:ext>
              </a:extLst>
            </p:cNvPr>
            <p:cNvSpPr/>
            <p:nvPr/>
          </p:nvSpPr>
          <p:spPr>
            <a:xfrm>
              <a:off x="2439029" y="2514245"/>
              <a:ext cx="2357632" cy="877163"/>
            </a:xfrm>
            <a:prstGeom prst="rect">
              <a:avLst/>
            </a:prstGeom>
          </p:spPr>
          <p:txBody>
            <a:bodyPr wrap="square">
              <a:spAutoFit/>
            </a:bodyPr>
            <a:lstStyle/>
            <a:p>
              <a:pPr>
                <a:spcBef>
                  <a:spcPts val="450"/>
                </a:spcBef>
              </a:pPr>
              <a:r>
                <a:rPr lang="fr-FR" sz="1100" b="1" dirty="0">
                  <a:solidFill>
                    <a:srgbClr val="4E879B"/>
                  </a:solidFill>
                  <a:cs typeface="Arial Black" panose="020B0604020202020204" pitchFamily="34" charset="0"/>
                </a:rPr>
                <a:t>Constances </a:t>
              </a:r>
            </a:p>
            <a:p>
              <a:pPr marL="126892" lvl="1"/>
              <a:r>
                <a:rPr lang="fr-FR" sz="1000" dirty="0">
                  <a:latin typeface="Arial" panose="020B0604020202020204" pitchFamily="34" charset="0"/>
                  <a:cs typeface="Arial" panose="020B0604020202020204" pitchFamily="34" charset="0"/>
                </a:rPr>
                <a:t>220 000 sujets représentatifs </a:t>
              </a:r>
              <a:br>
                <a:rPr lang="fr-FR" sz="1000" dirty="0">
                  <a:latin typeface="Arial" panose="020B0604020202020204" pitchFamily="34" charset="0"/>
                  <a:cs typeface="Arial" panose="020B0604020202020204" pitchFamily="34" charset="0"/>
                </a:rPr>
              </a:br>
              <a:r>
                <a:rPr lang="fr-FR" sz="1000" dirty="0">
                  <a:latin typeface="Arial" panose="020B0604020202020204" pitchFamily="34" charset="0"/>
                  <a:cs typeface="Arial" panose="020B0604020202020204" pitchFamily="34" charset="0"/>
                </a:rPr>
                <a:t>de la population française,</a:t>
              </a:r>
              <a:br>
                <a:rPr lang="fr-FR" sz="1000" dirty="0">
                  <a:latin typeface="Arial" panose="020B0604020202020204" pitchFamily="34" charset="0"/>
                  <a:cs typeface="Arial" panose="020B0604020202020204" pitchFamily="34" charset="0"/>
                </a:rPr>
              </a:br>
              <a:r>
                <a:rPr lang="fr-FR" sz="1000" dirty="0">
                  <a:latin typeface="Arial" panose="020B0604020202020204" pitchFamily="34" charset="0"/>
                  <a:cs typeface="Arial" panose="020B0604020202020204" pitchFamily="34" charset="0"/>
                </a:rPr>
                <a:t>de 18 à 69 ans à l’inclusion</a:t>
              </a:r>
            </a:p>
            <a:p>
              <a:pPr marL="126892" lvl="1"/>
              <a:r>
                <a:rPr lang="fr-FR" sz="1000" dirty="0">
                  <a:latin typeface="Arial" panose="020B0604020202020204" pitchFamily="34" charset="0"/>
                  <a:cs typeface="Arial" panose="020B0604020202020204" pitchFamily="34" charset="0"/>
                </a:rPr>
                <a:t>+ une </a:t>
              </a:r>
              <a:r>
                <a:rPr lang="fr-FR" sz="1000" dirty="0" err="1">
                  <a:latin typeface="Arial" panose="020B0604020202020204" pitchFamily="34" charset="0"/>
                  <a:cs typeface="Arial" panose="020B0604020202020204" pitchFamily="34" charset="0"/>
                </a:rPr>
                <a:t>biobanque</a:t>
              </a:r>
              <a:r>
                <a:rPr lang="fr-FR" sz="1000" dirty="0">
                  <a:latin typeface="Arial" panose="020B0604020202020204" pitchFamily="34" charset="0"/>
                  <a:cs typeface="Arial" panose="020B0604020202020204" pitchFamily="34" charset="0"/>
                </a:rPr>
                <a:t> de 100 000 sujets</a:t>
              </a:r>
            </a:p>
          </p:txBody>
        </p:sp>
        <p:sp>
          <p:nvSpPr>
            <p:cNvPr id="24" name="Rectangle 23">
              <a:extLst>
                <a:ext uri="{FF2B5EF4-FFF2-40B4-BE49-F238E27FC236}">
                  <a16:creationId xmlns:a16="http://schemas.microsoft.com/office/drawing/2014/main" id="{1443AB6B-0DC1-8542-BDE6-DC3828D8F6E0}"/>
                </a:ext>
              </a:extLst>
            </p:cNvPr>
            <p:cNvSpPr/>
            <p:nvPr/>
          </p:nvSpPr>
          <p:spPr>
            <a:xfrm>
              <a:off x="7117116" y="1314228"/>
              <a:ext cx="1754750" cy="1231106"/>
            </a:xfrm>
            <a:prstGeom prst="rect">
              <a:avLst/>
            </a:prstGeom>
          </p:spPr>
          <p:txBody>
            <a:bodyPr wrap="square">
              <a:spAutoFit/>
            </a:bodyPr>
            <a:lstStyle/>
            <a:p>
              <a:pPr>
                <a:spcBef>
                  <a:spcPts val="450"/>
                </a:spcBef>
              </a:pPr>
              <a:r>
                <a:rPr lang="fr-FR" sz="1200" b="1" dirty="0">
                  <a:solidFill>
                    <a:schemeClr val="accent4">
                      <a:lumMod val="75000"/>
                    </a:schemeClr>
                  </a:solidFill>
                  <a:latin typeface="Arial" panose="020B0604020202020204" pitchFamily="34" charset="0"/>
                  <a:cs typeface="Arial" panose="020B0604020202020204" pitchFamily="34" charset="0"/>
                </a:rPr>
                <a:t>Portail épidémiologie France</a:t>
              </a:r>
            </a:p>
            <a:p>
              <a:pPr marL="126000"/>
              <a:r>
                <a:rPr lang="fr-FR" sz="1000" dirty="0">
                  <a:latin typeface="Arial" panose="020B0604020202020204" pitchFamily="34" charset="0"/>
                  <a:cs typeface="Arial" panose="020B0604020202020204" pitchFamily="34" charset="0"/>
                </a:rPr>
                <a:t>Catalogue de bases </a:t>
              </a:r>
              <a:br>
                <a:rPr lang="fr-FR" sz="1000" dirty="0">
                  <a:latin typeface="Arial" panose="020B0604020202020204" pitchFamily="34" charset="0"/>
                  <a:cs typeface="Arial" panose="020B0604020202020204" pitchFamily="34" charset="0"/>
                </a:rPr>
              </a:br>
              <a:r>
                <a:rPr lang="fr-FR" sz="1000" dirty="0">
                  <a:latin typeface="Arial" panose="020B0604020202020204" pitchFamily="34" charset="0"/>
                  <a:cs typeface="Arial" panose="020B0604020202020204" pitchFamily="34" charset="0"/>
                </a:rPr>
                <a:t>de données en santé </a:t>
              </a:r>
              <a:br>
                <a:rPr lang="fr-FR" sz="1000" dirty="0">
                  <a:latin typeface="Arial" panose="020B0604020202020204" pitchFamily="34" charset="0"/>
                  <a:cs typeface="Arial" panose="020B0604020202020204" pitchFamily="34" charset="0"/>
                </a:rPr>
              </a:br>
              <a:r>
                <a:rPr lang="fr-FR" sz="1000" dirty="0">
                  <a:latin typeface="Arial" panose="020B0604020202020204" pitchFamily="34" charset="0"/>
                  <a:cs typeface="Arial" panose="020B0604020202020204" pitchFamily="34" charset="0"/>
                </a:rPr>
                <a:t>en France</a:t>
              </a:r>
              <a:br>
                <a:rPr lang="fr-FR" sz="1000" dirty="0">
                  <a:latin typeface="Arial" panose="020B0604020202020204" pitchFamily="34" charset="0"/>
                  <a:cs typeface="Arial" panose="020B0604020202020204" pitchFamily="34" charset="0"/>
                </a:rPr>
              </a:br>
              <a:r>
                <a:rPr lang="fr-FR" sz="1000" dirty="0">
                  <a:solidFill>
                    <a:srgbClr val="DE492A"/>
                  </a:solidFill>
                  <a:latin typeface="Arial" panose="020B0604020202020204" pitchFamily="34" charset="0"/>
                  <a:cs typeface="Arial" panose="020B0604020202020204" pitchFamily="34" charset="0"/>
                </a:rPr>
                <a:t>&gt; </a:t>
              </a:r>
              <a:r>
                <a:rPr lang="fr-FR" sz="1000" dirty="0">
                  <a:latin typeface="Arial" panose="020B0604020202020204" pitchFamily="34" charset="0"/>
                  <a:cs typeface="Arial" panose="020B0604020202020204" pitchFamily="34" charset="0"/>
                </a:rPr>
                <a:t>epidemiologie-france.aviesan.fr</a:t>
              </a:r>
            </a:p>
          </p:txBody>
        </p:sp>
        <p:sp>
          <p:nvSpPr>
            <p:cNvPr id="25" name="Rectangle 24">
              <a:extLst>
                <a:ext uri="{FF2B5EF4-FFF2-40B4-BE49-F238E27FC236}">
                  <a16:creationId xmlns:a16="http://schemas.microsoft.com/office/drawing/2014/main" id="{88A6F148-179E-0C44-8477-DCF68213EFD2}"/>
                </a:ext>
              </a:extLst>
            </p:cNvPr>
            <p:cNvSpPr/>
            <p:nvPr/>
          </p:nvSpPr>
          <p:spPr>
            <a:xfrm>
              <a:off x="7103048" y="2493677"/>
              <a:ext cx="1754750" cy="892552"/>
            </a:xfrm>
            <a:prstGeom prst="rect">
              <a:avLst/>
            </a:prstGeom>
          </p:spPr>
          <p:txBody>
            <a:bodyPr wrap="square">
              <a:spAutoFit/>
            </a:bodyPr>
            <a:lstStyle/>
            <a:p>
              <a:pPr marL="138113" indent="-130175">
                <a:spcBef>
                  <a:spcPts val="450"/>
                </a:spcBef>
              </a:pPr>
              <a:r>
                <a:rPr lang="fr-FR" sz="1200" b="1" dirty="0" err="1">
                  <a:solidFill>
                    <a:schemeClr val="accent4">
                      <a:lumMod val="75000"/>
                    </a:schemeClr>
                  </a:solidFill>
                  <a:latin typeface="Arial" panose="020B0604020202020204" pitchFamily="34" charset="0"/>
                  <a:cs typeface="Arial" panose="020B0604020202020204" pitchFamily="34" charset="0"/>
                </a:rPr>
                <a:t>CépiDc</a:t>
              </a:r>
              <a:br>
                <a:rPr lang="fr-FR" sz="1200" b="1" dirty="0">
                  <a:latin typeface="Arial" panose="020B0604020202020204" pitchFamily="34" charset="0"/>
                  <a:cs typeface="Arial" panose="020B0604020202020204" pitchFamily="34" charset="0"/>
                </a:rPr>
              </a:br>
              <a:r>
                <a:rPr lang="fr-FR" sz="1000" dirty="0">
                  <a:latin typeface="Arial" panose="020B0604020202020204" pitchFamily="34" charset="0"/>
                  <a:cs typeface="Arial" panose="020B0604020202020204" pitchFamily="34" charset="0"/>
                </a:rPr>
                <a:t>Centre d’épidémiologie </a:t>
              </a:r>
              <a:br>
                <a:rPr lang="fr-FR" sz="1000" dirty="0">
                  <a:latin typeface="Arial" panose="020B0604020202020204" pitchFamily="34" charset="0"/>
                  <a:cs typeface="Arial" panose="020B0604020202020204" pitchFamily="34" charset="0"/>
                </a:rPr>
              </a:br>
              <a:r>
                <a:rPr lang="fr-FR" sz="1000" dirty="0">
                  <a:latin typeface="Arial" panose="020B0604020202020204" pitchFamily="34" charset="0"/>
                  <a:cs typeface="Arial" panose="020B0604020202020204" pitchFamily="34" charset="0"/>
                </a:rPr>
                <a:t>sur les causes médicales de décès</a:t>
              </a:r>
              <a:br>
                <a:rPr lang="fr-FR" sz="1000" dirty="0">
                  <a:latin typeface="Arial" panose="020B0604020202020204" pitchFamily="34" charset="0"/>
                  <a:cs typeface="Arial" panose="020B0604020202020204" pitchFamily="34" charset="0"/>
                </a:rPr>
              </a:br>
              <a:r>
                <a:rPr lang="fr-FR" sz="1000" dirty="0">
                  <a:solidFill>
                    <a:srgbClr val="DE492A"/>
                  </a:solidFill>
                  <a:latin typeface="Arial" panose="020B0604020202020204" pitchFamily="34" charset="0"/>
                  <a:cs typeface="Arial" panose="020B0604020202020204" pitchFamily="34" charset="0"/>
                </a:rPr>
                <a:t>&gt; </a:t>
              </a:r>
              <a:r>
                <a:rPr lang="fr-FR" sz="1000" dirty="0">
                  <a:latin typeface="Arial" panose="020B0604020202020204" pitchFamily="34" charset="0"/>
                  <a:cs typeface="Arial" panose="020B0604020202020204" pitchFamily="34" charset="0"/>
                </a:rPr>
                <a:t>cepidc.inserm.fr</a:t>
              </a:r>
            </a:p>
          </p:txBody>
        </p:sp>
        <p:sp>
          <p:nvSpPr>
            <p:cNvPr id="26" name="Rectangle 25">
              <a:extLst>
                <a:ext uri="{FF2B5EF4-FFF2-40B4-BE49-F238E27FC236}">
                  <a16:creationId xmlns:a16="http://schemas.microsoft.com/office/drawing/2014/main" id="{94C0BC78-6A04-1C46-9236-633B7C1D1B45}"/>
                </a:ext>
              </a:extLst>
            </p:cNvPr>
            <p:cNvSpPr/>
            <p:nvPr/>
          </p:nvSpPr>
          <p:spPr>
            <a:xfrm>
              <a:off x="7088979" y="3458158"/>
              <a:ext cx="1873977" cy="892552"/>
            </a:xfrm>
            <a:prstGeom prst="rect">
              <a:avLst/>
            </a:prstGeom>
          </p:spPr>
          <p:txBody>
            <a:bodyPr wrap="square">
              <a:spAutoFit/>
            </a:bodyPr>
            <a:lstStyle/>
            <a:p>
              <a:pPr marL="138113" indent="-130175">
                <a:spcBef>
                  <a:spcPts val="450"/>
                </a:spcBef>
              </a:pPr>
              <a:r>
                <a:rPr lang="fr-FR" sz="1200" b="1" dirty="0" err="1">
                  <a:solidFill>
                    <a:schemeClr val="accent4">
                      <a:lumMod val="75000"/>
                    </a:schemeClr>
                  </a:solidFill>
                  <a:latin typeface="Arial" panose="020B0604020202020204" pitchFamily="34" charset="0"/>
                  <a:cs typeface="Arial" panose="020B0604020202020204" pitchFamily="34" charset="0"/>
                </a:rPr>
                <a:t>Orphanet</a:t>
              </a:r>
              <a:br>
                <a:rPr lang="fr-FR" sz="1200" b="1" dirty="0">
                  <a:latin typeface="Arial" panose="020B0604020202020204" pitchFamily="34" charset="0"/>
                  <a:cs typeface="Arial" panose="020B0604020202020204" pitchFamily="34" charset="0"/>
                </a:rPr>
              </a:br>
              <a:r>
                <a:rPr lang="fr-FR" sz="1000" dirty="0">
                  <a:latin typeface="Arial" panose="020B0604020202020204" pitchFamily="34" charset="0"/>
                  <a:cs typeface="Arial" panose="020B0604020202020204" pitchFamily="34" charset="0"/>
                </a:rPr>
                <a:t>Portail des maladies rares et des médicaments orphelins</a:t>
              </a:r>
              <a:br>
                <a:rPr lang="fr-FR" sz="1000" dirty="0">
                  <a:latin typeface="Arial" panose="020B0604020202020204" pitchFamily="34" charset="0"/>
                  <a:cs typeface="Arial" panose="020B0604020202020204" pitchFamily="34" charset="0"/>
                </a:rPr>
              </a:br>
              <a:r>
                <a:rPr lang="fr-FR" sz="1000" dirty="0">
                  <a:solidFill>
                    <a:srgbClr val="DE492A"/>
                  </a:solidFill>
                  <a:latin typeface="Arial" panose="020B0604020202020204" pitchFamily="34" charset="0"/>
                  <a:cs typeface="Arial" panose="020B0604020202020204" pitchFamily="34" charset="0"/>
                </a:rPr>
                <a:t>&gt; </a:t>
              </a:r>
              <a:r>
                <a:rPr lang="fr-FR" sz="1000" dirty="0">
                  <a:latin typeface="Arial" panose="020B0604020202020204" pitchFamily="34" charset="0"/>
                  <a:cs typeface="Arial" panose="020B0604020202020204" pitchFamily="34" charset="0"/>
                </a:rPr>
                <a:t>orpha.net</a:t>
              </a:r>
            </a:p>
          </p:txBody>
        </p:sp>
        <p:cxnSp>
          <p:nvCxnSpPr>
            <p:cNvPr id="64" name="Connecteur droit 63">
              <a:extLst>
                <a:ext uri="{FF2B5EF4-FFF2-40B4-BE49-F238E27FC236}">
                  <a16:creationId xmlns:a16="http://schemas.microsoft.com/office/drawing/2014/main" id="{51201178-6DE8-CB45-9700-A7457AFB033D}"/>
                </a:ext>
              </a:extLst>
            </p:cNvPr>
            <p:cNvCxnSpPr>
              <a:cxnSpLocks/>
              <a:stCxn id="8" idx="7"/>
            </p:cNvCxnSpPr>
            <p:nvPr/>
          </p:nvCxnSpPr>
          <p:spPr>
            <a:xfrm flipV="1">
              <a:off x="6597576" y="1507296"/>
              <a:ext cx="516210" cy="5226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Connecteur droit 74">
              <a:extLst>
                <a:ext uri="{FF2B5EF4-FFF2-40B4-BE49-F238E27FC236}">
                  <a16:creationId xmlns:a16="http://schemas.microsoft.com/office/drawing/2014/main" id="{9789F584-2CD8-F949-A6F2-1482D5FD19FA}"/>
                </a:ext>
              </a:extLst>
            </p:cNvPr>
            <p:cNvCxnSpPr/>
            <p:nvPr/>
          </p:nvCxnSpPr>
          <p:spPr>
            <a:xfrm flipH="1" flipV="1">
              <a:off x="6729638" y="3328232"/>
              <a:ext cx="343333" cy="2718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2384186" y="4128377"/>
              <a:ext cx="364202" cy="307777"/>
            </a:xfrm>
            <a:prstGeom prst="rect">
              <a:avLst/>
            </a:prstGeom>
          </p:spPr>
          <p:txBody>
            <a:bodyPr wrap="none">
              <a:spAutoFit/>
            </a:bodyPr>
            <a:lstStyle/>
            <a:p>
              <a:r>
                <a:rPr lang="fr-FR" sz="1400" dirty="0">
                  <a:solidFill>
                    <a:srgbClr val="007EB3"/>
                  </a:solidFill>
                  <a:latin typeface="Arial" panose="020B0604020202020204" pitchFamily="34" charset="0"/>
                  <a:cs typeface="Arial" panose="020B0604020202020204" pitchFamily="34" charset="0"/>
                </a:rPr>
                <a:t>…</a:t>
              </a:r>
              <a:endParaRPr lang="fr-FR" dirty="0">
                <a:solidFill>
                  <a:srgbClr val="007EB3"/>
                </a:solidFill>
              </a:endParaRPr>
            </a:p>
          </p:txBody>
        </p:sp>
        <p:grpSp>
          <p:nvGrpSpPr>
            <p:cNvPr id="16" name="Groupe 15">
              <a:extLst>
                <a:ext uri="{FF2B5EF4-FFF2-40B4-BE49-F238E27FC236}">
                  <a16:creationId xmlns:a16="http://schemas.microsoft.com/office/drawing/2014/main" id="{E313B983-E331-F74D-95AE-B6C9861A2E75}"/>
                </a:ext>
              </a:extLst>
            </p:cNvPr>
            <p:cNvGrpSpPr/>
            <p:nvPr/>
          </p:nvGrpSpPr>
          <p:grpSpPr>
            <a:xfrm>
              <a:off x="131833" y="1707358"/>
              <a:ext cx="2104604" cy="2104602"/>
              <a:chOff x="131833" y="1707358"/>
              <a:chExt cx="2104604" cy="2104602"/>
            </a:xfrm>
          </p:grpSpPr>
          <p:sp>
            <p:nvSpPr>
              <p:cNvPr id="23" name="Ellipse 22">
                <a:extLst>
                  <a:ext uri="{FF2B5EF4-FFF2-40B4-BE49-F238E27FC236}">
                    <a16:creationId xmlns:a16="http://schemas.microsoft.com/office/drawing/2014/main" id="{0FFA5F69-982F-3747-8216-F8C14450BD6C}"/>
                  </a:ext>
                </a:extLst>
              </p:cNvPr>
              <p:cNvSpPr>
                <a:spLocks noChangeAspect="1"/>
              </p:cNvSpPr>
              <p:nvPr/>
            </p:nvSpPr>
            <p:spPr>
              <a:xfrm>
                <a:off x="131833" y="1707358"/>
                <a:ext cx="2104604" cy="2104602"/>
              </a:xfrm>
              <a:prstGeom prst="ellipse">
                <a:avLst/>
              </a:prstGeom>
              <a:solidFill>
                <a:srgbClr val="FF3A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13" dirty="0">
                  <a:solidFill>
                    <a:srgbClr val="E4C9E2"/>
                  </a:solidFill>
                </a:endParaRPr>
              </a:p>
            </p:txBody>
          </p:sp>
          <p:sp>
            <p:nvSpPr>
              <p:cNvPr id="57" name="Rectangle 56">
                <a:extLst>
                  <a:ext uri="{FF2B5EF4-FFF2-40B4-BE49-F238E27FC236}">
                    <a16:creationId xmlns:a16="http://schemas.microsoft.com/office/drawing/2014/main" id="{96897692-3C68-2447-8253-C6E74472AA27}"/>
                  </a:ext>
                </a:extLst>
              </p:cNvPr>
              <p:cNvSpPr/>
              <p:nvPr/>
            </p:nvSpPr>
            <p:spPr>
              <a:xfrm>
                <a:off x="261960" y="2146624"/>
                <a:ext cx="1851988" cy="1226071"/>
              </a:xfrm>
              <a:prstGeom prst="rect">
                <a:avLst/>
              </a:prstGeom>
            </p:spPr>
            <p:txBody>
              <a:bodyPr wrap="square" lIns="0" rIns="0" anchor="ctr" anchorCtr="0">
                <a:noAutofit/>
              </a:bodyPr>
              <a:lstStyle/>
              <a:p>
                <a:pPr algn="ctr">
                  <a:lnSpc>
                    <a:spcPts val="1860"/>
                  </a:lnSpc>
                </a:pPr>
                <a:r>
                  <a:rPr lang="fr-FR" sz="1800" b="1" dirty="0">
                    <a:solidFill>
                      <a:srgbClr val="4E879B"/>
                    </a:solidFill>
                    <a:cs typeface="Arial Black" panose="020B0604020202020204" pitchFamily="34" charset="0"/>
                  </a:rPr>
                  <a:t>Plus de </a:t>
                </a:r>
                <a:br>
                  <a:rPr lang="fr-FR" sz="1800" b="1" dirty="0">
                    <a:solidFill>
                      <a:srgbClr val="4E879B"/>
                    </a:solidFill>
                    <a:cs typeface="Arial Black" panose="020B0604020202020204" pitchFamily="34" charset="0"/>
                  </a:rPr>
                </a:br>
                <a:r>
                  <a:rPr lang="fr-FR" sz="1800" b="1" dirty="0">
                    <a:solidFill>
                      <a:srgbClr val="4E879B"/>
                    </a:solidFill>
                    <a:cs typeface="Arial Black" panose="020B0604020202020204" pitchFamily="34" charset="0"/>
                  </a:rPr>
                  <a:t>1,6 million de</a:t>
                </a:r>
                <a:br>
                  <a:rPr lang="fr-FR" sz="1800" b="1" dirty="0">
                    <a:solidFill>
                      <a:srgbClr val="4E879B"/>
                    </a:solidFill>
                    <a:cs typeface="Arial Black" panose="020B0604020202020204" pitchFamily="34" charset="0"/>
                  </a:rPr>
                </a:br>
                <a:r>
                  <a:rPr lang="fr-FR" sz="1800" b="1" dirty="0">
                    <a:solidFill>
                      <a:srgbClr val="4E879B"/>
                    </a:solidFill>
                    <a:cs typeface="Arial Black" panose="020B0604020202020204" pitchFamily="34" charset="0"/>
                  </a:rPr>
                  <a:t>personnes</a:t>
                </a:r>
              </a:p>
              <a:p>
                <a:pPr algn="ctr"/>
                <a:r>
                  <a:rPr lang="fr-FR" sz="1200" dirty="0">
                    <a:solidFill>
                      <a:srgbClr val="4E879B"/>
                    </a:solidFill>
                    <a:latin typeface="Arial" panose="020B0604020202020204" pitchFamily="34" charset="0"/>
                    <a:cs typeface="Arial" panose="020B0604020202020204" pitchFamily="34" charset="0"/>
                  </a:rPr>
                  <a:t>(2 % de la population française) impliquées </a:t>
                </a:r>
                <a:br>
                  <a:rPr lang="fr-FR" sz="1200" dirty="0">
                    <a:solidFill>
                      <a:srgbClr val="4E879B"/>
                    </a:solidFill>
                    <a:latin typeface="Arial" panose="020B0604020202020204" pitchFamily="34" charset="0"/>
                    <a:cs typeface="Arial" panose="020B0604020202020204" pitchFamily="34" charset="0"/>
                  </a:rPr>
                </a:br>
                <a:r>
                  <a:rPr lang="fr-FR" sz="1200" dirty="0">
                    <a:solidFill>
                      <a:srgbClr val="4E879B"/>
                    </a:solidFill>
                    <a:latin typeface="Arial" panose="020B0604020202020204" pitchFamily="34" charset="0"/>
                    <a:cs typeface="Arial" panose="020B0604020202020204" pitchFamily="34" charset="0"/>
                  </a:rPr>
                  <a:t>dans des cohortes </a:t>
                </a:r>
                <a:br>
                  <a:rPr lang="fr-FR" sz="1200" dirty="0">
                    <a:solidFill>
                      <a:srgbClr val="4E879B"/>
                    </a:solidFill>
                    <a:latin typeface="Arial" panose="020B0604020202020204" pitchFamily="34" charset="0"/>
                    <a:cs typeface="Arial" panose="020B0604020202020204" pitchFamily="34" charset="0"/>
                  </a:rPr>
                </a:br>
                <a:r>
                  <a:rPr lang="fr-FR" sz="1200" dirty="0">
                    <a:solidFill>
                      <a:srgbClr val="4E879B"/>
                    </a:solidFill>
                    <a:latin typeface="Arial" panose="020B0604020202020204" pitchFamily="34" charset="0"/>
                    <a:cs typeface="Arial" panose="020B0604020202020204" pitchFamily="34" charset="0"/>
                  </a:rPr>
                  <a:t>Inserm</a:t>
                </a:r>
              </a:p>
            </p:txBody>
          </p:sp>
        </p:grpSp>
      </p:grpSp>
    </p:spTree>
    <p:extLst>
      <p:ext uri="{BB962C8B-B14F-4D97-AF65-F5344CB8AC3E}">
        <p14:creationId xmlns:p14="http://schemas.microsoft.com/office/powerpoint/2010/main" val="2685700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idx="4294967295"/>
          </p:nvPr>
        </p:nvSpPr>
        <p:spPr>
          <a:xfrm>
            <a:off x="4462419" y="2483148"/>
            <a:ext cx="4674122" cy="1900388"/>
          </a:xfrm>
          <a:prstGeom prst="rect">
            <a:avLst/>
          </a:prstGeom>
        </p:spPr>
        <p:txBody>
          <a:bodyPr>
            <a:noAutofit/>
          </a:bodyPr>
          <a:lstStyle/>
          <a:p>
            <a:r>
              <a:rPr lang="fr-FR" sz="2400" b="0" dirty="0">
                <a:latin typeface="Arial" panose="020B0604020202020204" pitchFamily="34" charset="0"/>
                <a:cs typeface="Arial" panose="020B0604020202020204" pitchFamily="34" charset="0"/>
              </a:rPr>
              <a:t>L’Inserm est le seul organisme de recherche public français entièrement dédié à la santé</a:t>
            </a:r>
            <a:r>
              <a:rPr lang="en-GB" sz="2400" b="0" dirty="0">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4084455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2E4EED-6ED4-044E-98A7-56A9F3387058}"/>
              </a:ext>
            </a:extLst>
          </p:cNvPr>
          <p:cNvSpPr>
            <a:spLocks noGrp="1"/>
          </p:cNvSpPr>
          <p:nvPr>
            <p:ph type="title"/>
          </p:nvPr>
        </p:nvSpPr>
        <p:spPr/>
        <p:txBody>
          <a:bodyPr/>
          <a:lstStyle/>
          <a:p>
            <a:r>
              <a:rPr lang="fr-FR" dirty="0"/>
              <a:t>Agir pour améliorer la santé de tous</a:t>
            </a:r>
            <a:endParaRPr lang="en-US" dirty="0"/>
          </a:p>
        </p:txBody>
      </p:sp>
      <p:sp>
        <p:nvSpPr>
          <p:cNvPr id="3" name="Espace réservé du numéro de diapositive 2">
            <a:extLst>
              <a:ext uri="{FF2B5EF4-FFF2-40B4-BE49-F238E27FC236}">
                <a16:creationId xmlns:a16="http://schemas.microsoft.com/office/drawing/2014/main" id="{668C5F31-FC74-1F49-821A-0FD08EF59C5C}"/>
              </a:ext>
            </a:extLst>
          </p:cNvPr>
          <p:cNvSpPr>
            <a:spLocks noGrp="1"/>
          </p:cNvSpPr>
          <p:nvPr>
            <p:ph type="sldNum" sz="quarter" idx="12"/>
          </p:nvPr>
        </p:nvSpPr>
        <p:spPr>
          <a:xfrm>
            <a:off x="8526287" y="4829012"/>
            <a:ext cx="617713" cy="215904"/>
          </a:xfrm>
          <a:prstGeom prst="rect">
            <a:avLst/>
          </a:prstGeom>
        </p:spPr>
        <p:txBody>
          <a:bodyPr/>
          <a:lstStyle/>
          <a:p>
            <a:fld id="{90F7D937-8C47-D949-9B66-03B4793ACCA3}" type="slidenum">
              <a:rPr lang="fr-FR" smtClean="0">
                <a:latin typeface="+mn-lt"/>
              </a:rPr>
              <a:pPr/>
              <a:t>20</a:t>
            </a:fld>
            <a:endParaRPr lang="fr-FR" dirty="0">
              <a:latin typeface="+mn-lt"/>
            </a:endParaRPr>
          </a:p>
        </p:txBody>
      </p:sp>
      <p:sp>
        <p:nvSpPr>
          <p:cNvPr id="7" name="ZoneTexte 6">
            <a:extLst>
              <a:ext uri="{FF2B5EF4-FFF2-40B4-BE49-F238E27FC236}">
                <a16:creationId xmlns:a16="http://schemas.microsoft.com/office/drawing/2014/main" id="{7DC23409-E665-A84D-AC24-93A7A816C4C4}"/>
              </a:ext>
            </a:extLst>
          </p:cNvPr>
          <p:cNvSpPr txBox="1"/>
          <p:nvPr/>
        </p:nvSpPr>
        <p:spPr>
          <a:xfrm>
            <a:off x="606812" y="374364"/>
            <a:ext cx="6709699" cy="646331"/>
          </a:xfrm>
          <a:prstGeom prst="rect">
            <a:avLst/>
          </a:prstGeom>
          <a:noFill/>
        </p:spPr>
        <p:txBody>
          <a:bodyPr wrap="square" lIns="0" tIns="0" rIns="0" bIns="0" rtlCol="0">
            <a:spAutoFit/>
          </a:bodyPr>
          <a:lstStyle/>
          <a:p>
            <a:r>
              <a:rPr lang="fr-FR" sz="2100" dirty="0">
                <a:latin typeface="Arial" panose="020B0604020202020204" pitchFamily="34" charset="0"/>
                <a:cs typeface="Arial" panose="020B0604020202020204" pitchFamily="34" charset="0"/>
              </a:rPr>
              <a:t>Un continuum de la recherche fondamentale</a:t>
            </a:r>
            <a:br>
              <a:rPr lang="fr-FR" sz="2100" dirty="0">
                <a:latin typeface="Arial" panose="020B0604020202020204" pitchFamily="34" charset="0"/>
                <a:cs typeface="Arial" panose="020B0604020202020204" pitchFamily="34" charset="0"/>
              </a:rPr>
            </a:br>
            <a:r>
              <a:rPr lang="fr-FR" sz="2100" dirty="0">
                <a:latin typeface="Arial" panose="020B0604020202020204" pitchFamily="34" charset="0"/>
                <a:cs typeface="Arial" panose="020B0604020202020204" pitchFamily="34" charset="0"/>
              </a:rPr>
              <a:t>à la recherche clinique et appliquée en santé publique</a:t>
            </a:r>
            <a:endParaRPr lang="en-US" sz="2100" dirty="0">
              <a:latin typeface="Arial" panose="020B0604020202020204" pitchFamily="34" charset="0"/>
              <a:cs typeface="Arial" panose="020B0604020202020204" pitchFamily="34" charset="0"/>
            </a:endParaRPr>
          </a:p>
        </p:txBody>
      </p:sp>
      <p:sp>
        <p:nvSpPr>
          <p:cNvPr id="46" name="Rectangle : coins arrondis 45">
            <a:extLst>
              <a:ext uri="{FF2B5EF4-FFF2-40B4-BE49-F238E27FC236}">
                <a16:creationId xmlns:a16="http://schemas.microsoft.com/office/drawing/2014/main" id="{2DB98950-6146-0749-A986-71457AD7E5CD}"/>
              </a:ext>
            </a:extLst>
          </p:cNvPr>
          <p:cNvSpPr/>
          <p:nvPr/>
        </p:nvSpPr>
        <p:spPr>
          <a:xfrm>
            <a:off x="2084428" y="2980824"/>
            <a:ext cx="2385866" cy="892758"/>
          </a:xfrm>
          <a:prstGeom prst="roundRect">
            <a:avLst/>
          </a:prstGeom>
          <a:solidFill>
            <a:srgbClr val="4E8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 coins arrondis 49">
            <a:extLst>
              <a:ext uri="{FF2B5EF4-FFF2-40B4-BE49-F238E27FC236}">
                <a16:creationId xmlns:a16="http://schemas.microsoft.com/office/drawing/2014/main" id="{6AE7E00A-AB1F-AA4F-B495-75DC2071A585}"/>
              </a:ext>
            </a:extLst>
          </p:cNvPr>
          <p:cNvSpPr/>
          <p:nvPr/>
        </p:nvSpPr>
        <p:spPr>
          <a:xfrm>
            <a:off x="4604603" y="2980825"/>
            <a:ext cx="1718140" cy="892758"/>
          </a:xfrm>
          <a:prstGeom prst="roundRect">
            <a:avLst/>
          </a:prstGeom>
          <a:solidFill>
            <a:srgbClr val="4E8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 coins arrondis 55">
            <a:extLst>
              <a:ext uri="{FF2B5EF4-FFF2-40B4-BE49-F238E27FC236}">
                <a16:creationId xmlns:a16="http://schemas.microsoft.com/office/drawing/2014/main" id="{D454D192-FCD1-E242-8E3E-A6B11D3271D5}"/>
              </a:ext>
            </a:extLst>
          </p:cNvPr>
          <p:cNvSpPr/>
          <p:nvPr/>
        </p:nvSpPr>
        <p:spPr>
          <a:xfrm>
            <a:off x="6457052" y="2980825"/>
            <a:ext cx="2324671" cy="892758"/>
          </a:xfrm>
          <a:prstGeom prst="roundRect">
            <a:avLst/>
          </a:prstGeom>
          <a:solidFill>
            <a:srgbClr val="4E8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 coins arrondis 38">
            <a:extLst>
              <a:ext uri="{FF2B5EF4-FFF2-40B4-BE49-F238E27FC236}">
                <a16:creationId xmlns:a16="http://schemas.microsoft.com/office/drawing/2014/main" id="{1316EB75-C97C-2C45-945C-9F6E21FC1A3F}"/>
              </a:ext>
            </a:extLst>
          </p:cNvPr>
          <p:cNvSpPr/>
          <p:nvPr/>
        </p:nvSpPr>
        <p:spPr>
          <a:xfrm>
            <a:off x="317446" y="2983929"/>
            <a:ext cx="1631774" cy="892758"/>
          </a:xfrm>
          <a:prstGeom prst="roundRect">
            <a:avLst/>
          </a:prstGeom>
          <a:solidFill>
            <a:srgbClr val="4E8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 coins arrondis 29">
            <a:extLst>
              <a:ext uri="{FF2B5EF4-FFF2-40B4-BE49-F238E27FC236}">
                <a16:creationId xmlns:a16="http://schemas.microsoft.com/office/drawing/2014/main" id="{C150F1BE-FBEA-5B4A-B54B-8DEAB60B115D}"/>
              </a:ext>
            </a:extLst>
          </p:cNvPr>
          <p:cNvSpPr/>
          <p:nvPr/>
        </p:nvSpPr>
        <p:spPr>
          <a:xfrm>
            <a:off x="4604603" y="1781833"/>
            <a:ext cx="1718139" cy="892758"/>
          </a:xfrm>
          <a:prstGeom prst="roundRect">
            <a:avLst/>
          </a:prstGeom>
          <a:solidFill>
            <a:srgbClr val="4E8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 coins arrondis 31">
            <a:extLst>
              <a:ext uri="{FF2B5EF4-FFF2-40B4-BE49-F238E27FC236}">
                <a16:creationId xmlns:a16="http://schemas.microsoft.com/office/drawing/2014/main" id="{3DF48E08-87D2-4346-B475-BE10DB390B16}"/>
              </a:ext>
            </a:extLst>
          </p:cNvPr>
          <p:cNvSpPr/>
          <p:nvPr/>
        </p:nvSpPr>
        <p:spPr>
          <a:xfrm>
            <a:off x="6456097" y="1781833"/>
            <a:ext cx="2324671" cy="892758"/>
          </a:xfrm>
          <a:prstGeom prst="roundRect">
            <a:avLst/>
          </a:prstGeom>
          <a:solidFill>
            <a:srgbClr val="4E8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 coins arrondis 28">
            <a:extLst>
              <a:ext uri="{FF2B5EF4-FFF2-40B4-BE49-F238E27FC236}">
                <a16:creationId xmlns:a16="http://schemas.microsoft.com/office/drawing/2014/main" id="{CC756FF5-451F-BC46-BA26-294A5899BBE2}"/>
              </a:ext>
            </a:extLst>
          </p:cNvPr>
          <p:cNvSpPr/>
          <p:nvPr/>
        </p:nvSpPr>
        <p:spPr>
          <a:xfrm>
            <a:off x="2084428" y="1781833"/>
            <a:ext cx="2385866" cy="892758"/>
          </a:xfrm>
          <a:prstGeom prst="roundRect">
            <a:avLst/>
          </a:prstGeom>
          <a:solidFill>
            <a:srgbClr val="4E8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 coins arrondis 5">
            <a:extLst>
              <a:ext uri="{FF2B5EF4-FFF2-40B4-BE49-F238E27FC236}">
                <a16:creationId xmlns:a16="http://schemas.microsoft.com/office/drawing/2014/main" id="{B878AA7A-823C-6443-AFEF-D7E29C3323C8}"/>
              </a:ext>
            </a:extLst>
          </p:cNvPr>
          <p:cNvSpPr/>
          <p:nvPr/>
        </p:nvSpPr>
        <p:spPr>
          <a:xfrm>
            <a:off x="317446" y="1781833"/>
            <a:ext cx="1631774" cy="892758"/>
          </a:xfrm>
          <a:prstGeom prst="roundRect">
            <a:avLst/>
          </a:prstGeom>
          <a:solidFill>
            <a:srgbClr val="4E8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Espace réservé du contenu 2">
            <a:extLst>
              <a:ext uri="{FF2B5EF4-FFF2-40B4-BE49-F238E27FC236}">
                <a16:creationId xmlns:a16="http://schemas.microsoft.com/office/drawing/2014/main" id="{111D2457-E1A5-8D40-93F3-DAD9A31214A4}"/>
              </a:ext>
            </a:extLst>
          </p:cNvPr>
          <p:cNvSpPr txBox="1">
            <a:spLocks/>
          </p:cNvSpPr>
          <p:nvPr/>
        </p:nvSpPr>
        <p:spPr>
          <a:xfrm>
            <a:off x="317446" y="1956131"/>
            <a:ext cx="1631774" cy="575197"/>
          </a:xfrm>
          <a:prstGeom prst="rect">
            <a:avLst/>
          </a:prstGeom>
        </p:spPr>
        <p:txBody>
          <a:bodyPr vert="horz" lIns="0" tIns="0" rIns="0" bIns="0" rtlCol="0">
            <a:noAutofit/>
          </a:bodyPr>
          <a:lstStyle>
            <a:lvl1pPr marL="0" indent="0" algn="l" defTabSz="685783" rtl="0" eaLnBrk="1" latinLnBrk="0" hangingPunct="1">
              <a:lnSpc>
                <a:spcPct val="90000"/>
              </a:lnSpc>
              <a:spcBef>
                <a:spcPts val="750"/>
              </a:spcBef>
              <a:buClr>
                <a:srgbClr val="EF4C22"/>
              </a:buClr>
              <a:buFontTx/>
              <a:buNone/>
              <a:defRPr sz="1900" b="0" i="0" kern="1200">
                <a:solidFill>
                  <a:schemeClr val="tx1"/>
                </a:solidFill>
                <a:latin typeface="Arial" panose="020B0604020202020204" pitchFamily="34" charset="0"/>
                <a:ea typeface="+mn-ea"/>
                <a:cs typeface="Arial" panose="020B0604020202020204" pitchFamily="34" charset="0"/>
              </a:defRPr>
            </a:lvl1pPr>
            <a:lvl2pPr marL="161996" indent="-160731" algn="l" defTabSz="685783" rtl="0" eaLnBrk="1" latinLnBrk="0" hangingPunct="1">
              <a:lnSpc>
                <a:spcPct val="90000"/>
              </a:lnSpc>
              <a:spcBef>
                <a:spcPts val="1275"/>
              </a:spcBef>
              <a:buClr>
                <a:schemeClr val="accent1"/>
              </a:buClr>
              <a:buFont typeface="Arial" panose="020B0604020202020204" pitchFamily="34" charset="0"/>
              <a:buChar char="•"/>
              <a:tabLst/>
              <a:defRPr sz="1700" b="0" i="0" kern="1200">
                <a:solidFill>
                  <a:schemeClr val="tx1"/>
                </a:solidFill>
                <a:latin typeface="Arial" panose="020B0604020202020204" pitchFamily="34" charset="0"/>
                <a:ea typeface="+mn-ea"/>
                <a:cs typeface="Arial" panose="020B0604020202020204" pitchFamily="34" charset="0"/>
              </a:defRPr>
            </a:lvl2pPr>
            <a:lvl3pPr marL="161996" marR="0" indent="-161996" algn="l" defTabSz="685783" rtl="0" eaLnBrk="1" fontAlgn="auto" latinLnBrk="0" hangingPunct="1">
              <a:lnSpc>
                <a:spcPct val="100000"/>
              </a:lnSpc>
              <a:spcBef>
                <a:spcPts val="900"/>
              </a:spcBef>
              <a:spcAft>
                <a:spcPts val="0"/>
              </a:spcAft>
              <a:buClr>
                <a:schemeClr val="accent1"/>
              </a:buClr>
              <a:buSzPct val="80000"/>
              <a:buFont typeface="Helvetica" pitchFamily="2" charset="0"/>
              <a:buChar char="●"/>
              <a:tabLst/>
              <a:defRPr sz="1200" b="0" i="0" kern="1200">
                <a:solidFill>
                  <a:schemeClr val="tx1"/>
                </a:solidFill>
                <a:latin typeface="Arial" panose="020B0604020202020204" pitchFamily="34" charset="0"/>
                <a:ea typeface="+mn-ea"/>
                <a:cs typeface="Arial" panose="020B0604020202020204" pitchFamily="34" charset="0"/>
              </a:defRPr>
            </a:lvl3pPr>
            <a:lvl4pPr marL="8100" indent="0" algn="l" defTabSz="685783" rtl="0" eaLnBrk="1" latinLnBrk="0" hangingPunct="1">
              <a:lnSpc>
                <a:spcPct val="100000"/>
              </a:lnSpc>
              <a:spcBef>
                <a:spcPts val="600"/>
              </a:spcBef>
              <a:buClr>
                <a:schemeClr val="accent1"/>
              </a:buClr>
              <a:buFont typeface="Arial" panose="020B0604020202020204" pitchFamily="34" charset="0"/>
              <a:buNone/>
              <a:tabLst/>
              <a:defRPr sz="900" b="0" i="0" kern="1200">
                <a:solidFill>
                  <a:schemeClr val="tx1"/>
                </a:solidFill>
                <a:latin typeface="Arial" panose="020B0604020202020204" pitchFamily="34" charset="0"/>
                <a:ea typeface="+mn-ea"/>
                <a:cs typeface="Arial" panose="020B0604020202020204" pitchFamily="34" charset="0"/>
              </a:defRPr>
            </a:lvl4pPr>
            <a:lvl5pPr marL="7144" marR="0" indent="0" algn="l" defTabSz="685783" rtl="0" eaLnBrk="1" fontAlgn="auto" latinLnBrk="0" hangingPunct="1">
              <a:lnSpc>
                <a:spcPct val="100000"/>
              </a:lnSpc>
              <a:spcBef>
                <a:spcPts val="600"/>
              </a:spcBef>
              <a:spcAft>
                <a:spcPts val="0"/>
              </a:spcAft>
              <a:buClr>
                <a:srgbClr val="EF4C22"/>
              </a:buClr>
              <a:buSzTx/>
              <a:buFontTx/>
              <a:buNone/>
              <a:tabLst/>
              <a:defRPr sz="750" b="0" i="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1843042" indent="-128585" algn="l" defTabSz="685783" rtl="0" eaLnBrk="1" latinLnBrk="0" hangingPunct="1">
              <a:lnSpc>
                <a:spcPct val="90000"/>
              </a:lnSpc>
              <a:spcBef>
                <a:spcPts val="375"/>
              </a:spcBef>
              <a:buClr>
                <a:srgbClr val="E63723"/>
              </a:buClr>
              <a:buFont typeface="AppleSymbols" charset="0"/>
              <a:buChar char="⎼"/>
              <a:defRPr sz="1050" b="0" kern="1200">
                <a:solidFill>
                  <a:schemeClr val="tx2"/>
                </a:solidFill>
                <a:latin typeface="+mj-lt"/>
                <a:ea typeface="Times New Roman" charset="0"/>
                <a:cs typeface="Times New Roman" charset="0"/>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fr-FR" sz="1800" dirty="0">
                <a:solidFill>
                  <a:schemeClr val="bg1"/>
                </a:solidFill>
              </a:rPr>
              <a:t>Recherche</a:t>
            </a:r>
            <a:br>
              <a:rPr lang="fr-FR" sz="1800" dirty="0">
                <a:solidFill>
                  <a:schemeClr val="bg1"/>
                </a:solidFill>
              </a:rPr>
            </a:br>
            <a:r>
              <a:rPr lang="fr-FR" sz="1800" dirty="0">
                <a:solidFill>
                  <a:schemeClr val="bg1"/>
                </a:solidFill>
              </a:rPr>
              <a:t>fondamentale</a:t>
            </a:r>
          </a:p>
        </p:txBody>
      </p:sp>
      <p:sp>
        <p:nvSpPr>
          <p:cNvPr id="48" name="Espace réservé du contenu 2">
            <a:extLst>
              <a:ext uri="{FF2B5EF4-FFF2-40B4-BE49-F238E27FC236}">
                <a16:creationId xmlns:a16="http://schemas.microsoft.com/office/drawing/2014/main" id="{56BD01A6-FB12-DA48-A5AF-F41CDFE33643}"/>
              </a:ext>
            </a:extLst>
          </p:cNvPr>
          <p:cNvSpPr txBox="1">
            <a:spLocks/>
          </p:cNvSpPr>
          <p:nvPr/>
        </p:nvSpPr>
        <p:spPr>
          <a:xfrm>
            <a:off x="2084428" y="1964479"/>
            <a:ext cx="2385866" cy="575197"/>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Tx/>
              <a:buNone/>
              <a:defRPr sz="2533" b="0" i="0" kern="1200">
                <a:solidFill>
                  <a:schemeClr val="tx1"/>
                </a:solidFill>
                <a:latin typeface="Arial" panose="020B0604020202020204" pitchFamily="34" charset="0"/>
                <a:ea typeface="+mn-ea"/>
                <a:cs typeface="Arial" panose="020B0604020202020204" pitchFamily="34" charset="0"/>
              </a:defRPr>
            </a:lvl1pPr>
            <a:lvl2pPr marL="215989" indent="-228600" algn="l" defTabSz="914400" rtl="0" eaLnBrk="1" latinLnBrk="0" hangingPunct="1">
              <a:lnSpc>
                <a:spcPct val="90000"/>
              </a:lnSpc>
              <a:spcBef>
                <a:spcPts val="1700"/>
              </a:spcBef>
              <a:buClr>
                <a:schemeClr val="accent1"/>
              </a:buClr>
              <a:buFont typeface="Arial" panose="020B0604020202020204" pitchFamily="34" charset="0"/>
              <a:buChar char="•"/>
              <a:defRPr sz="2267" b="0" i="0" kern="1200">
                <a:solidFill>
                  <a:schemeClr val="tx1"/>
                </a:solidFill>
                <a:latin typeface="Arial" panose="020B0604020202020204" pitchFamily="34" charset="0"/>
                <a:ea typeface="+mn-ea"/>
                <a:cs typeface="Arial" panose="020B0604020202020204" pitchFamily="34" charset="0"/>
              </a:defRPr>
            </a:lvl2pPr>
            <a:lvl3pPr marL="215989" indent="-215989" algn="l" defTabSz="914400" rtl="0" eaLnBrk="1" latinLnBrk="0" hangingPunct="1">
              <a:lnSpc>
                <a:spcPct val="100000"/>
              </a:lnSpc>
              <a:spcBef>
                <a:spcPts val="1200"/>
              </a:spcBef>
              <a:buClr>
                <a:schemeClr val="accent1"/>
              </a:buClr>
              <a:buSzPct val="80000"/>
              <a:buFont typeface="Helvetica" pitchFamily="2" charset="0"/>
              <a:buChar char="●"/>
              <a:tabLst/>
              <a:defRPr sz="1600" b="0" i="0" kern="1200">
                <a:solidFill>
                  <a:schemeClr val="tx1"/>
                </a:solidFill>
                <a:latin typeface="Arial" panose="020B0604020202020204" pitchFamily="34" charset="0"/>
                <a:ea typeface="+mn-ea"/>
                <a:cs typeface="Arial" panose="020B0604020202020204" pitchFamily="34" charset="0"/>
              </a:defRPr>
            </a:lvl3pPr>
            <a:lvl4pPr marL="10800" indent="0" algn="l" defTabSz="914400" rtl="0" eaLnBrk="1" latinLnBrk="0" hangingPunct="1">
              <a:lnSpc>
                <a:spcPct val="90000"/>
              </a:lnSpc>
              <a:spcBef>
                <a:spcPts val="800"/>
              </a:spcBef>
              <a:buFont typeface="Arial" panose="020B0604020202020204" pitchFamily="34" charset="0"/>
              <a:buNone/>
              <a:tabLst/>
              <a:defRPr sz="12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685800">
              <a:spcBef>
                <a:spcPts val="750"/>
              </a:spcBef>
            </a:pPr>
            <a:r>
              <a:rPr lang="fr-FR" sz="1800" dirty="0">
                <a:solidFill>
                  <a:schemeClr val="bg1"/>
                </a:solidFill>
              </a:rPr>
              <a:t>Études précliniques</a:t>
            </a:r>
            <a:br>
              <a:rPr lang="fr-FR" sz="1800" dirty="0">
                <a:solidFill>
                  <a:schemeClr val="bg1"/>
                </a:solidFill>
              </a:rPr>
            </a:br>
            <a:r>
              <a:rPr lang="fr-FR" sz="1800" dirty="0">
                <a:solidFill>
                  <a:schemeClr val="bg1"/>
                </a:solidFill>
              </a:rPr>
              <a:t>Preuves de concept</a:t>
            </a:r>
          </a:p>
        </p:txBody>
      </p:sp>
      <p:sp>
        <p:nvSpPr>
          <p:cNvPr id="49" name="Espace réservé du contenu 2">
            <a:extLst>
              <a:ext uri="{FF2B5EF4-FFF2-40B4-BE49-F238E27FC236}">
                <a16:creationId xmlns:a16="http://schemas.microsoft.com/office/drawing/2014/main" id="{4B57F1EA-E4FC-6140-A5B0-3C8E811AAA84}"/>
              </a:ext>
            </a:extLst>
          </p:cNvPr>
          <p:cNvSpPr txBox="1">
            <a:spLocks/>
          </p:cNvSpPr>
          <p:nvPr/>
        </p:nvSpPr>
        <p:spPr>
          <a:xfrm>
            <a:off x="4622207" y="1976864"/>
            <a:ext cx="1695788" cy="545176"/>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Tx/>
              <a:buNone/>
              <a:defRPr sz="2533" b="0" i="0" kern="1200">
                <a:solidFill>
                  <a:schemeClr val="tx1"/>
                </a:solidFill>
                <a:latin typeface="Arial" panose="020B0604020202020204" pitchFamily="34" charset="0"/>
                <a:ea typeface="+mn-ea"/>
                <a:cs typeface="Arial" panose="020B0604020202020204" pitchFamily="34" charset="0"/>
              </a:defRPr>
            </a:lvl1pPr>
            <a:lvl2pPr marL="215989" indent="-228600" algn="l" defTabSz="914400" rtl="0" eaLnBrk="1" latinLnBrk="0" hangingPunct="1">
              <a:lnSpc>
                <a:spcPct val="90000"/>
              </a:lnSpc>
              <a:spcBef>
                <a:spcPts val="1700"/>
              </a:spcBef>
              <a:buClr>
                <a:schemeClr val="accent1"/>
              </a:buClr>
              <a:buFont typeface="Arial" panose="020B0604020202020204" pitchFamily="34" charset="0"/>
              <a:buChar char="•"/>
              <a:defRPr sz="2267" b="0" i="0" kern="1200">
                <a:solidFill>
                  <a:schemeClr val="tx1"/>
                </a:solidFill>
                <a:latin typeface="Arial" panose="020B0604020202020204" pitchFamily="34" charset="0"/>
                <a:ea typeface="+mn-ea"/>
                <a:cs typeface="Arial" panose="020B0604020202020204" pitchFamily="34" charset="0"/>
              </a:defRPr>
            </a:lvl2pPr>
            <a:lvl3pPr marL="215989" indent="-215989" algn="l" defTabSz="914400" rtl="0" eaLnBrk="1" latinLnBrk="0" hangingPunct="1">
              <a:lnSpc>
                <a:spcPct val="100000"/>
              </a:lnSpc>
              <a:spcBef>
                <a:spcPts val="1200"/>
              </a:spcBef>
              <a:buClr>
                <a:schemeClr val="accent1"/>
              </a:buClr>
              <a:buSzPct val="80000"/>
              <a:buFont typeface="Helvetica" pitchFamily="2" charset="0"/>
              <a:buChar char="●"/>
              <a:tabLst/>
              <a:defRPr sz="1600" b="0" i="0" kern="1200">
                <a:solidFill>
                  <a:schemeClr val="tx1"/>
                </a:solidFill>
                <a:latin typeface="Arial" panose="020B0604020202020204" pitchFamily="34" charset="0"/>
                <a:ea typeface="+mn-ea"/>
                <a:cs typeface="Arial" panose="020B0604020202020204" pitchFamily="34" charset="0"/>
              </a:defRPr>
            </a:lvl3pPr>
            <a:lvl4pPr marL="10800" indent="0" algn="l" defTabSz="914400" rtl="0" eaLnBrk="1" latinLnBrk="0" hangingPunct="1">
              <a:lnSpc>
                <a:spcPct val="90000"/>
              </a:lnSpc>
              <a:spcBef>
                <a:spcPts val="800"/>
              </a:spcBef>
              <a:buFont typeface="Arial" panose="020B0604020202020204" pitchFamily="34" charset="0"/>
              <a:buNone/>
              <a:tabLst/>
              <a:defRPr sz="12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685800">
              <a:spcBef>
                <a:spcPts val="750"/>
              </a:spcBef>
            </a:pPr>
            <a:r>
              <a:rPr lang="fr-FR" sz="1800" dirty="0">
                <a:solidFill>
                  <a:schemeClr val="bg1"/>
                </a:solidFill>
              </a:rPr>
              <a:t>Phases</a:t>
            </a:r>
            <a:br>
              <a:rPr lang="fr-FR" sz="1800" dirty="0">
                <a:solidFill>
                  <a:schemeClr val="bg1"/>
                </a:solidFill>
              </a:rPr>
            </a:br>
            <a:r>
              <a:rPr lang="fr-FR" sz="1800" dirty="0">
                <a:solidFill>
                  <a:schemeClr val="bg1"/>
                </a:solidFill>
              </a:rPr>
              <a:t>I, </a:t>
            </a:r>
            <a:r>
              <a:rPr lang="fr-FR" sz="1800" dirty="0" err="1">
                <a:solidFill>
                  <a:schemeClr val="bg1"/>
                </a:solidFill>
              </a:rPr>
              <a:t>IIa</a:t>
            </a:r>
            <a:r>
              <a:rPr lang="fr-FR" sz="1800" dirty="0">
                <a:solidFill>
                  <a:schemeClr val="bg1"/>
                </a:solidFill>
              </a:rPr>
              <a:t>, </a:t>
            </a:r>
            <a:r>
              <a:rPr lang="fr-FR" sz="1800" dirty="0" err="1">
                <a:solidFill>
                  <a:schemeClr val="bg1"/>
                </a:solidFill>
              </a:rPr>
              <a:t>IIb</a:t>
            </a:r>
            <a:r>
              <a:rPr lang="fr-FR" sz="1800" dirty="0">
                <a:solidFill>
                  <a:schemeClr val="bg1"/>
                </a:solidFill>
              </a:rPr>
              <a:t>, III</a:t>
            </a:r>
          </a:p>
        </p:txBody>
      </p:sp>
      <p:sp>
        <p:nvSpPr>
          <p:cNvPr id="51" name="Espace réservé du contenu 2">
            <a:extLst>
              <a:ext uri="{FF2B5EF4-FFF2-40B4-BE49-F238E27FC236}">
                <a16:creationId xmlns:a16="http://schemas.microsoft.com/office/drawing/2014/main" id="{1FCF47FE-93E9-4F45-BB31-B3396D995B41}"/>
              </a:ext>
            </a:extLst>
          </p:cNvPr>
          <p:cNvSpPr txBox="1">
            <a:spLocks/>
          </p:cNvSpPr>
          <p:nvPr/>
        </p:nvSpPr>
        <p:spPr>
          <a:xfrm>
            <a:off x="6451350" y="1976864"/>
            <a:ext cx="2326917" cy="594886"/>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Tx/>
              <a:buNone/>
              <a:defRPr sz="2533" b="0" i="0" kern="1200">
                <a:solidFill>
                  <a:schemeClr val="tx1"/>
                </a:solidFill>
                <a:latin typeface="Arial" panose="020B0604020202020204" pitchFamily="34" charset="0"/>
                <a:ea typeface="+mn-ea"/>
                <a:cs typeface="Arial" panose="020B0604020202020204" pitchFamily="34" charset="0"/>
              </a:defRPr>
            </a:lvl1pPr>
            <a:lvl2pPr marL="215989" indent="-228600" algn="l" defTabSz="914400" rtl="0" eaLnBrk="1" latinLnBrk="0" hangingPunct="1">
              <a:lnSpc>
                <a:spcPct val="90000"/>
              </a:lnSpc>
              <a:spcBef>
                <a:spcPts val="1700"/>
              </a:spcBef>
              <a:buClr>
                <a:schemeClr val="accent1"/>
              </a:buClr>
              <a:buFont typeface="Arial" panose="020B0604020202020204" pitchFamily="34" charset="0"/>
              <a:buChar char="•"/>
              <a:defRPr sz="2267" b="0" i="0" kern="1200">
                <a:solidFill>
                  <a:schemeClr val="tx1"/>
                </a:solidFill>
                <a:latin typeface="Arial" panose="020B0604020202020204" pitchFamily="34" charset="0"/>
                <a:ea typeface="+mn-ea"/>
                <a:cs typeface="Arial" panose="020B0604020202020204" pitchFamily="34" charset="0"/>
              </a:defRPr>
            </a:lvl2pPr>
            <a:lvl3pPr marL="215989" indent="-215989" algn="l" defTabSz="914400" rtl="0" eaLnBrk="1" latinLnBrk="0" hangingPunct="1">
              <a:lnSpc>
                <a:spcPct val="100000"/>
              </a:lnSpc>
              <a:spcBef>
                <a:spcPts val="1200"/>
              </a:spcBef>
              <a:buClr>
                <a:schemeClr val="accent1"/>
              </a:buClr>
              <a:buSzPct val="80000"/>
              <a:buFont typeface="Helvetica" pitchFamily="2" charset="0"/>
              <a:buChar char="●"/>
              <a:tabLst/>
              <a:defRPr sz="1600" b="0" i="0" kern="1200">
                <a:solidFill>
                  <a:schemeClr val="tx1"/>
                </a:solidFill>
                <a:latin typeface="Arial" panose="020B0604020202020204" pitchFamily="34" charset="0"/>
                <a:ea typeface="+mn-ea"/>
                <a:cs typeface="Arial" panose="020B0604020202020204" pitchFamily="34" charset="0"/>
              </a:defRPr>
            </a:lvl3pPr>
            <a:lvl4pPr marL="10800" indent="0" algn="l" defTabSz="914400" rtl="0" eaLnBrk="1" latinLnBrk="0" hangingPunct="1">
              <a:lnSpc>
                <a:spcPct val="90000"/>
              </a:lnSpc>
              <a:spcBef>
                <a:spcPts val="800"/>
              </a:spcBef>
              <a:buFont typeface="Arial" panose="020B0604020202020204" pitchFamily="34" charset="0"/>
              <a:buNone/>
              <a:tabLst/>
              <a:defRPr sz="12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685800">
              <a:spcBef>
                <a:spcPts val="750"/>
              </a:spcBef>
            </a:pPr>
            <a:r>
              <a:rPr lang="fr-FR" sz="1800" dirty="0">
                <a:solidFill>
                  <a:schemeClr val="bg1"/>
                </a:solidFill>
              </a:rPr>
              <a:t>Phase</a:t>
            </a:r>
            <a:br>
              <a:rPr lang="fr-FR" sz="1800" dirty="0">
                <a:solidFill>
                  <a:schemeClr val="bg1"/>
                </a:solidFill>
              </a:rPr>
            </a:br>
            <a:r>
              <a:rPr lang="fr-FR" sz="1800" dirty="0">
                <a:solidFill>
                  <a:schemeClr val="bg1"/>
                </a:solidFill>
              </a:rPr>
              <a:t>IV</a:t>
            </a:r>
          </a:p>
        </p:txBody>
      </p:sp>
      <p:sp>
        <p:nvSpPr>
          <p:cNvPr id="61" name="ZoneTexte 60">
            <a:extLst>
              <a:ext uri="{FF2B5EF4-FFF2-40B4-BE49-F238E27FC236}">
                <a16:creationId xmlns:a16="http://schemas.microsoft.com/office/drawing/2014/main" id="{7272F605-5346-8A49-A8C2-A7EFEB62841B}"/>
              </a:ext>
            </a:extLst>
          </p:cNvPr>
          <p:cNvSpPr txBox="1"/>
          <p:nvPr/>
        </p:nvSpPr>
        <p:spPr>
          <a:xfrm>
            <a:off x="489365" y="3162376"/>
            <a:ext cx="1298752" cy="523220"/>
          </a:xfrm>
          <a:prstGeom prst="rect">
            <a:avLst/>
          </a:prstGeom>
          <a:noFill/>
        </p:spPr>
        <p:txBody>
          <a:bodyPr wrap="none" rtlCol="0">
            <a:spAutoFit/>
          </a:bodyPr>
          <a:lstStyle/>
          <a:p>
            <a:pPr algn="ctr" defTabSz="685800"/>
            <a:r>
              <a:rPr lang="fr-FR" sz="1400" b="1" dirty="0">
                <a:solidFill>
                  <a:schemeClr val="bg1"/>
                </a:solidFill>
                <a:latin typeface="Arial" panose="020B0604020202020204" pitchFamily="34" charset="0"/>
                <a:cs typeface="Arial" panose="020B0604020202020204" pitchFamily="34" charset="0"/>
              </a:rPr>
              <a:t>278 unités</a:t>
            </a:r>
            <a:br>
              <a:rPr lang="fr-FR" sz="1400" b="1" dirty="0">
                <a:solidFill>
                  <a:schemeClr val="bg1"/>
                </a:solidFill>
                <a:latin typeface="Arial" panose="020B0604020202020204" pitchFamily="34" charset="0"/>
                <a:cs typeface="Arial" panose="020B0604020202020204" pitchFamily="34" charset="0"/>
              </a:rPr>
            </a:br>
            <a:r>
              <a:rPr lang="fr-FR" sz="1400" b="1" dirty="0">
                <a:solidFill>
                  <a:schemeClr val="bg1"/>
                </a:solidFill>
                <a:latin typeface="Arial" panose="020B0604020202020204" pitchFamily="34" charset="0"/>
                <a:cs typeface="Arial" panose="020B0604020202020204" pitchFamily="34" charset="0"/>
              </a:rPr>
              <a:t>de recherche</a:t>
            </a:r>
          </a:p>
        </p:txBody>
      </p:sp>
      <p:sp>
        <p:nvSpPr>
          <p:cNvPr id="62" name="ZoneTexte 61">
            <a:extLst>
              <a:ext uri="{FF2B5EF4-FFF2-40B4-BE49-F238E27FC236}">
                <a16:creationId xmlns:a16="http://schemas.microsoft.com/office/drawing/2014/main" id="{8D0F5408-D2F3-0945-9F11-AF8142D7D30F}"/>
              </a:ext>
            </a:extLst>
          </p:cNvPr>
          <p:cNvSpPr txBox="1"/>
          <p:nvPr/>
        </p:nvSpPr>
        <p:spPr>
          <a:xfrm>
            <a:off x="2553445" y="3054654"/>
            <a:ext cx="1447832" cy="738664"/>
          </a:xfrm>
          <a:prstGeom prst="rect">
            <a:avLst/>
          </a:prstGeom>
          <a:noFill/>
        </p:spPr>
        <p:txBody>
          <a:bodyPr wrap="none" rtlCol="0">
            <a:spAutoFit/>
          </a:bodyPr>
          <a:lstStyle/>
          <a:p>
            <a:pPr algn="ctr" defTabSz="685800"/>
            <a:r>
              <a:rPr lang="fr-FR" sz="1400" b="1" dirty="0">
                <a:solidFill>
                  <a:schemeClr val="bg1"/>
                </a:solidFill>
                <a:latin typeface="Arial" panose="020B0604020202020204" pitchFamily="34" charset="0"/>
                <a:cs typeface="Arial" panose="020B0604020202020204" pitchFamily="34" charset="0"/>
              </a:rPr>
              <a:t>Infrastructures</a:t>
            </a:r>
            <a:br>
              <a:rPr lang="fr-FR" sz="1400" b="1" dirty="0">
                <a:solidFill>
                  <a:schemeClr val="bg1"/>
                </a:solidFill>
                <a:latin typeface="Arial" panose="020B0604020202020204" pitchFamily="34" charset="0"/>
                <a:cs typeface="Arial" panose="020B0604020202020204" pitchFamily="34" charset="0"/>
              </a:rPr>
            </a:br>
            <a:r>
              <a:rPr lang="fr-FR" sz="1400" b="1" dirty="0">
                <a:solidFill>
                  <a:schemeClr val="bg1"/>
                </a:solidFill>
                <a:latin typeface="Arial" panose="020B0604020202020204" pitchFamily="34" charset="0"/>
                <a:cs typeface="Arial" panose="020B0604020202020204" pitchFamily="34" charset="0"/>
              </a:rPr>
              <a:t>nationales</a:t>
            </a:r>
            <a:br>
              <a:rPr lang="fr-FR" sz="1400" b="1" dirty="0">
                <a:solidFill>
                  <a:schemeClr val="bg1"/>
                </a:solidFill>
                <a:latin typeface="Arial" panose="020B0604020202020204" pitchFamily="34" charset="0"/>
                <a:cs typeface="Arial" panose="020B0604020202020204" pitchFamily="34" charset="0"/>
              </a:rPr>
            </a:br>
            <a:r>
              <a:rPr lang="fr-FR" sz="1400" b="1" dirty="0">
                <a:solidFill>
                  <a:schemeClr val="bg1"/>
                </a:solidFill>
                <a:latin typeface="Arial" panose="020B0604020202020204" pitchFamily="34" charset="0"/>
                <a:cs typeface="Arial" panose="020B0604020202020204" pitchFamily="34" charset="0"/>
              </a:rPr>
              <a:t>de recherche</a:t>
            </a:r>
          </a:p>
        </p:txBody>
      </p:sp>
      <p:sp>
        <p:nvSpPr>
          <p:cNvPr id="63" name="ZoneTexte 62">
            <a:extLst>
              <a:ext uri="{FF2B5EF4-FFF2-40B4-BE49-F238E27FC236}">
                <a16:creationId xmlns:a16="http://schemas.microsoft.com/office/drawing/2014/main" id="{D46E9AF7-45FF-674A-B3E1-C1AF3B5EAED6}"/>
              </a:ext>
            </a:extLst>
          </p:cNvPr>
          <p:cNvSpPr txBox="1"/>
          <p:nvPr/>
        </p:nvSpPr>
        <p:spPr>
          <a:xfrm>
            <a:off x="4622207" y="3054654"/>
            <a:ext cx="1700535" cy="738664"/>
          </a:xfrm>
          <a:prstGeom prst="rect">
            <a:avLst/>
          </a:prstGeom>
          <a:noFill/>
        </p:spPr>
        <p:txBody>
          <a:bodyPr wrap="square" rtlCol="0">
            <a:spAutoFit/>
          </a:bodyPr>
          <a:lstStyle/>
          <a:p>
            <a:pPr algn="ctr" defTabSz="685800"/>
            <a:r>
              <a:rPr lang="fr-FR" sz="1400" b="1" dirty="0">
                <a:solidFill>
                  <a:schemeClr val="bg1"/>
                </a:solidFill>
                <a:latin typeface="Arial" panose="020B0604020202020204" pitchFamily="34" charset="0"/>
                <a:cs typeface="Arial" panose="020B0604020202020204" pitchFamily="34" charset="0"/>
              </a:rPr>
              <a:t>34 centres</a:t>
            </a:r>
          </a:p>
          <a:p>
            <a:pPr algn="ctr" defTabSz="685800"/>
            <a:r>
              <a:rPr lang="fr-FR" sz="1400" b="1" dirty="0">
                <a:solidFill>
                  <a:schemeClr val="bg1"/>
                </a:solidFill>
                <a:latin typeface="Arial" panose="020B0604020202020204" pitchFamily="34" charset="0"/>
                <a:cs typeface="Arial" panose="020B0604020202020204" pitchFamily="34" charset="0"/>
              </a:rPr>
              <a:t>de recherche </a:t>
            </a:r>
            <a:br>
              <a:rPr lang="fr-FR" sz="1400" b="1" dirty="0">
                <a:solidFill>
                  <a:schemeClr val="bg1"/>
                </a:solidFill>
                <a:latin typeface="Arial" panose="020B0604020202020204" pitchFamily="34" charset="0"/>
                <a:cs typeface="Arial" panose="020B0604020202020204" pitchFamily="34" charset="0"/>
              </a:rPr>
            </a:br>
            <a:r>
              <a:rPr lang="fr-FR" sz="1400" b="1" dirty="0">
                <a:solidFill>
                  <a:schemeClr val="bg1"/>
                </a:solidFill>
                <a:latin typeface="Arial" panose="020B0604020202020204" pitchFamily="34" charset="0"/>
                <a:cs typeface="Arial" panose="020B0604020202020204" pitchFamily="34" charset="0"/>
              </a:rPr>
              <a:t>clinique</a:t>
            </a:r>
            <a:endParaRPr lang="fr-FR" sz="1400" b="1" u="sng" dirty="0">
              <a:solidFill>
                <a:schemeClr val="bg1"/>
              </a:solidFill>
              <a:latin typeface="Arial" panose="020B0604020202020204" pitchFamily="34" charset="0"/>
              <a:cs typeface="Arial" panose="020B0604020202020204" pitchFamily="34" charset="0"/>
            </a:endParaRPr>
          </a:p>
        </p:txBody>
      </p:sp>
      <p:sp>
        <p:nvSpPr>
          <p:cNvPr id="65" name="ZoneTexte 64">
            <a:extLst>
              <a:ext uri="{FF2B5EF4-FFF2-40B4-BE49-F238E27FC236}">
                <a16:creationId xmlns:a16="http://schemas.microsoft.com/office/drawing/2014/main" id="{A16D8A99-6D0C-8240-B692-5C5C431D5B75}"/>
              </a:ext>
            </a:extLst>
          </p:cNvPr>
          <p:cNvSpPr txBox="1"/>
          <p:nvPr/>
        </p:nvSpPr>
        <p:spPr>
          <a:xfrm>
            <a:off x="6457053" y="3054654"/>
            <a:ext cx="2323716" cy="738664"/>
          </a:xfrm>
          <a:prstGeom prst="rect">
            <a:avLst/>
          </a:prstGeom>
          <a:noFill/>
        </p:spPr>
        <p:txBody>
          <a:bodyPr wrap="square" rtlCol="0">
            <a:spAutoFit/>
          </a:bodyPr>
          <a:lstStyle/>
          <a:p>
            <a:pPr algn="ctr" defTabSz="685800"/>
            <a:r>
              <a:rPr lang="fr-FR" sz="1400" b="1" dirty="0">
                <a:solidFill>
                  <a:schemeClr val="bg1"/>
                </a:solidFill>
                <a:latin typeface="Arial" panose="020B0604020202020204" pitchFamily="34" charset="0"/>
                <a:cs typeface="Arial" panose="020B0604020202020204" pitchFamily="34" charset="0"/>
              </a:rPr>
              <a:t>Environ 90 cohortes</a:t>
            </a:r>
            <a:br>
              <a:rPr lang="fr-FR" sz="1400" b="1" dirty="0">
                <a:solidFill>
                  <a:schemeClr val="bg1"/>
                </a:solidFill>
                <a:latin typeface="Arial" panose="020B0604020202020204" pitchFamily="34" charset="0"/>
                <a:cs typeface="Arial" panose="020B0604020202020204" pitchFamily="34" charset="0"/>
              </a:rPr>
            </a:br>
            <a:r>
              <a:rPr lang="fr-FR" sz="1400" b="1" dirty="0">
                <a:solidFill>
                  <a:schemeClr val="bg1"/>
                </a:solidFill>
                <a:latin typeface="Arial" panose="020B0604020202020204" pitchFamily="34" charset="0"/>
                <a:cs typeface="Arial" panose="020B0604020202020204" pitchFamily="34" charset="0"/>
              </a:rPr>
              <a:t>&amp; études à grande échelle</a:t>
            </a:r>
          </a:p>
        </p:txBody>
      </p:sp>
      <p:cxnSp>
        <p:nvCxnSpPr>
          <p:cNvPr id="36" name="Connecteur droit avec flèche 35">
            <a:extLst>
              <a:ext uri="{FF2B5EF4-FFF2-40B4-BE49-F238E27FC236}">
                <a16:creationId xmlns:a16="http://schemas.microsoft.com/office/drawing/2014/main" id="{846F86C5-F618-F14F-AED7-CCECABD150F3}"/>
              </a:ext>
            </a:extLst>
          </p:cNvPr>
          <p:cNvCxnSpPr>
            <a:cxnSpLocks/>
          </p:cNvCxnSpPr>
          <p:nvPr/>
        </p:nvCxnSpPr>
        <p:spPr>
          <a:xfrm>
            <a:off x="1129268" y="2671696"/>
            <a:ext cx="0" cy="305680"/>
          </a:xfrm>
          <a:prstGeom prst="straightConnector1">
            <a:avLst/>
          </a:prstGeom>
          <a:ln w="22225">
            <a:solidFill>
              <a:srgbClr val="4E879B"/>
            </a:solidFill>
            <a:tailEnd type="triangle"/>
          </a:ln>
        </p:spPr>
        <p:style>
          <a:lnRef idx="1">
            <a:schemeClr val="accent1"/>
          </a:lnRef>
          <a:fillRef idx="0">
            <a:schemeClr val="accent1"/>
          </a:fillRef>
          <a:effectRef idx="0">
            <a:schemeClr val="accent1"/>
          </a:effectRef>
          <a:fontRef idx="minor">
            <a:schemeClr val="tx1"/>
          </a:fontRef>
        </p:style>
      </p:cxnSp>
      <p:cxnSp>
        <p:nvCxnSpPr>
          <p:cNvPr id="57" name="Connecteur droit avec flèche 56">
            <a:extLst>
              <a:ext uri="{FF2B5EF4-FFF2-40B4-BE49-F238E27FC236}">
                <a16:creationId xmlns:a16="http://schemas.microsoft.com/office/drawing/2014/main" id="{165B6C3D-4EEE-4946-86EC-23A5EE3006EC}"/>
              </a:ext>
            </a:extLst>
          </p:cNvPr>
          <p:cNvCxnSpPr>
            <a:cxnSpLocks/>
          </p:cNvCxnSpPr>
          <p:nvPr/>
        </p:nvCxnSpPr>
        <p:spPr>
          <a:xfrm>
            <a:off x="3314908" y="2671696"/>
            <a:ext cx="0" cy="305680"/>
          </a:xfrm>
          <a:prstGeom prst="straightConnector1">
            <a:avLst/>
          </a:prstGeom>
          <a:ln w="22225">
            <a:solidFill>
              <a:srgbClr val="4E879B"/>
            </a:solidFill>
            <a:tailEnd type="triangle"/>
          </a:ln>
        </p:spPr>
        <p:style>
          <a:lnRef idx="1">
            <a:schemeClr val="accent1"/>
          </a:lnRef>
          <a:fillRef idx="0">
            <a:schemeClr val="accent1"/>
          </a:fillRef>
          <a:effectRef idx="0">
            <a:schemeClr val="accent1"/>
          </a:effectRef>
          <a:fontRef idx="minor">
            <a:schemeClr val="tx1"/>
          </a:fontRef>
        </p:style>
      </p:cxnSp>
      <p:cxnSp>
        <p:nvCxnSpPr>
          <p:cNvPr id="60" name="Connecteur droit avec flèche 59">
            <a:extLst>
              <a:ext uri="{FF2B5EF4-FFF2-40B4-BE49-F238E27FC236}">
                <a16:creationId xmlns:a16="http://schemas.microsoft.com/office/drawing/2014/main" id="{F4612B1A-1297-7C46-ACF7-F6F477058038}"/>
              </a:ext>
            </a:extLst>
          </p:cNvPr>
          <p:cNvCxnSpPr>
            <a:cxnSpLocks/>
          </p:cNvCxnSpPr>
          <p:nvPr/>
        </p:nvCxnSpPr>
        <p:spPr>
          <a:xfrm>
            <a:off x="5489395" y="2671696"/>
            <a:ext cx="0" cy="305680"/>
          </a:xfrm>
          <a:prstGeom prst="straightConnector1">
            <a:avLst/>
          </a:prstGeom>
          <a:ln w="22225">
            <a:solidFill>
              <a:srgbClr val="4E879B"/>
            </a:solidFill>
            <a:tailEnd type="triangle"/>
          </a:ln>
        </p:spPr>
        <p:style>
          <a:lnRef idx="1">
            <a:schemeClr val="accent1"/>
          </a:lnRef>
          <a:fillRef idx="0">
            <a:schemeClr val="accent1"/>
          </a:fillRef>
          <a:effectRef idx="0">
            <a:schemeClr val="accent1"/>
          </a:effectRef>
          <a:fontRef idx="minor">
            <a:schemeClr val="tx1"/>
          </a:fontRef>
        </p:style>
      </p:cxnSp>
      <p:cxnSp>
        <p:nvCxnSpPr>
          <p:cNvPr id="64" name="Connecteur droit avec flèche 63">
            <a:extLst>
              <a:ext uri="{FF2B5EF4-FFF2-40B4-BE49-F238E27FC236}">
                <a16:creationId xmlns:a16="http://schemas.microsoft.com/office/drawing/2014/main" id="{1ED02720-1CA4-2B46-A894-890A01BD8FCD}"/>
              </a:ext>
            </a:extLst>
          </p:cNvPr>
          <p:cNvCxnSpPr>
            <a:cxnSpLocks/>
          </p:cNvCxnSpPr>
          <p:nvPr/>
        </p:nvCxnSpPr>
        <p:spPr>
          <a:xfrm>
            <a:off x="7619278" y="2671696"/>
            <a:ext cx="0" cy="305680"/>
          </a:xfrm>
          <a:prstGeom prst="straightConnector1">
            <a:avLst/>
          </a:prstGeom>
          <a:ln w="22225">
            <a:solidFill>
              <a:srgbClr val="4E879B"/>
            </a:solidFill>
            <a:tailEnd type="triangle"/>
          </a:ln>
        </p:spPr>
        <p:style>
          <a:lnRef idx="1">
            <a:schemeClr val="accent1"/>
          </a:lnRef>
          <a:fillRef idx="0">
            <a:schemeClr val="accent1"/>
          </a:fillRef>
          <a:effectRef idx="0">
            <a:schemeClr val="accent1"/>
          </a:effectRef>
          <a:fontRef idx="minor">
            <a:schemeClr val="tx1"/>
          </a:fontRef>
        </p:style>
      </p:cxnSp>
      <p:sp>
        <p:nvSpPr>
          <p:cNvPr id="14" name="Triangle 13">
            <a:extLst>
              <a:ext uri="{FF2B5EF4-FFF2-40B4-BE49-F238E27FC236}">
                <a16:creationId xmlns:a16="http://schemas.microsoft.com/office/drawing/2014/main" id="{7C2ADF5A-A6FF-9644-B87C-0F00E9C71EA9}"/>
              </a:ext>
            </a:extLst>
          </p:cNvPr>
          <p:cNvSpPr/>
          <p:nvPr/>
        </p:nvSpPr>
        <p:spPr>
          <a:xfrm rot="5400000">
            <a:off x="1912946" y="2152549"/>
            <a:ext cx="224404" cy="151856"/>
          </a:xfrm>
          <a:prstGeom prst="triangle">
            <a:avLst/>
          </a:prstGeom>
          <a:solidFill>
            <a:srgbClr val="DE49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 name="Triangle 65">
            <a:extLst>
              <a:ext uri="{FF2B5EF4-FFF2-40B4-BE49-F238E27FC236}">
                <a16:creationId xmlns:a16="http://schemas.microsoft.com/office/drawing/2014/main" id="{E819D67C-4AC2-2B44-B047-9FFEEF41FACE}"/>
              </a:ext>
            </a:extLst>
          </p:cNvPr>
          <p:cNvSpPr/>
          <p:nvPr/>
        </p:nvSpPr>
        <p:spPr>
          <a:xfrm rot="5400000">
            <a:off x="4434383" y="2152549"/>
            <a:ext cx="224404" cy="151856"/>
          </a:xfrm>
          <a:prstGeom prst="triangle">
            <a:avLst/>
          </a:prstGeom>
          <a:solidFill>
            <a:srgbClr val="DE49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 name="Triangle 66">
            <a:extLst>
              <a:ext uri="{FF2B5EF4-FFF2-40B4-BE49-F238E27FC236}">
                <a16:creationId xmlns:a16="http://schemas.microsoft.com/office/drawing/2014/main" id="{B63CAF5C-03FC-C740-8304-602898CC7280}"/>
              </a:ext>
            </a:extLst>
          </p:cNvPr>
          <p:cNvSpPr/>
          <p:nvPr/>
        </p:nvSpPr>
        <p:spPr>
          <a:xfrm rot="5400000">
            <a:off x="6284224" y="2152549"/>
            <a:ext cx="224404" cy="151856"/>
          </a:xfrm>
          <a:prstGeom prst="triangle">
            <a:avLst/>
          </a:prstGeom>
          <a:solidFill>
            <a:srgbClr val="DE49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8" name="Triangle 67">
            <a:extLst>
              <a:ext uri="{FF2B5EF4-FFF2-40B4-BE49-F238E27FC236}">
                <a16:creationId xmlns:a16="http://schemas.microsoft.com/office/drawing/2014/main" id="{430A0145-A35A-3C4D-9E2A-EA52A8D7B1B9}"/>
              </a:ext>
            </a:extLst>
          </p:cNvPr>
          <p:cNvSpPr/>
          <p:nvPr/>
        </p:nvSpPr>
        <p:spPr>
          <a:xfrm rot="5400000">
            <a:off x="1912946" y="3334579"/>
            <a:ext cx="224404" cy="151856"/>
          </a:xfrm>
          <a:prstGeom prst="triangle">
            <a:avLst/>
          </a:prstGeom>
          <a:solidFill>
            <a:srgbClr val="DE49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9" name="Triangle 68">
            <a:extLst>
              <a:ext uri="{FF2B5EF4-FFF2-40B4-BE49-F238E27FC236}">
                <a16:creationId xmlns:a16="http://schemas.microsoft.com/office/drawing/2014/main" id="{33E97CC4-778F-CB4E-ADD0-7C917DAC30DA}"/>
              </a:ext>
            </a:extLst>
          </p:cNvPr>
          <p:cNvSpPr/>
          <p:nvPr/>
        </p:nvSpPr>
        <p:spPr>
          <a:xfrm rot="5400000">
            <a:off x="4434383" y="3334579"/>
            <a:ext cx="224404" cy="151856"/>
          </a:xfrm>
          <a:prstGeom prst="triangle">
            <a:avLst/>
          </a:prstGeom>
          <a:solidFill>
            <a:srgbClr val="DE49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0" name="Triangle 69">
            <a:extLst>
              <a:ext uri="{FF2B5EF4-FFF2-40B4-BE49-F238E27FC236}">
                <a16:creationId xmlns:a16="http://schemas.microsoft.com/office/drawing/2014/main" id="{DE6FF075-E082-1B49-AE71-293723E56567}"/>
              </a:ext>
            </a:extLst>
          </p:cNvPr>
          <p:cNvSpPr/>
          <p:nvPr/>
        </p:nvSpPr>
        <p:spPr>
          <a:xfrm rot="5400000">
            <a:off x="6284224" y="3334579"/>
            <a:ext cx="224404" cy="151856"/>
          </a:xfrm>
          <a:prstGeom prst="triangle">
            <a:avLst/>
          </a:prstGeom>
          <a:solidFill>
            <a:srgbClr val="DE49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108393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2E4EED-6ED4-044E-98A7-56A9F3387058}"/>
              </a:ext>
            </a:extLst>
          </p:cNvPr>
          <p:cNvSpPr>
            <a:spLocks noGrp="1"/>
          </p:cNvSpPr>
          <p:nvPr>
            <p:ph type="title"/>
          </p:nvPr>
        </p:nvSpPr>
        <p:spPr/>
        <p:txBody>
          <a:bodyPr/>
          <a:lstStyle/>
          <a:p>
            <a:r>
              <a:rPr lang="fr-FR" dirty="0"/>
              <a:t>Agir pour améliorer la santé de tous</a:t>
            </a:r>
          </a:p>
        </p:txBody>
      </p:sp>
      <p:sp>
        <p:nvSpPr>
          <p:cNvPr id="3" name="Espace réservé du numéro de diapositive 2">
            <a:extLst>
              <a:ext uri="{FF2B5EF4-FFF2-40B4-BE49-F238E27FC236}">
                <a16:creationId xmlns:a16="http://schemas.microsoft.com/office/drawing/2014/main" id="{668C5F31-FC74-1F49-821A-0FD08EF59C5C}"/>
              </a:ext>
            </a:extLst>
          </p:cNvPr>
          <p:cNvSpPr>
            <a:spLocks noGrp="1"/>
          </p:cNvSpPr>
          <p:nvPr>
            <p:ph type="sldNum" sz="quarter" idx="12"/>
          </p:nvPr>
        </p:nvSpPr>
        <p:spPr>
          <a:xfrm>
            <a:off x="8515136" y="4829012"/>
            <a:ext cx="617713" cy="215904"/>
          </a:xfrm>
          <a:prstGeom prst="rect">
            <a:avLst/>
          </a:prstGeom>
        </p:spPr>
        <p:txBody>
          <a:bodyPr/>
          <a:lstStyle/>
          <a:p>
            <a:fld id="{90F7D937-8C47-D949-9B66-03B4793ACCA3}" type="slidenum">
              <a:rPr lang="fr-FR" smtClean="0">
                <a:latin typeface="Arial" panose="020B0604020202020204" pitchFamily="34" charset="0"/>
                <a:cs typeface="Arial" panose="020B0604020202020204" pitchFamily="34" charset="0"/>
              </a:rPr>
              <a:pPr/>
              <a:t>21</a:t>
            </a:fld>
            <a:endParaRPr lang="fr-FR" dirty="0">
              <a:latin typeface="Arial" panose="020B0604020202020204" pitchFamily="34" charset="0"/>
              <a:cs typeface="Arial" panose="020B0604020202020204" pitchFamily="34" charset="0"/>
            </a:endParaRPr>
          </a:p>
        </p:txBody>
      </p:sp>
      <p:sp>
        <p:nvSpPr>
          <p:cNvPr id="6" name="Espace réservé du contenu 5">
            <a:extLst>
              <a:ext uri="{FF2B5EF4-FFF2-40B4-BE49-F238E27FC236}">
                <a16:creationId xmlns:a16="http://schemas.microsoft.com/office/drawing/2014/main" id="{855E7F26-AA24-214E-8ED3-3D4931A34D3D}"/>
              </a:ext>
            </a:extLst>
          </p:cNvPr>
          <p:cNvSpPr>
            <a:spLocks noGrp="1"/>
          </p:cNvSpPr>
          <p:nvPr>
            <p:ph sz="quarter" idx="14"/>
          </p:nvPr>
        </p:nvSpPr>
        <p:spPr>
          <a:xfrm>
            <a:off x="610144" y="1501768"/>
            <a:ext cx="8260480" cy="2601000"/>
          </a:xfrm>
        </p:spPr>
        <p:txBody>
          <a:bodyPr numCol="2"/>
          <a:lstStyle/>
          <a:p>
            <a:pPr lvl="2">
              <a:lnSpc>
                <a:spcPts val="1600"/>
              </a:lnSpc>
              <a:spcBef>
                <a:spcPts val="1000"/>
              </a:spcBef>
              <a:buSzPct val="55000"/>
              <a:buFont typeface="Lucida Grande Bold" panose="020B0600040502020204" pitchFamily="34" charset="0"/>
              <a:buChar char="●"/>
            </a:pPr>
            <a:r>
              <a:rPr lang="fr-FR" sz="1800" b="1" dirty="0">
                <a:solidFill>
                  <a:srgbClr val="4E879B"/>
                </a:solidFill>
                <a:latin typeface="+mn-lt"/>
                <a:cs typeface="Hind" panose="02000000000000000000" pitchFamily="2" charset="77"/>
              </a:rPr>
              <a:t>2 492 </a:t>
            </a:r>
            <a:r>
              <a:rPr lang="fr-FR" dirty="0"/>
              <a:t>familles</a:t>
            </a:r>
            <a:r>
              <a:rPr lang="fr-FR" sz="1800" b="1" dirty="0">
                <a:solidFill>
                  <a:srgbClr val="007EB3"/>
                </a:solidFill>
                <a:latin typeface="+mn-lt"/>
                <a:cs typeface="Hind" panose="02000000000000000000" pitchFamily="2" charset="77"/>
              </a:rPr>
              <a:t> </a:t>
            </a:r>
            <a:r>
              <a:rPr lang="fr-FR" dirty="0"/>
              <a:t>de brevets actives</a:t>
            </a:r>
          </a:p>
          <a:p>
            <a:pPr lvl="2">
              <a:lnSpc>
                <a:spcPts val="1800"/>
              </a:lnSpc>
              <a:spcBef>
                <a:spcPts val="1000"/>
              </a:spcBef>
              <a:buSzPct val="55000"/>
              <a:buFont typeface="Lucida Grande Bold" panose="020B0600040502020204" pitchFamily="34" charset="0"/>
              <a:buChar char="●"/>
            </a:pPr>
            <a:r>
              <a:rPr lang="fr-FR" sz="1800" b="1" dirty="0">
                <a:solidFill>
                  <a:srgbClr val="4E879B"/>
                </a:solidFill>
                <a:latin typeface="+mn-lt"/>
                <a:cs typeface="Hind" panose="02000000000000000000" pitchFamily="2" charset="77"/>
              </a:rPr>
              <a:t>152</a:t>
            </a:r>
            <a:r>
              <a:rPr lang="fr-FR" dirty="0">
                <a:solidFill>
                  <a:srgbClr val="5DC2F4"/>
                </a:solidFill>
              </a:rPr>
              <a:t> </a:t>
            </a:r>
            <a:r>
              <a:rPr lang="fr-FR" dirty="0"/>
              <a:t>nouvelles familles de brevets déposées en 2023</a:t>
            </a:r>
          </a:p>
          <a:p>
            <a:pPr lvl="2">
              <a:lnSpc>
                <a:spcPts val="1600"/>
              </a:lnSpc>
              <a:spcBef>
                <a:spcPts val="1400"/>
              </a:spcBef>
              <a:buSzPct val="55000"/>
              <a:buFont typeface="Lucida Grande Bold" panose="020B0600040502020204" pitchFamily="34" charset="0"/>
              <a:buChar char="●"/>
            </a:pPr>
            <a:r>
              <a:rPr lang="fr-FR" sz="1800" b="1" dirty="0">
                <a:solidFill>
                  <a:srgbClr val="4E879B"/>
                </a:solidFill>
                <a:latin typeface="+mn-lt"/>
                <a:cs typeface="Hind" panose="02000000000000000000" pitchFamily="2" charset="77"/>
              </a:rPr>
              <a:t>1,8 M€</a:t>
            </a:r>
            <a:r>
              <a:rPr lang="fr-FR" sz="1800" b="1" dirty="0">
                <a:solidFill>
                  <a:srgbClr val="007EB3"/>
                </a:solidFill>
                <a:latin typeface="+mn-lt"/>
                <a:cs typeface="Hind" panose="02000000000000000000" pitchFamily="2" charset="77"/>
              </a:rPr>
              <a:t> </a:t>
            </a:r>
            <a:r>
              <a:rPr lang="fr-FR" dirty="0"/>
              <a:t>annuels pour financer des projets </a:t>
            </a:r>
            <a:br>
              <a:rPr lang="fr-FR" dirty="0"/>
            </a:br>
            <a:r>
              <a:rPr lang="fr-FR" dirty="0"/>
              <a:t>en maturation ou des preuves de concept</a:t>
            </a:r>
          </a:p>
          <a:p>
            <a:pPr lvl="2">
              <a:lnSpc>
                <a:spcPts val="1800"/>
              </a:lnSpc>
              <a:spcBef>
                <a:spcPts val="1000"/>
              </a:spcBef>
              <a:buFont typeface="Lucida Grande Bold" panose="020B0600040502020204" pitchFamily="34" charset="0"/>
              <a:buChar char="●"/>
            </a:pPr>
            <a:r>
              <a:rPr lang="fr-FR" dirty="0"/>
              <a:t>Une enveloppe de maturation atteignant </a:t>
            </a:r>
            <a:br>
              <a:rPr lang="fr-FR" dirty="0"/>
            </a:br>
            <a:r>
              <a:rPr lang="fr-FR" sz="1800" b="1" dirty="0">
                <a:solidFill>
                  <a:srgbClr val="4E879B"/>
                </a:solidFill>
                <a:latin typeface="+mn-lt"/>
                <a:cs typeface="Hind" panose="02000000000000000000" pitchFamily="2" charset="77"/>
              </a:rPr>
              <a:t>25,1 M€</a:t>
            </a:r>
            <a:r>
              <a:rPr lang="fr-FR" sz="1800" b="1" dirty="0">
                <a:solidFill>
                  <a:srgbClr val="007EB3"/>
                </a:solidFill>
                <a:latin typeface="+mn-lt"/>
                <a:cs typeface="Hind" panose="02000000000000000000" pitchFamily="2" charset="77"/>
              </a:rPr>
              <a:t> </a:t>
            </a:r>
            <a:r>
              <a:rPr lang="fr-FR" dirty="0"/>
              <a:t>investis depuis 2009 répartis sur 419 projets</a:t>
            </a:r>
          </a:p>
          <a:p>
            <a:pPr lvl="2">
              <a:lnSpc>
                <a:spcPts val="1600"/>
              </a:lnSpc>
              <a:spcBef>
                <a:spcPts val="1400"/>
              </a:spcBef>
              <a:buSzPct val="55000"/>
              <a:buFont typeface="Lucida Grande Bold" panose="020B0600040502020204" pitchFamily="34" charset="0"/>
              <a:buChar char="●"/>
            </a:pPr>
            <a:r>
              <a:rPr lang="fr-FR" sz="1800" b="1" dirty="0">
                <a:solidFill>
                  <a:srgbClr val="4E879B"/>
                </a:solidFill>
                <a:latin typeface="+mn-lt"/>
                <a:cs typeface="Hind" panose="02000000000000000000" pitchFamily="2" charset="77"/>
              </a:rPr>
              <a:t>550,2 M€</a:t>
            </a:r>
            <a:r>
              <a:rPr lang="fr-FR" sz="1800" b="1" dirty="0">
                <a:solidFill>
                  <a:srgbClr val="007EB3"/>
                </a:solidFill>
                <a:latin typeface="+mn-lt"/>
                <a:cs typeface="Hind" panose="02000000000000000000" pitchFamily="2" charset="77"/>
              </a:rPr>
              <a:t> </a:t>
            </a:r>
            <a:r>
              <a:rPr lang="fr-FR" dirty="0"/>
              <a:t>issus</a:t>
            </a:r>
            <a:r>
              <a:rPr lang="fr-FR" sz="1875" b="1" dirty="0">
                <a:solidFill>
                  <a:srgbClr val="5DC2F4"/>
                </a:solidFill>
              </a:rPr>
              <a:t> </a:t>
            </a:r>
            <a:r>
              <a:rPr lang="fr-FR" dirty="0"/>
              <a:t>des partenariats industriels</a:t>
            </a:r>
            <a:br>
              <a:rPr lang="fr-FR" dirty="0"/>
            </a:br>
            <a:r>
              <a:rPr lang="fr-FR" dirty="0"/>
              <a:t>depuis 2010 (brevets, contrats de recherche)</a:t>
            </a:r>
          </a:p>
          <a:p>
            <a:pPr lvl="2">
              <a:lnSpc>
                <a:spcPts val="1600"/>
              </a:lnSpc>
              <a:spcBef>
                <a:spcPts val="1000"/>
              </a:spcBef>
              <a:buSzPct val="56000"/>
              <a:buFont typeface="Lucida Grande Bold" panose="020B0600040502020204" pitchFamily="34" charset="0"/>
              <a:buChar char="●"/>
            </a:pPr>
            <a:r>
              <a:rPr lang="fr-FR" sz="1800" b="1" dirty="0">
                <a:solidFill>
                  <a:srgbClr val="4E879B"/>
                </a:solidFill>
                <a:latin typeface="Calibri" panose="020F0502020204030204" pitchFamily="34" charset="0"/>
                <a:cs typeface="Calibri" panose="020F0502020204030204" pitchFamily="34" charset="0"/>
              </a:rPr>
              <a:t>~</a:t>
            </a:r>
            <a:r>
              <a:rPr lang="fr-FR" sz="1800" b="1" dirty="0">
                <a:solidFill>
                  <a:srgbClr val="4E879B"/>
                </a:solidFill>
                <a:latin typeface="+mn-lt"/>
                <a:cs typeface="Hind" panose="02000000000000000000" pitchFamily="2" charset="77"/>
              </a:rPr>
              <a:t>25-30 M€ </a:t>
            </a:r>
            <a:r>
              <a:rPr lang="fr-FR" dirty="0"/>
              <a:t>par an de contrats de licence</a:t>
            </a:r>
          </a:p>
          <a:p>
            <a:pPr lvl="2">
              <a:lnSpc>
                <a:spcPts val="1600"/>
              </a:lnSpc>
              <a:spcBef>
                <a:spcPts val="1000"/>
              </a:spcBef>
              <a:buFont typeface="Lucida Grande Bold" panose="020B0600040502020204" pitchFamily="34" charset="0"/>
              <a:buChar char="●"/>
            </a:pPr>
            <a:r>
              <a:rPr lang="fr-FR" dirty="0"/>
              <a:t>Plus de </a:t>
            </a:r>
            <a:r>
              <a:rPr lang="fr-FR" sz="1800" b="1" dirty="0">
                <a:solidFill>
                  <a:srgbClr val="4E879B"/>
                </a:solidFill>
                <a:latin typeface="+mn-lt"/>
                <a:cs typeface="Hind" panose="02000000000000000000" pitchFamily="2" charset="77"/>
              </a:rPr>
              <a:t>400 </a:t>
            </a:r>
            <a:r>
              <a:rPr lang="fr-FR" dirty="0"/>
              <a:t>opportunités de licence</a:t>
            </a:r>
            <a:br>
              <a:rPr lang="fr-FR" dirty="0"/>
            </a:br>
            <a:r>
              <a:rPr lang="fr-FR" dirty="0"/>
              <a:t>sur des technologies et outils de recherche</a:t>
            </a:r>
          </a:p>
          <a:p>
            <a:pPr lvl="2">
              <a:lnSpc>
                <a:spcPts val="1600"/>
              </a:lnSpc>
              <a:spcBef>
                <a:spcPts val="1000"/>
              </a:spcBef>
              <a:buFont typeface="Lucida Grande Bold" panose="020B0600040502020204" pitchFamily="34" charset="0"/>
              <a:buChar char="●"/>
            </a:pPr>
            <a:r>
              <a:rPr lang="fr-FR" dirty="0"/>
              <a:t>Des alliances stratégiques avec MSD Avenir, Astra Zeneca/</a:t>
            </a:r>
            <a:r>
              <a:rPr lang="fr-FR" dirty="0" err="1"/>
              <a:t>MedImmune</a:t>
            </a:r>
            <a:r>
              <a:rPr lang="fr-FR" dirty="0"/>
              <a:t>, Sanofi, </a:t>
            </a:r>
            <a:r>
              <a:rPr lang="fr-FR" dirty="0" err="1"/>
              <a:t>AdBio</a:t>
            </a:r>
            <a:r>
              <a:rPr lang="fr-FR" dirty="0"/>
              <a:t> </a:t>
            </a:r>
            <a:r>
              <a:rPr lang="fr-FR" dirty="0" err="1"/>
              <a:t>Partners</a:t>
            </a:r>
            <a:r>
              <a:rPr lang="fr-FR" dirty="0"/>
              <a:t>…</a:t>
            </a:r>
          </a:p>
          <a:p>
            <a:pPr lvl="2">
              <a:lnSpc>
                <a:spcPts val="1600"/>
              </a:lnSpc>
              <a:spcBef>
                <a:spcPts val="1000"/>
              </a:spcBef>
              <a:buFont typeface="Lucida Grande Bold" panose="020B0600040502020204" pitchFamily="34" charset="0"/>
              <a:buChar char="●"/>
            </a:pPr>
            <a:r>
              <a:rPr lang="fr-FR" dirty="0"/>
              <a:t> </a:t>
            </a:r>
            <a:r>
              <a:rPr lang="fr-FR" sz="1800" b="1" dirty="0">
                <a:solidFill>
                  <a:srgbClr val="4E879B"/>
                </a:solidFill>
                <a:latin typeface="+mn-lt"/>
                <a:cs typeface="Hind" panose="02000000000000000000" pitchFamily="2" charset="77"/>
              </a:rPr>
              <a:t>10</a:t>
            </a:r>
            <a:r>
              <a:rPr lang="fr-FR" dirty="0"/>
              <a:t> start-up créées chaque année via Inserm Transfert</a:t>
            </a:r>
            <a:br>
              <a:rPr lang="fr-FR" dirty="0"/>
            </a:br>
            <a:r>
              <a:rPr lang="fr-FR" dirty="0"/>
              <a:t>(filiale de l’Inserm)</a:t>
            </a:r>
          </a:p>
          <a:p>
            <a:pPr lvl="2">
              <a:lnSpc>
                <a:spcPts val="1600"/>
              </a:lnSpc>
              <a:spcBef>
                <a:spcPts val="1000"/>
              </a:spcBef>
              <a:buFont typeface="Lucida Grande Bold" panose="020B0600040502020204" pitchFamily="34" charset="0"/>
              <a:buChar char="●"/>
            </a:pPr>
            <a:r>
              <a:rPr lang="fr-FR" dirty="0"/>
              <a:t>Plusieurs partenariats avec les SATT</a:t>
            </a:r>
            <a:endParaRPr lang="fr-FR" i="1" dirty="0"/>
          </a:p>
        </p:txBody>
      </p:sp>
      <p:sp>
        <p:nvSpPr>
          <p:cNvPr id="7" name="ZoneTexte 6">
            <a:extLst>
              <a:ext uri="{FF2B5EF4-FFF2-40B4-BE49-F238E27FC236}">
                <a16:creationId xmlns:a16="http://schemas.microsoft.com/office/drawing/2014/main" id="{F2EE8714-513D-4D44-BB98-4A5B7E996C7D}"/>
              </a:ext>
            </a:extLst>
          </p:cNvPr>
          <p:cNvSpPr txBox="1"/>
          <p:nvPr/>
        </p:nvSpPr>
        <p:spPr>
          <a:xfrm>
            <a:off x="606378" y="385198"/>
            <a:ext cx="7803727" cy="646331"/>
          </a:xfrm>
          <a:prstGeom prst="rect">
            <a:avLst/>
          </a:prstGeom>
          <a:noFill/>
        </p:spPr>
        <p:txBody>
          <a:bodyPr wrap="square" lIns="0" tIns="0" rIns="0" bIns="0" rtlCol="0">
            <a:spAutoFit/>
          </a:bodyPr>
          <a:lstStyle/>
          <a:p>
            <a:r>
              <a:rPr lang="fr-FR" sz="2100" dirty="0">
                <a:latin typeface="Arial" panose="020B0604020202020204" pitchFamily="34" charset="0"/>
                <a:cs typeface="Arial" panose="020B0604020202020204" pitchFamily="34" charset="0"/>
              </a:rPr>
              <a:t>Des actions de valorisation qui portent leurs fruits</a:t>
            </a:r>
            <a:br>
              <a:rPr lang="fr-FR" sz="2100" dirty="0">
                <a:latin typeface="Arial" panose="020B0604020202020204" pitchFamily="34" charset="0"/>
                <a:cs typeface="Arial" panose="020B0604020202020204" pitchFamily="34" charset="0"/>
              </a:rPr>
            </a:br>
            <a:r>
              <a:rPr lang="fr-FR" sz="2100" dirty="0">
                <a:latin typeface="Arial" panose="020B0604020202020204" pitchFamily="34" charset="0"/>
                <a:cs typeface="Arial" panose="020B0604020202020204" pitchFamily="34" charset="0"/>
              </a:rPr>
              <a:t>avec le soutien d’Inserm Transfert</a:t>
            </a:r>
          </a:p>
        </p:txBody>
      </p:sp>
      <p:pic>
        <p:nvPicPr>
          <p:cNvPr id="5" name="Image 4" descr="Une image contenant texte, Police, Graphique, logo&#10;&#10;Description générée automatiquement">
            <a:extLst>
              <a:ext uri="{FF2B5EF4-FFF2-40B4-BE49-F238E27FC236}">
                <a16:creationId xmlns:a16="http://schemas.microsoft.com/office/drawing/2014/main" id="{FB4D33C6-ECCB-9937-EC5E-C4BA373A13E8}"/>
              </a:ext>
            </a:extLst>
          </p:cNvPr>
          <p:cNvPicPr>
            <a:picLocks noChangeAspect="1"/>
          </p:cNvPicPr>
          <p:nvPr/>
        </p:nvPicPr>
        <p:blipFill>
          <a:blip r:embed="rId3"/>
          <a:stretch>
            <a:fillRect/>
          </a:stretch>
        </p:blipFill>
        <p:spPr>
          <a:xfrm>
            <a:off x="6716344" y="367725"/>
            <a:ext cx="1798792" cy="455598"/>
          </a:xfrm>
          <a:prstGeom prst="rect">
            <a:avLst/>
          </a:prstGeom>
        </p:spPr>
      </p:pic>
    </p:spTree>
    <p:extLst>
      <p:ext uri="{BB962C8B-B14F-4D97-AF65-F5344CB8AC3E}">
        <p14:creationId xmlns:p14="http://schemas.microsoft.com/office/powerpoint/2010/main" val="19413190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ZoneTexte 61">
            <a:extLst>
              <a:ext uri="{FF2B5EF4-FFF2-40B4-BE49-F238E27FC236}">
                <a16:creationId xmlns:a16="http://schemas.microsoft.com/office/drawing/2014/main" id="{F2EC0248-E0FB-42D2-A3AB-6A2F7D739AC2}"/>
              </a:ext>
            </a:extLst>
          </p:cNvPr>
          <p:cNvSpPr txBox="1"/>
          <p:nvPr/>
        </p:nvSpPr>
        <p:spPr>
          <a:xfrm>
            <a:off x="4437871" y="3192027"/>
            <a:ext cx="4664564" cy="1277273"/>
          </a:xfrm>
          <a:prstGeom prst="rect">
            <a:avLst/>
          </a:prstGeom>
          <a:noFill/>
        </p:spPr>
        <p:txBody>
          <a:bodyPr wrap="square" rtlCol="0">
            <a:spAutoFit/>
          </a:bodyPr>
          <a:lstStyle/>
          <a:p>
            <a:pPr marL="161996" lvl="2" indent="-161996">
              <a:lnSpc>
                <a:spcPts val="1600"/>
              </a:lnSpc>
              <a:spcBef>
                <a:spcPts val="1000"/>
              </a:spcBef>
              <a:buClr>
                <a:srgbClr val="DE492A"/>
              </a:buClr>
              <a:buSzPct val="80000"/>
              <a:buFont typeface="Lucida Grande Bold" panose="020B0600040502020204" pitchFamily="34" charset="0"/>
              <a:buChar char="●"/>
            </a:pPr>
            <a:r>
              <a:rPr lang="fr-FR" sz="1200" b="1" dirty="0">
                <a:solidFill>
                  <a:srgbClr val="4E879B"/>
                </a:solidFill>
                <a:latin typeface="Arial" panose="020B0604020202020204" pitchFamily="34" charset="0"/>
                <a:cs typeface="Arial" panose="020B0604020202020204" pitchFamily="34" charset="0"/>
              </a:rPr>
              <a:t>5</a:t>
            </a:r>
            <a:r>
              <a:rPr lang="fr-FR" sz="1200" b="1" baseline="30000" dirty="0">
                <a:solidFill>
                  <a:srgbClr val="4E879B"/>
                </a:solidFill>
                <a:latin typeface="Arial" panose="020B0604020202020204" pitchFamily="34" charset="0"/>
                <a:cs typeface="Arial" panose="020B0604020202020204" pitchFamily="34" charset="0"/>
              </a:rPr>
              <a:t>e</a:t>
            </a:r>
            <a:r>
              <a:rPr lang="fr-FR" sz="1200" baseline="30000" dirty="0">
                <a:solidFill>
                  <a:srgbClr val="515151"/>
                </a:solidFill>
                <a:latin typeface="Arial" panose="020B0604020202020204" pitchFamily="34" charset="0"/>
                <a:cs typeface="Arial" panose="020B0604020202020204" pitchFamily="34" charset="0"/>
              </a:rPr>
              <a:t> </a:t>
            </a:r>
            <a:r>
              <a:rPr lang="fr-FR" sz="1200" dirty="0">
                <a:solidFill>
                  <a:srgbClr val="515151"/>
                </a:solidFill>
                <a:latin typeface="Arial" panose="020B0604020202020204" pitchFamily="34" charset="0"/>
                <a:cs typeface="Arial" panose="020B0604020202020204" pitchFamily="34" charset="0"/>
              </a:rPr>
              <a:t>en Europe dans le secteur pharmaceutique</a:t>
            </a:r>
          </a:p>
          <a:p>
            <a:pPr marL="161996" lvl="2" indent="-161996">
              <a:lnSpc>
                <a:spcPts val="1600"/>
              </a:lnSpc>
              <a:spcBef>
                <a:spcPts val="1000"/>
              </a:spcBef>
              <a:buClr>
                <a:srgbClr val="DE492A"/>
              </a:buClr>
              <a:buSzPct val="80000"/>
              <a:buFont typeface="Lucida Grande Bold" panose="020B0600040502020204" pitchFamily="34" charset="0"/>
              <a:buChar char="●"/>
            </a:pPr>
            <a:r>
              <a:rPr lang="fr-FR" sz="1200" b="1" dirty="0">
                <a:solidFill>
                  <a:srgbClr val="4E879B"/>
                </a:solidFill>
                <a:latin typeface="Arial" panose="020B0604020202020204" pitchFamily="34" charset="0"/>
                <a:cs typeface="Arial" panose="020B0604020202020204" pitchFamily="34" charset="0"/>
              </a:rPr>
              <a:t>2</a:t>
            </a:r>
            <a:r>
              <a:rPr lang="fr-FR" sz="1200" b="1" baseline="30000" dirty="0">
                <a:solidFill>
                  <a:srgbClr val="4E879B"/>
                </a:solidFill>
                <a:latin typeface="Arial" panose="020B0604020202020204" pitchFamily="34" charset="0"/>
                <a:cs typeface="Arial" panose="020B0604020202020204" pitchFamily="34" charset="0"/>
              </a:rPr>
              <a:t>e</a:t>
            </a:r>
            <a:r>
              <a:rPr lang="fr-FR" sz="1200" baseline="30000" dirty="0">
                <a:solidFill>
                  <a:srgbClr val="515151"/>
                </a:solidFill>
                <a:latin typeface="Arial" panose="020B0604020202020204" pitchFamily="34" charset="0"/>
                <a:cs typeface="Arial" panose="020B0604020202020204" pitchFamily="34" charset="0"/>
              </a:rPr>
              <a:t> </a:t>
            </a:r>
            <a:r>
              <a:rPr lang="fr-FR" sz="1200" dirty="0">
                <a:solidFill>
                  <a:srgbClr val="515151"/>
                </a:solidFill>
                <a:latin typeface="Arial" panose="020B0604020202020204" pitchFamily="34" charset="0"/>
                <a:cs typeface="Arial" panose="020B0604020202020204" pitchFamily="34" charset="0"/>
              </a:rPr>
              <a:t>en Europe dans le secteur des biotechnologies (5</a:t>
            </a:r>
            <a:r>
              <a:rPr lang="fr-FR" sz="1200" baseline="30000" dirty="0">
                <a:solidFill>
                  <a:srgbClr val="515151"/>
                </a:solidFill>
                <a:latin typeface="Arial" panose="020B0604020202020204" pitchFamily="34" charset="0"/>
                <a:cs typeface="Arial" panose="020B0604020202020204" pitchFamily="34" charset="0"/>
              </a:rPr>
              <a:t>e</a:t>
            </a:r>
            <a:r>
              <a:rPr lang="fr-FR" sz="1200" dirty="0">
                <a:solidFill>
                  <a:srgbClr val="515151"/>
                </a:solidFill>
                <a:latin typeface="Arial" panose="020B0604020202020204" pitchFamily="34" charset="0"/>
                <a:cs typeface="Arial" panose="020B0604020202020204" pitchFamily="34" charset="0"/>
              </a:rPr>
              <a:t> année)</a:t>
            </a:r>
          </a:p>
          <a:p>
            <a:pPr marL="161996" lvl="2" indent="-161996">
              <a:lnSpc>
                <a:spcPts val="1600"/>
              </a:lnSpc>
              <a:spcBef>
                <a:spcPts val="1000"/>
              </a:spcBef>
              <a:buClr>
                <a:srgbClr val="DE492A"/>
              </a:buClr>
              <a:buSzPct val="80000"/>
              <a:buFont typeface="Lucida Grande Bold" panose="020B0600040502020204" pitchFamily="34" charset="0"/>
              <a:buChar char="●"/>
            </a:pPr>
            <a:r>
              <a:rPr lang="fr-FR" sz="1200" b="1" dirty="0">
                <a:solidFill>
                  <a:srgbClr val="4E879B"/>
                </a:solidFill>
                <a:latin typeface="Arial" panose="020B0604020202020204" pitchFamily="34" charset="0"/>
                <a:cs typeface="Arial" panose="020B0604020202020204" pitchFamily="34" charset="0"/>
              </a:rPr>
              <a:t>1</a:t>
            </a:r>
            <a:r>
              <a:rPr lang="fr-FR" sz="1200" b="1" baseline="30000" dirty="0">
                <a:solidFill>
                  <a:srgbClr val="4E879B"/>
                </a:solidFill>
                <a:latin typeface="Arial" panose="020B0604020202020204" pitchFamily="34" charset="0"/>
                <a:cs typeface="Arial" panose="020B0604020202020204" pitchFamily="34" charset="0"/>
              </a:rPr>
              <a:t>er</a:t>
            </a:r>
            <a:r>
              <a:rPr lang="fr-FR" sz="1200" dirty="0">
                <a:solidFill>
                  <a:srgbClr val="515151"/>
                </a:solidFill>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déposant académique du secteur biomédical en Europe</a:t>
            </a:r>
          </a:p>
          <a:p>
            <a:pPr marL="161996" lvl="2" indent="-161996">
              <a:lnSpc>
                <a:spcPts val="1600"/>
              </a:lnSpc>
              <a:spcBef>
                <a:spcPts val="1000"/>
              </a:spcBef>
              <a:buClr>
                <a:srgbClr val="DE492A"/>
              </a:buClr>
              <a:buSzPct val="80000"/>
              <a:buFont typeface="Lucida Grande Bold" panose="020B0600040502020204" pitchFamily="34" charset="0"/>
              <a:buChar char="●"/>
            </a:pPr>
            <a:r>
              <a:rPr lang="fr-FR" sz="1200" b="1" dirty="0">
                <a:solidFill>
                  <a:srgbClr val="4E879B"/>
                </a:solidFill>
                <a:latin typeface="Arial" panose="020B0604020202020204" pitchFamily="34" charset="0"/>
                <a:cs typeface="Arial" panose="020B0604020202020204" pitchFamily="34" charset="0"/>
              </a:rPr>
              <a:t>2 492</a:t>
            </a:r>
            <a:r>
              <a:rPr lang="fr-FR" sz="1200" dirty="0">
                <a:solidFill>
                  <a:srgbClr val="515151"/>
                </a:solidFill>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familles de brevets actives au 31/12/2023</a:t>
            </a:r>
          </a:p>
        </p:txBody>
      </p:sp>
      <p:sp>
        <p:nvSpPr>
          <p:cNvPr id="2" name="Titre 1">
            <a:extLst>
              <a:ext uri="{FF2B5EF4-FFF2-40B4-BE49-F238E27FC236}">
                <a16:creationId xmlns:a16="http://schemas.microsoft.com/office/drawing/2014/main" id="{FC6203E1-78F3-3B46-A2B3-63152C82B3EA}"/>
              </a:ext>
            </a:extLst>
          </p:cNvPr>
          <p:cNvSpPr>
            <a:spLocks noGrp="1"/>
          </p:cNvSpPr>
          <p:nvPr>
            <p:ph type="title"/>
          </p:nvPr>
        </p:nvSpPr>
        <p:spPr/>
        <p:txBody>
          <a:bodyPr/>
          <a:lstStyle/>
          <a:p>
            <a:r>
              <a:rPr lang="fr-FR" dirty="0"/>
              <a:t>Agir pour améliorer la santé de tous</a:t>
            </a:r>
            <a:br>
              <a:rPr lang="en-US" b="0" dirty="0"/>
            </a:br>
            <a:endParaRPr lang="en-US" dirty="0"/>
          </a:p>
        </p:txBody>
      </p:sp>
      <p:sp>
        <p:nvSpPr>
          <p:cNvPr id="3" name="Espace réservé du numéro de diapositive 2">
            <a:extLst>
              <a:ext uri="{FF2B5EF4-FFF2-40B4-BE49-F238E27FC236}">
                <a16:creationId xmlns:a16="http://schemas.microsoft.com/office/drawing/2014/main" id="{87496386-98BD-8E46-887A-466A548947C0}"/>
              </a:ext>
            </a:extLst>
          </p:cNvPr>
          <p:cNvSpPr>
            <a:spLocks noGrp="1"/>
          </p:cNvSpPr>
          <p:nvPr>
            <p:ph type="sldNum" sz="quarter" idx="12"/>
          </p:nvPr>
        </p:nvSpPr>
        <p:spPr>
          <a:xfrm>
            <a:off x="8526287" y="4829012"/>
            <a:ext cx="617713" cy="215904"/>
          </a:xfrm>
          <a:prstGeom prst="rect">
            <a:avLst/>
          </a:prstGeom>
        </p:spPr>
        <p:txBody>
          <a:bodyPr/>
          <a:lstStyle/>
          <a:p>
            <a:fld id="{90F7D937-8C47-D949-9B66-03B4793ACCA3}" type="slidenum">
              <a:rPr lang="fr-FR" smtClean="0">
                <a:latin typeface="Arial" panose="020B0604020202020204" pitchFamily="34" charset="0"/>
                <a:cs typeface="Arial" panose="020B0604020202020204" pitchFamily="34" charset="0"/>
              </a:rPr>
              <a:pPr/>
              <a:t>22</a:t>
            </a:fld>
            <a:endParaRPr lang="fr-FR" dirty="0">
              <a:latin typeface="Arial" panose="020B0604020202020204" pitchFamily="34" charset="0"/>
              <a:cs typeface="Arial" panose="020B0604020202020204" pitchFamily="34" charset="0"/>
            </a:endParaRPr>
          </a:p>
        </p:txBody>
      </p:sp>
      <p:sp>
        <p:nvSpPr>
          <p:cNvPr id="6" name="ZoneTexte 5">
            <a:extLst>
              <a:ext uri="{FF2B5EF4-FFF2-40B4-BE49-F238E27FC236}">
                <a16:creationId xmlns:a16="http://schemas.microsoft.com/office/drawing/2014/main" id="{ED6F98CA-AFCD-1D46-BEBE-02252CDE459D}"/>
              </a:ext>
            </a:extLst>
          </p:cNvPr>
          <p:cNvSpPr txBox="1"/>
          <p:nvPr/>
        </p:nvSpPr>
        <p:spPr>
          <a:xfrm>
            <a:off x="594607" y="458151"/>
            <a:ext cx="8086024" cy="369332"/>
          </a:xfrm>
          <a:prstGeom prst="rect">
            <a:avLst/>
          </a:prstGeom>
          <a:noFill/>
        </p:spPr>
        <p:txBody>
          <a:bodyPr wrap="square" lIns="0" tIns="0" rIns="0" bIns="0" rtlCol="0">
            <a:spAutoFit/>
          </a:bodyPr>
          <a:lstStyle/>
          <a:p>
            <a:r>
              <a:rPr lang="fr-FR" sz="2400" dirty="0"/>
              <a:t>L’Inserm et Inserm Transfert dans le classement de l’OEB</a:t>
            </a:r>
            <a:endParaRPr lang="en-US" sz="2100" dirty="0">
              <a:latin typeface="Arial" panose="020B0604020202020204" pitchFamily="34" charset="0"/>
              <a:cs typeface="Arial" panose="020B0604020202020204" pitchFamily="34" charset="0"/>
            </a:endParaRPr>
          </a:p>
        </p:txBody>
      </p:sp>
      <p:pic>
        <p:nvPicPr>
          <p:cNvPr id="4" name="Image 3">
            <a:extLst>
              <a:ext uri="{FF2B5EF4-FFF2-40B4-BE49-F238E27FC236}">
                <a16:creationId xmlns:a16="http://schemas.microsoft.com/office/drawing/2014/main" id="{D2B2391A-B2DA-0F22-9EFC-4BBF9D040D94}"/>
              </a:ext>
            </a:extLst>
          </p:cNvPr>
          <p:cNvPicPr>
            <a:picLocks noChangeAspect="1"/>
          </p:cNvPicPr>
          <p:nvPr/>
        </p:nvPicPr>
        <p:blipFill>
          <a:blip r:embed="rId3"/>
          <a:stretch>
            <a:fillRect/>
          </a:stretch>
        </p:blipFill>
        <p:spPr>
          <a:xfrm>
            <a:off x="67431" y="2849108"/>
            <a:ext cx="3775127" cy="1880147"/>
          </a:xfrm>
          <a:prstGeom prst="rect">
            <a:avLst/>
          </a:prstGeom>
        </p:spPr>
      </p:pic>
      <p:pic>
        <p:nvPicPr>
          <p:cNvPr id="12" name="Image 11">
            <a:extLst>
              <a:ext uri="{FF2B5EF4-FFF2-40B4-BE49-F238E27FC236}">
                <a16:creationId xmlns:a16="http://schemas.microsoft.com/office/drawing/2014/main" id="{60097137-2AE7-B6E3-6869-DA9777052180}"/>
              </a:ext>
            </a:extLst>
          </p:cNvPr>
          <p:cNvPicPr>
            <a:picLocks noChangeAspect="1"/>
          </p:cNvPicPr>
          <p:nvPr/>
        </p:nvPicPr>
        <p:blipFill>
          <a:blip r:embed="rId4"/>
          <a:stretch>
            <a:fillRect/>
          </a:stretch>
        </p:blipFill>
        <p:spPr>
          <a:xfrm>
            <a:off x="291430" y="1124414"/>
            <a:ext cx="3513835" cy="1958122"/>
          </a:xfrm>
          <a:prstGeom prst="rect">
            <a:avLst/>
          </a:prstGeom>
        </p:spPr>
      </p:pic>
      <p:pic>
        <p:nvPicPr>
          <p:cNvPr id="15" name="Image 14">
            <a:extLst>
              <a:ext uri="{FF2B5EF4-FFF2-40B4-BE49-F238E27FC236}">
                <a16:creationId xmlns:a16="http://schemas.microsoft.com/office/drawing/2014/main" id="{23C7816F-EF05-A19C-E3AC-3A66AC927414}"/>
              </a:ext>
            </a:extLst>
          </p:cNvPr>
          <p:cNvPicPr>
            <a:picLocks noChangeAspect="1"/>
          </p:cNvPicPr>
          <p:nvPr/>
        </p:nvPicPr>
        <p:blipFill>
          <a:blip r:embed="rId5"/>
          <a:stretch>
            <a:fillRect/>
          </a:stretch>
        </p:blipFill>
        <p:spPr>
          <a:xfrm>
            <a:off x="4711051" y="1028503"/>
            <a:ext cx="3625496" cy="2131830"/>
          </a:xfrm>
          <a:prstGeom prst="rect">
            <a:avLst/>
          </a:prstGeom>
        </p:spPr>
      </p:pic>
    </p:spTree>
    <p:extLst>
      <p:ext uri="{BB962C8B-B14F-4D97-AF65-F5344CB8AC3E}">
        <p14:creationId xmlns:p14="http://schemas.microsoft.com/office/powerpoint/2010/main" val="4626365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6203E1-78F3-3B46-A2B3-63152C82B3EA}"/>
              </a:ext>
            </a:extLst>
          </p:cNvPr>
          <p:cNvSpPr>
            <a:spLocks noGrp="1"/>
          </p:cNvSpPr>
          <p:nvPr>
            <p:ph type="title"/>
          </p:nvPr>
        </p:nvSpPr>
        <p:spPr/>
        <p:txBody>
          <a:bodyPr/>
          <a:lstStyle/>
          <a:p>
            <a:r>
              <a:rPr lang="fr-FR" dirty="0"/>
              <a:t>Agir pour améliorer la santé de tous</a:t>
            </a:r>
            <a:endParaRPr lang="en-US" dirty="0"/>
          </a:p>
        </p:txBody>
      </p:sp>
      <p:sp>
        <p:nvSpPr>
          <p:cNvPr id="3" name="Espace réservé du numéro de diapositive 2">
            <a:extLst>
              <a:ext uri="{FF2B5EF4-FFF2-40B4-BE49-F238E27FC236}">
                <a16:creationId xmlns:a16="http://schemas.microsoft.com/office/drawing/2014/main" id="{87496386-98BD-8E46-887A-466A548947C0}"/>
              </a:ext>
            </a:extLst>
          </p:cNvPr>
          <p:cNvSpPr>
            <a:spLocks noGrp="1"/>
          </p:cNvSpPr>
          <p:nvPr>
            <p:ph type="sldNum" sz="quarter" idx="12"/>
          </p:nvPr>
        </p:nvSpPr>
        <p:spPr>
          <a:xfrm>
            <a:off x="8526287" y="4829012"/>
            <a:ext cx="617713" cy="215904"/>
          </a:xfrm>
          <a:prstGeom prst="rect">
            <a:avLst/>
          </a:prstGeom>
        </p:spPr>
        <p:txBody>
          <a:bodyPr/>
          <a:lstStyle/>
          <a:p>
            <a:fld id="{90F7D937-8C47-D949-9B66-03B4793ACCA3}" type="slidenum">
              <a:rPr lang="fr-FR" smtClean="0">
                <a:latin typeface="Arial" panose="020B0604020202020204" pitchFamily="34" charset="0"/>
                <a:cs typeface="Arial" panose="020B0604020202020204" pitchFamily="34" charset="0"/>
              </a:rPr>
              <a:pPr/>
              <a:t>23</a:t>
            </a:fld>
            <a:endParaRPr lang="fr-FR" dirty="0">
              <a:latin typeface="Arial" panose="020B0604020202020204" pitchFamily="34" charset="0"/>
              <a:cs typeface="Arial" panose="020B0604020202020204" pitchFamily="34" charset="0"/>
            </a:endParaRPr>
          </a:p>
        </p:txBody>
      </p:sp>
      <p:sp>
        <p:nvSpPr>
          <p:cNvPr id="6" name="ZoneTexte 5">
            <a:extLst>
              <a:ext uri="{FF2B5EF4-FFF2-40B4-BE49-F238E27FC236}">
                <a16:creationId xmlns:a16="http://schemas.microsoft.com/office/drawing/2014/main" id="{ED6F98CA-AFCD-1D46-BEBE-02252CDE459D}"/>
              </a:ext>
            </a:extLst>
          </p:cNvPr>
          <p:cNvSpPr txBox="1"/>
          <p:nvPr/>
        </p:nvSpPr>
        <p:spPr>
          <a:xfrm>
            <a:off x="590939" y="495302"/>
            <a:ext cx="7235531" cy="369332"/>
          </a:xfrm>
          <a:prstGeom prst="rect">
            <a:avLst/>
          </a:prstGeom>
          <a:noFill/>
        </p:spPr>
        <p:txBody>
          <a:bodyPr wrap="square" lIns="0" tIns="0" rIns="0" bIns="0" rtlCol="0">
            <a:spAutoFit/>
          </a:bodyPr>
          <a:lstStyle/>
          <a:p>
            <a:r>
              <a:rPr lang="fr-FR" sz="2400" dirty="0"/>
              <a:t>Des partenariats avec l’industrie via Inserm Transfert</a:t>
            </a:r>
            <a:endParaRPr lang="en-US" sz="2100" dirty="0">
              <a:latin typeface="Arial" panose="020B0604020202020204" pitchFamily="34" charset="0"/>
              <a:cs typeface="Arial" panose="020B0604020202020204" pitchFamily="34" charset="0"/>
            </a:endParaRPr>
          </a:p>
        </p:txBody>
      </p:sp>
      <p:sp>
        <p:nvSpPr>
          <p:cNvPr id="4" name="Espace réservé du contenu 3"/>
          <p:cNvSpPr>
            <a:spLocks noGrp="1"/>
          </p:cNvSpPr>
          <p:nvPr>
            <p:ph sz="quarter" idx="14"/>
          </p:nvPr>
        </p:nvSpPr>
        <p:spPr>
          <a:xfrm>
            <a:off x="620507" y="1241596"/>
            <a:ext cx="8032445" cy="3330404"/>
          </a:xfrm>
        </p:spPr>
        <p:txBody>
          <a:bodyPr/>
          <a:lstStyle/>
          <a:p>
            <a:r>
              <a:rPr lang="fr-FR" sz="1600" cap="small" dirty="0"/>
              <a:t>P</a:t>
            </a:r>
            <a:r>
              <a:rPr lang="fr-FR" altLang="fr-FR" sz="1600" dirty="0">
                <a:latin typeface="Arial Unicode MS"/>
              </a:rPr>
              <a:t>artenaire privilégié des grands industriels, PME, du secteur de la santé humaine, au niveau international</a:t>
            </a:r>
            <a:r>
              <a:rPr lang="fr-FR" altLang="fr-FR" sz="800" dirty="0"/>
              <a:t> </a:t>
            </a:r>
            <a:endParaRPr lang="fr-FR" altLang="fr-FR" sz="3600" dirty="0"/>
          </a:p>
          <a:p>
            <a:endParaRPr lang="en-US" sz="1600" dirty="0"/>
          </a:p>
          <a:p>
            <a:endParaRPr lang="en-US" sz="1600" dirty="0"/>
          </a:p>
          <a:p>
            <a:endParaRPr lang="en-US" sz="1600" dirty="0"/>
          </a:p>
        </p:txBody>
      </p:sp>
      <p:pic>
        <p:nvPicPr>
          <p:cNvPr id="34" name="Picture 109"/>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792362" y="2378453"/>
            <a:ext cx="696304" cy="408045"/>
          </a:xfrm>
          <a:prstGeom prst="rect">
            <a:avLst/>
          </a:prstGeom>
          <a:noFill/>
          <a:ln w="9525">
            <a:noFill/>
            <a:miter lim="800000"/>
            <a:headEnd/>
            <a:tailEnd/>
          </a:ln>
        </p:spPr>
      </p:pic>
      <p:pic>
        <p:nvPicPr>
          <p:cNvPr id="35" name="Picture 9" descr="http://www.fgpq.org/adnbase/js/wysiwyg/plugins/ExtendedFileManager/uploads/fgpqorg/logo%20roche_2.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395507" y="1810075"/>
            <a:ext cx="615112" cy="464268"/>
          </a:xfrm>
          <a:prstGeom prst="rect">
            <a:avLst/>
          </a:prstGeom>
          <a:noFill/>
          <a:ln w="9525">
            <a:noFill/>
            <a:miter lim="800000"/>
            <a:headEnd/>
            <a:tailEnd/>
          </a:ln>
        </p:spPr>
      </p:pic>
      <p:pic>
        <p:nvPicPr>
          <p:cNvPr id="37" name="Picture 105"/>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122493" y="2368860"/>
            <a:ext cx="313441" cy="427230"/>
          </a:xfrm>
          <a:prstGeom prst="rect">
            <a:avLst/>
          </a:prstGeom>
          <a:noFill/>
          <a:ln w="9525">
            <a:noFill/>
            <a:miter lim="800000"/>
            <a:headEnd/>
            <a:tailEnd/>
          </a:ln>
        </p:spPr>
      </p:pic>
      <p:pic>
        <p:nvPicPr>
          <p:cNvPr id="38" name="Picture 114"/>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2449908" y="1895424"/>
            <a:ext cx="1121322" cy="268988"/>
          </a:xfrm>
          <a:prstGeom prst="rect">
            <a:avLst/>
          </a:prstGeom>
          <a:noFill/>
          <a:ln w="9525">
            <a:noFill/>
            <a:miter lim="800000"/>
            <a:headEnd/>
            <a:tailEnd/>
          </a:ln>
        </p:spPr>
      </p:pic>
      <p:pic>
        <p:nvPicPr>
          <p:cNvPr id="39" name="Picture 108"/>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3262387" y="2387506"/>
            <a:ext cx="430572" cy="389939"/>
          </a:xfrm>
          <a:prstGeom prst="rect">
            <a:avLst/>
          </a:prstGeom>
          <a:noFill/>
          <a:ln w="9525">
            <a:noFill/>
            <a:miter lim="800000"/>
            <a:headEnd/>
            <a:tailEnd/>
          </a:ln>
        </p:spPr>
      </p:pic>
      <p:pic>
        <p:nvPicPr>
          <p:cNvPr id="40" name="Picture 115"/>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6214533" y="2451429"/>
            <a:ext cx="1454346" cy="262092"/>
          </a:xfrm>
          <a:prstGeom prst="rect">
            <a:avLst/>
          </a:prstGeom>
          <a:noFill/>
          <a:ln w="9525">
            <a:noFill/>
            <a:miter lim="800000"/>
            <a:headEnd/>
            <a:tailEnd/>
          </a:ln>
        </p:spPr>
      </p:pic>
      <p:pic>
        <p:nvPicPr>
          <p:cNvPr id="41" name="Picture 106"/>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6688872" y="3004411"/>
            <a:ext cx="737318" cy="329317"/>
          </a:xfrm>
          <a:prstGeom prst="rect">
            <a:avLst/>
          </a:prstGeom>
          <a:noFill/>
          <a:ln w="9525">
            <a:noFill/>
            <a:miter lim="800000"/>
            <a:headEnd/>
            <a:tailEnd/>
          </a:ln>
        </p:spPr>
      </p:pic>
      <p:pic>
        <p:nvPicPr>
          <p:cNvPr id="44" name="Picture 104"/>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580727" y="3642608"/>
            <a:ext cx="492197" cy="467930"/>
          </a:xfrm>
          <a:prstGeom prst="rect">
            <a:avLst/>
          </a:prstGeom>
          <a:noFill/>
          <a:ln w="9525">
            <a:noFill/>
            <a:miter lim="800000"/>
            <a:headEnd/>
            <a:tailEnd/>
          </a:ln>
        </p:spPr>
      </p:pic>
      <p:pic>
        <p:nvPicPr>
          <p:cNvPr id="45" name="Picture 107"/>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3971111" y="2897396"/>
            <a:ext cx="557761" cy="543346"/>
          </a:xfrm>
          <a:prstGeom prst="rect">
            <a:avLst/>
          </a:prstGeom>
          <a:noFill/>
          <a:ln w="9525">
            <a:noFill/>
            <a:miter lim="800000"/>
            <a:headEnd/>
            <a:tailEnd/>
          </a:ln>
        </p:spPr>
      </p:pic>
      <p:pic>
        <p:nvPicPr>
          <p:cNvPr id="46" name="Picture 2" descr="MSD Vivre mieux"/>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3642088" y="3617302"/>
            <a:ext cx="1086730" cy="359132"/>
          </a:xfrm>
          <a:prstGeom prst="rect">
            <a:avLst/>
          </a:prstGeom>
          <a:noFill/>
          <a:ln w="9525">
            <a:noFill/>
            <a:miter lim="800000"/>
            <a:headEnd/>
            <a:tailEnd/>
          </a:ln>
        </p:spPr>
      </p:pic>
      <p:pic>
        <p:nvPicPr>
          <p:cNvPr id="47" name="Picture 8" descr="O:\CommunVentech\Equipe\2 - BIOTECH\INSERM TRANSFERT\iti-fonds II\logos pharma\bi_logo_gross.gif"/>
          <p:cNvPicPr>
            <a:picLocks noChangeAspect="1" noChangeArrowheads="1"/>
          </p:cNvPicPr>
          <p:nvPr/>
        </p:nvPicPr>
        <p:blipFill>
          <a:blip r:embed="rId13" cstate="print">
            <a:extLst>
              <a:ext uri="{28A0092B-C50C-407E-A947-70E740481C1C}">
                <a14:useLocalDpi xmlns:a14="http://schemas.microsoft.com/office/drawing/2010/main"/>
              </a:ext>
            </a:extLst>
          </a:blip>
          <a:srcRect l="17136" t="25853" b="14066"/>
          <a:stretch>
            <a:fillRect/>
          </a:stretch>
        </p:blipFill>
        <p:spPr bwMode="auto">
          <a:xfrm>
            <a:off x="5363997" y="2919078"/>
            <a:ext cx="809540" cy="499983"/>
          </a:xfrm>
          <a:prstGeom prst="rect">
            <a:avLst/>
          </a:prstGeom>
          <a:noFill/>
          <a:ln w="9525">
            <a:noFill/>
            <a:miter lim="800000"/>
            <a:headEnd/>
            <a:tailEnd/>
          </a:ln>
        </p:spPr>
      </p:pic>
      <p:pic>
        <p:nvPicPr>
          <p:cNvPr id="48" name="Picture 4" descr="http://www.gilead.com/img/logo_25yr.gif"/>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7868666" y="3048520"/>
            <a:ext cx="768783" cy="241098"/>
          </a:xfrm>
          <a:prstGeom prst="rect">
            <a:avLst/>
          </a:prstGeom>
          <a:noFill/>
          <a:ln w="9525">
            <a:noFill/>
            <a:miter lim="800000"/>
            <a:headEnd/>
            <a:tailEnd/>
          </a:ln>
        </p:spPr>
      </p:pic>
      <p:pic>
        <p:nvPicPr>
          <p:cNvPr id="50" name="Image 26" descr="AmgenLogo.jpg"/>
          <p:cNvPicPr>
            <a:picLocks noChangeAspect="1"/>
          </p:cNvPicPr>
          <p:nvPr/>
        </p:nvPicPr>
        <p:blipFill>
          <a:blip r:embed="rId15" cstate="print">
            <a:extLst>
              <a:ext uri="{28A0092B-C50C-407E-A947-70E740481C1C}">
                <a14:useLocalDpi xmlns:a14="http://schemas.microsoft.com/office/drawing/2010/main"/>
              </a:ext>
            </a:extLst>
          </a:blip>
          <a:srcRect/>
          <a:stretch>
            <a:fillRect/>
          </a:stretch>
        </p:blipFill>
        <p:spPr bwMode="auto">
          <a:xfrm>
            <a:off x="7763744" y="3729483"/>
            <a:ext cx="682192" cy="213176"/>
          </a:xfrm>
          <a:prstGeom prst="rect">
            <a:avLst/>
          </a:prstGeom>
          <a:noFill/>
          <a:ln w="9525">
            <a:noFill/>
            <a:miter lim="800000"/>
            <a:headEnd/>
            <a:tailEnd/>
          </a:ln>
        </p:spPr>
      </p:pic>
      <p:pic>
        <p:nvPicPr>
          <p:cNvPr id="51" name="Image 23" descr="FRS_Logo.gif"/>
          <p:cNvPicPr>
            <a:picLocks noChangeAspect="1"/>
          </p:cNvPicPr>
          <p:nvPr/>
        </p:nvPicPr>
        <p:blipFill>
          <a:blip r:embed="rId16" cstate="print">
            <a:extLst>
              <a:ext uri="{28A0092B-C50C-407E-A947-70E740481C1C}">
                <a14:useLocalDpi xmlns:a14="http://schemas.microsoft.com/office/drawing/2010/main"/>
              </a:ext>
            </a:extLst>
          </a:blip>
          <a:srcRect/>
          <a:stretch>
            <a:fillRect/>
          </a:stretch>
        </p:blipFill>
        <p:spPr bwMode="auto">
          <a:xfrm>
            <a:off x="5395425" y="1991166"/>
            <a:ext cx="960039" cy="179847"/>
          </a:xfrm>
          <a:prstGeom prst="rect">
            <a:avLst/>
          </a:prstGeom>
          <a:noFill/>
          <a:ln w="9525">
            <a:noFill/>
            <a:miter lim="800000"/>
            <a:headEnd/>
            <a:tailEnd/>
          </a:ln>
        </p:spPr>
      </p:pic>
      <p:pic>
        <p:nvPicPr>
          <p:cNvPr id="52" name="Image 28" descr="baxter-international-inc-logo.jpg"/>
          <p:cNvPicPr>
            <a:picLocks noChangeAspect="1"/>
          </p:cNvPicPr>
          <p:nvPr/>
        </p:nvPicPr>
        <p:blipFill>
          <a:blip r:embed="rId17" cstate="print">
            <a:extLst>
              <a:ext uri="{28A0092B-C50C-407E-A947-70E740481C1C}">
                <a14:useLocalDpi xmlns:a14="http://schemas.microsoft.com/office/drawing/2010/main"/>
              </a:ext>
            </a:extLst>
          </a:blip>
          <a:srcRect/>
          <a:stretch>
            <a:fillRect/>
          </a:stretch>
        </p:blipFill>
        <p:spPr bwMode="auto">
          <a:xfrm>
            <a:off x="4105746" y="1995187"/>
            <a:ext cx="835793" cy="176347"/>
          </a:xfrm>
          <a:prstGeom prst="rect">
            <a:avLst/>
          </a:prstGeom>
          <a:noFill/>
          <a:ln w="9525">
            <a:noFill/>
            <a:miter lim="800000"/>
            <a:headEnd/>
            <a:tailEnd/>
          </a:ln>
        </p:spPr>
      </p:pic>
      <p:pic>
        <p:nvPicPr>
          <p:cNvPr id="53" name="Image 52" descr="Lundbeck.svg.png"/>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a:off x="5086651" y="3652098"/>
            <a:ext cx="679426" cy="367946"/>
          </a:xfrm>
          <a:prstGeom prst="rect">
            <a:avLst/>
          </a:prstGeom>
        </p:spPr>
      </p:pic>
      <p:pic>
        <p:nvPicPr>
          <p:cNvPr id="55" name="Picture 113"/>
          <p:cNvPicPr>
            <a:picLocks noChangeAspect="1" noChangeArrowheads="1"/>
          </p:cNvPicPr>
          <p:nvPr/>
        </p:nvPicPr>
        <p:blipFill>
          <a:blip r:embed="rId19" cstate="print">
            <a:extLst>
              <a:ext uri="{28A0092B-C50C-407E-A947-70E740481C1C}">
                <a14:useLocalDpi xmlns:a14="http://schemas.microsoft.com/office/drawing/2010/main"/>
              </a:ext>
            </a:extLst>
          </a:blip>
          <a:srcRect/>
          <a:stretch>
            <a:fillRect/>
          </a:stretch>
        </p:blipFill>
        <p:spPr bwMode="auto">
          <a:xfrm>
            <a:off x="3971112" y="2461499"/>
            <a:ext cx="671440" cy="241952"/>
          </a:xfrm>
          <a:prstGeom prst="rect">
            <a:avLst/>
          </a:prstGeom>
          <a:noFill/>
          <a:ln w="9525">
            <a:noFill/>
            <a:miter lim="800000"/>
            <a:headEnd/>
            <a:tailEnd/>
          </a:ln>
        </p:spPr>
      </p:pic>
      <p:sp>
        <p:nvSpPr>
          <p:cNvPr id="7" name="AutoShape 3" descr="Résultat de recherche d'images pour &quot;qiagen&quot;"/>
          <p:cNvSpPr>
            <a:spLocks noChangeAspect="1" noChangeArrowheads="1"/>
          </p:cNvSpPr>
          <p:nvPr/>
        </p:nvSpPr>
        <p:spPr bwMode="auto">
          <a:xfrm>
            <a:off x="155575" y="-579438"/>
            <a:ext cx="1438275" cy="1219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30" name="Image 29">
            <a:extLst>
              <a:ext uri="{FF2B5EF4-FFF2-40B4-BE49-F238E27FC236}">
                <a16:creationId xmlns:a16="http://schemas.microsoft.com/office/drawing/2014/main" id="{EF458690-8E45-415A-8EF1-4A8F4F912317}"/>
              </a:ext>
            </a:extLst>
          </p:cNvPr>
          <p:cNvPicPr>
            <a:picLocks noChangeAspect="1"/>
          </p:cNvPicPr>
          <p:nvPr/>
        </p:nvPicPr>
        <p:blipFill>
          <a:blip r:embed="rId20" cstate="hqprint">
            <a:extLst>
              <a:ext uri="{28A0092B-C50C-407E-A947-70E740481C1C}">
                <a14:useLocalDpi xmlns:a14="http://schemas.microsoft.com/office/drawing/2010/main"/>
              </a:ext>
            </a:extLst>
          </a:blip>
          <a:stretch>
            <a:fillRect/>
          </a:stretch>
        </p:blipFill>
        <p:spPr>
          <a:xfrm>
            <a:off x="8164742" y="2326940"/>
            <a:ext cx="511071" cy="511071"/>
          </a:xfrm>
          <a:prstGeom prst="rect">
            <a:avLst/>
          </a:prstGeom>
        </p:spPr>
      </p:pic>
      <p:pic>
        <p:nvPicPr>
          <p:cNvPr id="31" name="Picture 16" descr="Résultat de recherche d'images pour &quot;logo LABORATORIE OTSUKA OFFICIEL&quot;">
            <a:extLst>
              <a:ext uri="{FF2B5EF4-FFF2-40B4-BE49-F238E27FC236}">
                <a16:creationId xmlns:a16="http://schemas.microsoft.com/office/drawing/2014/main" id="{69BE36BA-D051-47A2-9099-609F0C42C09A}"/>
              </a:ext>
            </a:extLst>
          </p:cNvPr>
          <p:cNvPicPr>
            <a:picLocks noChangeAspect="1" noChangeArrowheads="1"/>
          </p:cNvPicPr>
          <p:nvPr/>
        </p:nvPicPr>
        <p:blipFill>
          <a:blip r:embed="rId21" cstate="hqprint">
            <a:extLst>
              <a:ext uri="{28A0092B-C50C-407E-A947-70E740481C1C}">
                <a14:useLocalDpi xmlns:a14="http://schemas.microsoft.com/office/drawing/2010/main"/>
              </a:ext>
            </a:extLst>
          </a:blip>
          <a:srcRect/>
          <a:stretch>
            <a:fillRect/>
          </a:stretch>
        </p:blipFill>
        <p:spPr bwMode="auto">
          <a:xfrm>
            <a:off x="5999397" y="4150146"/>
            <a:ext cx="868655" cy="33153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0" descr="Résultat de recherche d'images pour &quot;logo JANSSEN OFFICIEL&quot;">
            <a:extLst>
              <a:ext uri="{FF2B5EF4-FFF2-40B4-BE49-F238E27FC236}">
                <a16:creationId xmlns:a16="http://schemas.microsoft.com/office/drawing/2014/main" id="{6161DAE3-BD85-44D5-9A08-807DDBDE4CCE}"/>
              </a:ext>
            </a:extLst>
          </p:cNvPr>
          <p:cNvPicPr>
            <a:picLocks noChangeAspect="1" noChangeArrowheads="1"/>
          </p:cNvPicPr>
          <p:nvPr/>
        </p:nvPicPr>
        <p:blipFill>
          <a:blip r:embed="rId22" cstate="hqprint">
            <a:extLst>
              <a:ext uri="{28A0092B-C50C-407E-A947-70E740481C1C}">
                <a14:useLocalDpi xmlns:a14="http://schemas.microsoft.com/office/drawing/2010/main"/>
              </a:ext>
            </a:extLst>
          </a:blip>
          <a:srcRect/>
          <a:stretch>
            <a:fillRect/>
          </a:stretch>
        </p:blipFill>
        <p:spPr bwMode="auto">
          <a:xfrm>
            <a:off x="6777742" y="1826129"/>
            <a:ext cx="975926" cy="50992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Résultat de recherche d'images pour &quot;logo ABBVIE OFFICIEL&quot;">
            <a:extLst>
              <a:ext uri="{FF2B5EF4-FFF2-40B4-BE49-F238E27FC236}">
                <a16:creationId xmlns:a16="http://schemas.microsoft.com/office/drawing/2014/main" id="{E353F621-9A95-4944-8972-9C73E0B9E440}"/>
              </a:ext>
            </a:extLst>
          </p:cNvPr>
          <p:cNvPicPr>
            <a:picLocks noChangeAspect="1" noChangeArrowheads="1"/>
          </p:cNvPicPr>
          <p:nvPr/>
        </p:nvPicPr>
        <p:blipFill>
          <a:blip r:embed="rId23" cstate="print">
            <a:extLst>
              <a:ext uri="{28A0092B-C50C-407E-A947-70E740481C1C}">
                <a14:useLocalDpi xmlns:a14="http://schemas.microsoft.com/office/drawing/2010/main"/>
              </a:ext>
            </a:extLst>
          </a:blip>
          <a:srcRect/>
          <a:stretch>
            <a:fillRect/>
          </a:stretch>
        </p:blipFill>
        <p:spPr bwMode="auto">
          <a:xfrm>
            <a:off x="2553144" y="4110538"/>
            <a:ext cx="832626" cy="554541"/>
          </a:xfrm>
          <a:prstGeom prst="rect">
            <a:avLst/>
          </a:prstGeom>
          <a:noFill/>
          <a:extLst>
            <a:ext uri="{909E8E84-426E-40DD-AFC4-6F175D3DCCD1}">
              <a14:hiddenFill xmlns:a14="http://schemas.microsoft.com/office/drawing/2010/main">
                <a:solidFill>
                  <a:srgbClr val="FFFFFF"/>
                </a:solidFill>
              </a14:hiddenFill>
            </a:ext>
          </a:extLst>
        </p:spPr>
      </p:pic>
      <p:pic>
        <p:nvPicPr>
          <p:cNvPr id="57" name="Image 56">
            <a:extLst>
              <a:ext uri="{FF2B5EF4-FFF2-40B4-BE49-F238E27FC236}">
                <a16:creationId xmlns:a16="http://schemas.microsoft.com/office/drawing/2014/main" id="{5681EB91-F264-4F22-87B5-1CC6A8D676E9}"/>
              </a:ext>
            </a:extLst>
          </p:cNvPr>
          <p:cNvPicPr>
            <a:picLocks noChangeAspect="1"/>
          </p:cNvPicPr>
          <p:nvPr/>
        </p:nvPicPr>
        <p:blipFill>
          <a:blip r:embed="rId24">
            <a:extLst>
              <a:ext uri="{28A0092B-C50C-407E-A947-70E740481C1C}">
                <a14:useLocalDpi xmlns:a14="http://schemas.microsoft.com/office/drawing/2010/main"/>
              </a:ext>
            </a:extLst>
          </a:blip>
          <a:stretch>
            <a:fillRect/>
          </a:stretch>
        </p:blipFill>
        <p:spPr>
          <a:xfrm>
            <a:off x="2089169" y="2985811"/>
            <a:ext cx="1091090" cy="366516"/>
          </a:xfrm>
          <a:prstGeom prst="rect">
            <a:avLst/>
          </a:prstGeom>
        </p:spPr>
      </p:pic>
      <p:pic>
        <p:nvPicPr>
          <p:cNvPr id="43" name="Image 42">
            <a:extLst>
              <a:ext uri="{FF2B5EF4-FFF2-40B4-BE49-F238E27FC236}">
                <a16:creationId xmlns:a16="http://schemas.microsoft.com/office/drawing/2014/main" id="{45F2CAC8-BB40-4F1E-B45C-169E168E8F62}"/>
              </a:ext>
            </a:extLst>
          </p:cNvPr>
          <p:cNvPicPr>
            <a:picLocks noChangeAspect="1"/>
          </p:cNvPicPr>
          <p:nvPr/>
        </p:nvPicPr>
        <p:blipFill>
          <a:blip r:embed="rId25" cstate="hqprint">
            <a:extLst>
              <a:ext uri="{28A0092B-C50C-407E-A947-70E740481C1C}">
                <a14:useLocalDpi xmlns:a14="http://schemas.microsoft.com/office/drawing/2010/main"/>
              </a:ext>
            </a:extLst>
          </a:blip>
          <a:stretch>
            <a:fillRect/>
          </a:stretch>
        </p:blipFill>
        <p:spPr>
          <a:xfrm>
            <a:off x="1506306" y="3682981"/>
            <a:ext cx="1877854" cy="260049"/>
          </a:xfrm>
          <a:prstGeom prst="rect">
            <a:avLst/>
          </a:prstGeom>
        </p:spPr>
      </p:pic>
      <p:pic>
        <p:nvPicPr>
          <p:cNvPr id="54" name="Picture 12" descr="Résultat de recherche d'images pour &quot;logo LABORATORIE SHIRE OFFICIEL&quot;">
            <a:extLst>
              <a:ext uri="{FF2B5EF4-FFF2-40B4-BE49-F238E27FC236}">
                <a16:creationId xmlns:a16="http://schemas.microsoft.com/office/drawing/2014/main" id="{4E747A35-D312-4483-8B2E-90BA25D4F31C}"/>
              </a:ext>
            </a:extLst>
          </p:cNvPr>
          <p:cNvPicPr>
            <a:picLocks noChangeAspect="1" noChangeArrowheads="1"/>
          </p:cNvPicPr>
          <p:nvPr/>
        </p:nvPicPr>
        <p:blipFill>
          <a:blip r:embed="rId26" cstate="print">
            <a:extLst>
              <a:ext uri="{28A0092B-C50C-407E-A947-70E740481C1C}">
                <a14:useLocalDpi xmlns:a14="http://schemas.microsoft.com/office/drawing/2010/main"/>
              </a:ext>
            </a:extLst>
          </a:blip>
          <a:srcRect/>
          <a:stretch>
            <a:fillRect/>
          </a:stretch>
        </p:blipFill>
        <p:spPr bwMode="auto">
          <a:xfrm>
            <a:off x="6423693" y="3718128"/>
            <a:ext cx="837670" cy="246851"/>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Sanofi, une entreprise mondiale de santé innovante - Sanofi">
            <a:extLst>
              <a:ext uri="{FF2B5EF4-FFF2-40B4-BE49-F238E27FC236}">
                <a16:creationId xmlns:a16="http://schemas.microsoft.com/office/drawing/2014/main" id="{F890D8AB-B8DC-4E81-A8C5-EC5E32D78841}"/>
              </a:ext>
            </a:extLst>
          </p:cNvPr>
          <p:cNvPicPr>
            <a:picLocks noChangeAspect="1" noChangeArrowheads="1"/>
          </p:cNvPicPr>
          <p:nvPr/>
        </p:nvPicPr>
        <p:blipFill>
          <a:blip r:embed="rId27" cstate="hqprint">
            <a:extLst>
              <a:ext uri="{28A0092B-C50C-407E-A947-70E740481C1C}">
                <a14:useLocalDpi xmlns:a14="http://schemas.microsoft.com/office/drawing/2010/main"/>
              </a:ext>
            </a:extLst>
          </a:blip>
          <a:srcRect/>
          <a:stretch>
            <a:fillRect/>
          </a:stretch>
        </p:blipFill>
        <p:spPr bwMode="auto">
          <a:xfrm>
            <a:off x="711592" y="2764556"/>
            <a:ext cx="1041352" cy="702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509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6203E1-78F3-3B46-A2B3-63152C82B3EA}"/>
              </a:ext>
            </a:extLst>
          </p:cNvPr>
          <p:cNvSpPr>
            <a:spLocks noGrp="1"/>
          </p:cNvSpPr>
          <p:nvPr>
            <p:ph type="title"/>
          </p:nvPr>
        </p:nvSpPr>
        <p:spPr/>
        <p:txBody>
          <a:bodyPr/>
          <a:lstStyle/>
          <a:p>
            <a:r>
              <a:rPr lang="fr-FR" dirty="0"/>
              <a:t>Agir pour améliorer la santé de tous</a:t>
            </a:r>
          </a:p>
        </p:txBody>
      </p:sp>
      <p:sp>
        <p:nvSpPr>
          <p:cNvPr id="3" name="Espace réservé du numéro de diapositive 2">
            <a:extLst>
              <a:ext uri="{FF2B5EF4-FFF2-40B4-BE49-F238E27FC236}">
                <a16:creationId xmlns:a16="http://schemas.microsoft.com/office/drawing/2014/main" id="{87496386-98BD-8E46-887A-466A548947C0}"/>
              </a:ext>
            </a:extLst>
          </p:cNvPr>
          <p:cNvSpPr>
            <a:spLocks noGrp="1"/>
          </p:cNvSpPr>
          <p:nvPr>
            <p:ph type="sldNum" sz="quarter" idx="12"/>
          </p:nvPr>
        </p:nvSpPr>
        <p:spPr>
          <a:xfrm>
            <a:off x="8526287" y="4829012"/>
            <a:ext cx="617713" cy="215904"/>
          </a:xfrm>
          <a:prstGeom prst="rect">
            <a:avLst/>
          </a:prstGeom>
        </p:spPr>
        <p:txBody>
          <a:bodyPr/>
          <a:lstStyle/>
          <a:p>
            <a:fld id="{90F7D937-8C47-D949-9B66-03B4793ACCA3}" type="slidenum">
              <a:rPr lang="fr-FR" smtClean="0">
                <a:latin typeface="Arial" panose="020B0604020202020204" pitchFamily="34" charset="0"/>
                <a:cs typeface="Arial" panose="020B0604020202020204" pitchFamily="34" charset="0"/>
              </a:rPr>
              <a:pPr/>
              <a:t>24</a:t>
            </a:fld>
            <a:endParaRPr lang="fr-FR" dirty="0">
              <a:latin typeface="Arial" panose="020B0604020202020204" pitchFamily="34" charset="0"/>
              <a:cs typeface="Arial" panose="020B0604020202020204" pitchFamily="34" charset="0"/>
            </a:endParaRPr>
          </a:p>
        </p:txBody>
      </p:sp>
      <p:sp>
        <p:nvSpPr>
          <p:cNvPr id="6" name="ZoneTexte 5">
            <a:extLst>
              <a:ext uri="{FF2B5EF4-FFF2-40B4-BE49-F238E27FC236}">
                <a16:creationId xmlns:a16="http://schemas.microsoft.com/office/drawing/2014/main" id="{ED6F98CA-AFCD-1D46-BEBE-02252CDE459D}"/>
              </a:ext>
            </a:extLst>
          </p:cNvPr>
          <p:cNvSpPr txBox="1"/>
          <p:nvPr/>
        </p:nvSpPr>
        <p:spPr>
          <a:xfrm>
            <a:off x="604514" y="372221"/>
            <a:ext cx="7955155" cy="646331"/>
          </a:xfrm>
          <a:prstGeom prst="rect">
            <a:avLst/>
          </a:prstGeom>
          <a:noFill/>
        </p:spPr>
        <p:txBody>
          <a:bodyPr wrap="square" lIns="0" tIns="0" rIns="0" bIns="0" rtlCol="0">
            <a:spAutoFit/>
          </a:bodyPr>
          <a:lstStyle/>
          <a:p>
            <a:r>
              <a:rPr lang="fr-FR" sz="2100" dirty="0"/>
              <a:t>Des spin-off issues des laboratoires de l’Inserm fondées sur</a:t>
            </a:r>
            <a:br>
              <a:rPr lang="fr-FR" sz="2100" dirty="0"/>
            </a:br>
            <a:r>
              <a:rPr lang="fr-FR" sz="2100" dirty="0"/>
              <a:t>des inventeurs comme moteurs </a:t>
            </a:r>
            <a:endParaRPr lang="fr-FR" sz="2100" dirty="0">
              <a:latin typeface="Arial" panose="020B0604020202020204" pitchFamily="34" charset="0"/>
              <a:cs typeface="Arial" panose="020B0604020202020204" pitchFamily="34" charset="0"/>
            </a:endParaRPr>
          </a:p>
        </p:txBody>
      </p:sp>
      <p:pic>
        <p:nvPicPr>
          <p:cNvPr id="30" name="Picture 2" descr="https://acticor-biotech.com/wp-content/themes/acticor_theme/assets/img/acticor_logo_large.png"/>
          <p:cNvPicPr>
            <a:picLocks noGrp="1" noChangeAspect="1" noChangeArrowheads="1"/>
          </p:cNvPicPr>
          <p:nvPr>
            <p:ph idx="4294967295"/>
          </p:nvPr>
        </p:nvPicPr>
        <p:blipFill>
          <a:blip r:embed="rId3" cstate="print">
            <a:extLst>
              <a:ext uri="{28A0092B-C50C-407E-A947-70E740481C1C}">
                <a14:useLocalDpi xmlns:a14="http://schemas.microsoft.com/office/drawing/2010/main"/>
              </a:ext>
            </a:extLst>
          </a:blip>
          <a:srcRect/>
          <a:stretch>
            <a:fillRect/>
          </a:stretch>
        </p:blipFill>
        <p:spPr bwMode="auto">
          <a:xfrm>
            <a:off x="5042528" y="3756189"/>
            <a:ext cx="578370" cy="261134"/>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6" descr="Axenis"/>
          <p:cNvPicPr>
            <a:picLocks noChangeAspect="1" noChangeArrowheads="1"/>
          </p:cNvPicPr>
          <p:nvPr/>
        </p:nvPicPr>
        <p:blipFill>
          <a:blip r:embed="rId4" cstate="hqprint">
            <a:extLst>
              <a:ext uri="{28A0092B-C50C-407E-A947-70E740481C1C}">
                <a14:useLocalDpi xmlns:a14="http://schemas.microsoft.com/office/drawing/2010/main"/>
              </a:ext>
            </a:extLst>
          </a:blip>
          <a:srcRect/>
          <a:stretch>
            <a:fillRect/>
          </a:stretch>
        </p:blipFill>
        <p:spPr bwMode="auto">
          <a:xfrm>
            <a:off x="1824882" y="3814881"/>
            <a:ext cx="661106" cy="176839"/>
          </a:xfrm>
          <a:prstGeom prst="rect">
            <a:avLst/>
          </a:prstGeom>
          <a:solidFill>
            <a:schemeClr val="bg2">
              <a:lumMod val="75000"/>
            </a:schemeClr>
          </a:solidFill>
        </p:spPr>
      </p:pic>
      <p:pic>
        <p:nvPicPr>
          <p:cNvPr id="32" name="Picture 8" descr="Brainvectis"/>
          <p:cNvPicPr>
            <a:picLocks noChangeAspect="1" noChangeArrowheads="1"/>
          </p:cNvPicPr>
          <p:nvPr/>
        </p:nvPicPr>
        <p:blipFill>
          <a:blip r:embed="rId5" cstate="hqprint">
            <a:extLst>
              <a:ext uri="{28A0092B-C50C-407E-A947-70E740481C1C}">
                <a14:useLocalDpi xmlns:a14="http://schemas.microsoft.com/office/drawing/2010/main"/>
              </a:ext>
            </a:extLst>
          </a:blip>
          <a:srcRect/>
          <a:stretch>
            <a:fillRect/>
          </a:stretch>
        </p:blipFill>
        <p:spPr bwMode="auto">
          <a:xfrm>
            <a:off x="2134731" y="4257395"/>
            <a:ext cx="638649" cy="216303"/>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0" descr="Site Logo"/>
          <p:cNvPicPr>
            <a:picLocks noChangeAspect="1" noChangeArrowheads="1"/>
          </p:cNvPicPr>
          <p:nvPr/>
        </p:nvPicPr>
        <p:blipFill>
          <a:blip r:embed="rId6" cstate="hqprint">
            <a:extLst>
              <a:ext uri="{28A0092B-C50C-407E-A947-70E740481C1C}">
                <a14:useLocalDpi xmlns:a14="http://schemas.microsoft.com/office/drawing/2010/main"/>
              </a:ext>
            </a:extLst>
          </a:blip>
          <a:srcRect/>
          <a:stretch>
            <a:fillRect/>
          </a:stretch>
        </p:blipFill>
        <p:spPr bwMode="auto">
          <a:xfrm>
            <a:off x="3223772" y="4270160"/>
            <a:ext cx="1129398" cy="221023"/>
          </a:xfrm>
          <a:prstGeom prst="rect">
            <a:avLst/>
          </a:prstGeom>
          <a:noFill/>
          <a:extLst>
            <a:ext uri="{909E8E84-426E-40DD-AFC4-6F175D3DCCD1}">
              <a14:hiddenFill xmlns:a14="http://schemas.microsoft.com/office/drawing/2010/main">
                <a:solidFill>
                  <a:srgbClr val="FFFFFF"/>
                </a:solidFill>
              </a14:hiddenFill>
            </a:ext>
          </a:extLst>
        </p:spPr>
      </p:pic>
      <p:pic>
        <p:nvPicPr>
          <p:cNvPr id="56" name="Image 55"/>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4803390" y="1287295"/>
            <a:ext cx="841498" cy="360387"/>
          </a:xfrm>
          <a:prstGeom prst="rect">
            <a:avLst/>
          </a:prstGeom>
        </p:spPr>
      </p:pic>
      <p:pic>
        <p:nvPicPr>
          <p:cNvPr id="57" name="Picture 18" descr="http://www.horama.fr/wp-content/uploads/2018/01/logohorafr.png"/>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4506638" y="4195643"/>
            <a:ext cx="1297340" cy="370056"/>
          </a:xfrm>
          <a:prstGeom prst="rect">
            <a:avLst/>
          </a:prstGeom>
          <a:noFill/>
          <a:extLst>
            <a:ext uri="{909E8E84-426E-40DD-AFC4-6F175D3DCCD1}">
              <a14:hiddenFill xmlns:a14="http://schemas.microsoft.com/office/drawing/2010/main">
                <a:solidFill>
                  <a:srgbClr val="FFFFFF"/>
                </a:solidFill>
              </a14:hiddenFill>
            </a:ext>
          </a:extLst>
        </p:spPr>
      </p:pic>
      <p:pic>
        <p:nvPicPr>
          <p:cNvPr id="58" name="Image 57"/>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8030437" y="1765638"/>
            <a:ext cx="627085" cy="310212"/>
          </a:xfrm>
          <a:prstGeom prst="rect">
            <a:avLst/>
          </a:prstGeom>
        </p:spPr>
      </p:pic>
      <p:pic>
        <p:nvPicPr>
          <p:cNvPr id="59" name="Image 58"/>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581065" y="1873126"/>
            <a:ext cx="727408" cy="285547"/>
          </a:xfrm>
          <a:prstGeom prst="rect">
            <a:avLst/>
          </a:prstGeom>
        </p:spPr>
      </p:pic>
      <p:pic>
        <p:nvPicPr>
          <p:cNvPr id="60" name="Image 59"/>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1968912" y="1897459"/>
            <a:ext cx="970285" cy="236772"/>
          </a:xfrm>
          <a:prstGeom prst="rect">
            <a:avLst/>
          </a:prstGeom>
        </p:spPr>
      </p:pic>
      <p:pic>
        <p:nvPicPr>
          <p:cNvPr id="61" name="Picture 28" descr="http://www.pixium-vision.com/files/front/images/logo.png"/>
          <p:cNvPicPr>
            <a:picLocks noChangeAspect="1" noChangeArrowheads="1"/>
          </p:cNvPicPr>
          <p:nvPr/>
        </p:nvPicPr>
        <p:blipFill rotWithShape="1">
          <a:blip r:embed="rId12" cstate="hqprint">
            <a:extLst>
              <a:ext uri="{28A0092B-C50C-407E-A947-70E740481C1C}">
                <a14:useLocalDpi xmlns:a14="http://schemas.microsoft.com/office/drawing/2010/main"/>
              </a:ext>
            </a:extLst>
          </a:blip>
          <a:srcRect/>
          <a:stretch/>
        </p:blipFill>
        <p:spPr bwMode="auto">
          <a:xfrm>
            <a:off x="3383394" y="1856090"/>
            <a:ext cx="988374" cy="308637"/>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30" descr="Quantum Genomics"/>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5032207" y="1770991"/>
            <a:ext cx="599013" cy="299507"/>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32" descr="http://scarcellvet.com/wp-content/uploads/2018/04/scar-01.png"/>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7996170" y="3819644"/>
            <a:ext cx="696234" cy="167313"/>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34" descr="SparingVision"/>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6161994" y="1856090"/>
            <a:ext cx="1337670" cy="129308"/>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36" descr="logo"/>
          <p:cNvPicPr>
            <a:picLocks noChangeAspect="1" noChangeArrowheads="1"/>
          </p:cNvPicPr>
          <p:nvPr/>
        </p:nvPicPr>
        <p:blipFill>
          <a:blip r:embed="rId16">
            <a:extLst>
              <a:ext uri="{28A0092B-C50C-407E-A947-70E740481C1C}">
                <a14:useLocalDpi xmlns:a14="http://schemas.microsoft.com/office/drawing/2010/main"/>
              </a:ext>
            </a:extLst>
          </a:blip>
          <a:srcRect/>
          <a:stretch>
            <a:fillRect/>
          </a:stretch>
        </p:blipFill>
        <p:spPr bwMode="auto">
          <a:xfrm>
            <a:off x="729410" y="2335830"/>
            <a:ext cx="634433" cy="176951"/>
          </a:xfrm>
          <a:prstGeom prst="rect">
            <a:avLst/>
          </a:prstGeom>
          <a:solidFill>
            <a:schemeClr val="accent5"/>
          </a:solidFill>
        </p:spPr>
      </p:pic>
      <p:pic>
        <p:nvPicPr>
          <p:cNvPr id="66" name="Picture 42" descr="vaxon-biotech"/>
          <p:cNvPicPr>
            <a:picLocks noChangeAspect="1" noChangeArrowheads="1"/>
          </p:cNvPicPr>
          <p:nvPr/>
        </p:nvPicPr>
        <p:blipFill>
          <a:blip r:embed="rId17">
            <a:extLst>
              <a:ext uri="{28A0092B-C50C-407E-A947-70E740481C1C}">
                <a14:useLocalDpi xmlns:a14="http://schemas.microsoft.com/office/drawing/2010/main"/>
              </a:ext>
            </a:extLst>
          </a:blip>
          <a:srcRect/>
          <a:stretch>
            <a:fillRect/>
          </a:stretch>
        </p:blipFill>
        <p:spPr bwMode="auto">
          <a:xfrm>
            <a:off x="1967822" y="2343935"/>
            <a:ext cx="913294" cy="160740"/>
          </a:xfrm>
          <a:prstGeom prst="rect">
            <a:avLst/>
          </a:prstGeom>
          <a:noFill/>
          <a:extLst>
            <a:ext uri="{909E8E84-426E-40DD-AFC4-6F175D3DCCD1}">
              <a14:hiddenFill xmlns:a14="http://schemas.microsoft.com/office/drawing/2010/main">
                <a:solidFill>
                  <a:srgbClr val="FFFFFF"/>
                </a:solidFill>
              </a14:hiddenFill>
            </a:ext>
          </a:extLst>
        </p:spPr>
      </p:pic>
      <p:pic>
        <p:nvPicPr>
          <p:cNvPr id="67" name="Espace réservé du contenu 3"/>
          <p:cNvPicPr>
            <a:picLocks noChangeAspect="1"/>
          </p:cNvPicPr>
          <p:nvPr/>
        </p:nvPicPr>
        <p:blipFill rotWithShape="1">
          <a:blip r:embed="rId18" cstate="hqprint">
            <a:extLst>
              <a:ext uri="{28A0092B-C50C-407E-A947-70E740481C1C}">
                <a14:useLocalDpi xmlns:a14="http://schemas.microsoft.com/office/drawing/2010/main"/>
              </a:ext>
            </a:extLst>
          </a:blip>
          <a:srcRect/>
          <a:stretch/>
        </p:blipFill>
        <p:spPr>
          <a:xfrm>
            <a:off x="3532835" y="2314610"/>
            <a:ext cx="699790" cy="237582"/>
          </a:xfrm>
          <a:prstGeom prst="rect">
            <a:avLst/>
          </a:prstGeom>
        </p:spPr>
      </p:pic>
      <p:pic>
        <p:nvPicPr>
          <p:cNvPr id="68" name="Image 67"/>
          <p:cNvPicPr>
            <a:picLocks noChangeAspect="1"/>
          </p:cNvPicPr>
          <p:nvPr/>
        </p:nvPicPr>
        <p:blipFill rotWithShape="1">
          <a:blip r:embed="rId19" cstate="hqprint">
            <a:extLst>
              <a:ext uri="{28A0092B-C50C-407E-A947-70E740481C1C}">
                <a14:useLocalDpi xmlns:a14="http://schemas.microsoft.com/office/drawing/2010/main"/>
              </a:ext>
            </a:extLst>
          </a:blip>
          <a:srcRect/>
          <a:stretch/>
        </p:blipFill>
        <p:spPr>
          <a:xfrm>
            <a:off x="4788864" y="2294604"/>
            <a:ext cx="922320" cy="259403"/>
          </a:xfrm>
          <a:prstGeom prst="rect">
            <a:avLst/>
          </a:prstGeom>
        </p:spPr>
      </p:pic>
      <p:pic>
        <p:nvPicPr>
          <p:cNvPr id="69" name="Picture 44" descr="Logo"/>
          <p:cNvPicPr>
            <a:picLocks noChangeAspect="1" noChangeArrowheads="1"/>
          </p:cNvPicPr>
          <p:nvPr/>
        </p:nvPicPr>
        <p:blipFill>
          <a:blip r:embed="rId20">
            <a:extLst>
              <a:ext uri="{28A0092B-C50C-407E-A947-70E740481C1C}">
                <a14:useLocalDpi xmlns:a14="http://schemas.microsoft.com/office/drawing/2010/main"/>
              </a:ext>
            </a:extLst>
          </a:blip>
          <a:srcRect/>
          <a:stretch>
            <a:fillRect/>
          </a:stretch>
        </p:blipFill>
        <p:spPr bwMode="auto">
          <a:xfrm>
            <a:off x="6640343" y="2330623"/>
            <a:ext cx="840393" cy="225471"/>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48" descr="https://www.inotrem.com/wp-content/uploads/2018/09/INOTREM_Logo-Gris.png"/>
          <p:cNvPicPr>
            <a:picLocks noChangeAspect="1" noChangeArrowheads="1"/>
          </p:cNvPicPr>
          <p:nvPr/>
        </p:nvPicPr>
        <p:blipFill>
          <a:blip r:embed="rId21" cstate="print">
            <a:extLst>
              <a:ext uri="{28A0092B-C50C-407E-A947-70E740481C1C}">
                <a14:useLocalDpi xmlns:a14="http://schemas.microsoft.com/office/drawing/2010/main"/>
              </a:ext>
            </a:extLst>
          </a:blip>
          <a:srcRect/>
          <a:stretch>
            <a:fillRect/>
          </a:stretch>
        </p:blipFill>
        <p:spPr bwMode="auto">
          <a:xfrm>
            <a:off x="1849888" y="2771272"/>
            <a:ext cx="905020" cy="251455"/>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50" descr="Biomatlante"/>
          <p:cNvPicPr>
            <a:picLocks noChangeAspect="1" noChangeArrowheads="1"/>
          </p:cNvPicPr>
          <p:nvPr/>
        </p:nvPicPr>
        <p:blipFill>
          <a:blip r:embed="rId22">
            <a:extLst>
              <a:ext uri="{28A0092B-C50C-407E-A947-70E740481C1C}">
                <a14:useLocalDpi xmlns:a14="http://schemas.microsoft.com/office/drawing/2010/main"/>
              </a:ext>
            </a:extLst>
          </a:blip>
          <a:srcRect/>
          <a:stretch>
            <a:fillRect/>
          </a:stretch>
        </p:blipFill>
        <p:spPr bwMode="auto">
          <a:xfrm>
            <a:off x="635373" y="3768116"/>
            <a:ext cx="822858" cy="270368"/>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4" descr="light logo"/>
          <p:cNvPicPr>
            <a:picLocks noChangeAspect="1" noChangeArrowheads="1"/>
          </p:cNvPicPr>
          <p:nvPr/>
        </p:nvPicPr>
        <p:blipFill>
          <a:blip r:embed="rId23" cstate="hqprint">
            <a:extLst>
              <a:ext uri="{28A0092B-C50C-407E-A947-70E740481C1C}">
                <a14:useLocalDpi xmlns:a14="http://schemas.microsoft.com/office/drawing/2010/main"/>
              </a:ext>
            </a:extLst>
          </a:blip>
          <a:srcRect/>
          <a:stretch>
            <a:fillRect/>
          </a:stretch>
        </p:blipFill>
        <p:spPr bwMode="auto">
          <a:xfrm>
            <a:off x="5894107" y="3796838"/>
            <a:ext cx="686853" cy="212925"/>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56"/>
          <p:cNvPicPr>
            <a:picLocks noChangeAspect="1" noChangeArrowheads="1"/>
          </p:cNvPicPr>
          <p:nvPr/>
        </p:nvPicPr>
        <p:blipFill>
          <a:blip r:embed="rId24">
            <a:extLst>
              <a:ext uri="{28A0092B-C50C-407E-A947-70E740481C1C}">
                <a14:useLocalDpi xmlns:a14="http://schemas.microsoft.com/office/drawing/2010/main"/>
              </a:ext>
            </a:extLst>
          </a:blip>
          <a:srcRect/>
          <a:stretch>
            <a:fillRect/>
          </a:stretch>
        </p:blipFill>
        <p:spPr bwMode="auto">
          <a:xfrm>
            <a:off x="3252437" y="2760888"/>
            <a:ext cx="645739" cy="272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4" name="Picture 11" descr="http://www.enyopharma.com/wp-content/themes/enyo/images/enyo-logo.png"/>
          <p:cNvPicPr>
            <a:picLocks noChangeAspect="1" noChangeArrowheads="1"/>
          </p:cNvPicPr>
          <p:nvPr/>
        </p:nvPicPr>
        <p:blipFill>
          <a:blip r:embed="rId25" cstate="print">
            <a:extLst>
              <a:ext uri="{28A0092B-C50C-407E-A947-70E740481C1C}">
                <a14:useLocalDpi xmlns:a14="http://schemas.microsoft.com/office/drawing/2010/main"/>
              </a:ext>
            </a:extLst>
          </a:blip>
          <a:srcRect/>
          <a:stretch>
            <a:fillRect/>
          </a:stretch>
        </p:blipFill>
        <p:spPr bwMode="auto">
          <a:xfrm>
            <a:off x="4395705" y="2796545"/>
            <a:ext cx="508968" cy="200909"/>
          </a:xfrm>
          <a:prstGeom prst="rect">
            <a:avLst/>
          </a:prstGeom>
          <a:noFill/>
          <a:extLst>
            <a:ext uri="{909E8E84-426E-40DD-AFC4-6F175D3DCCD1}">
              <a14:hiddenFill xmlns:a14="http://schemas.microsoft.com/office/drawing/2010/main">
                <a:solidFill>
                  <a:srgbClr val="FFFFFF"/>
                </a:solidFill>
              </a14:hiddenFill>
            </a:ext>
          </a:extLst>
        </p:spPr>
      </p:pic>
      <p:sp>
        <p:nvSpPr>
          <p:cNvPr id="75" name="ZoneTexte 74"/>
          <p:cNvSpPr txBox="1"/>
          <p:nvPr/>
        </p:nvSpPr>
        <p:spPr>
          <a:xfrm>
            <a:off x="5402202" y="2772895"/>
            <a:ext cx="872442" cy="248209"/>
          </a:xfrm>
          <a:prstGeom prst="rect">
            <a:avLst/>
          </a:prstGeom>
          <a:noFill/>
        </p:spPr>
        <p:txBody>
          <a:bodyPr wrap="square" rtlCol="0">
            <a:spAutoFit/>
          </a:bodyPr>
          <a:lstStyle/>
          <a:p>
            <a:r>
              <a:rPr lang="fr-FR" sz="1013" b="1" dirty="0"/>
              <a:t>In-</a:t>
            </a:r>
            <a:r>
              <a:rPr lang="fr-FR" sz="1013" b="1" dirty="0" err="1"/>
              <a:t>Cell</a:t>
            </a:r>
            <a:r>
              <a:rPr lang="fr-FR" sz="1013" b="1" dirty="0"/>
              <a:t>-Art</a:t>
            </a:r>
            <a:endParaRPr lang="fr-FR" sz="1013" dirty="0"/>
          </a:p>
        </p:txBody>
      </p:sp>
      <p:pic>
        <p:nvPicPr>
          <p:cNvPr id="76" name="Picture 32"/>
          <p:cNvPicPr>
            <a:picLocks noChangeAspect="1" noChangeArrowheads="1"/>
          </p:cNvPicPr>
          <p:nvPr/>
        </p:nvPicPr>
        <p:blipFill>
          <a:blip r:embed="rId26" cstate="hqprint">
            <a:extLst>
              <a:ext uri="{28A0092B-C50C-407E-A947-70E740481C1C}">
                <a14:useLocalDpi xmlns:a14="http://schemas.microsoft.com/office/drawing/2010/main"/>
              </a:ext>
            </a:extLst>
          </a:blip>
          <a:srcRect/>
          <a:stretch>
            <a:fillRect/>
          </a:stretch>
        </p:blipFill>
        <p:spPr bwMode="auto">
          <a:xfrm>
            <a:off x="6702311" y="2783169"/>
            <a:ext cx="726467" cy="227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7" name="Picture 17" descr="AelisFarma"/>
          <p:cNvPicPr>
            <a:picLocks noChangeAspect="1" noChangeArrowheads="1"/>
          </p:cNvPicPr>
          <p:nvPr/>
        </p:nvPicPr>
        <p:blipFill>
          <a:blip r:embed="rId27" cstate="hqprint">
            <a:extLst>
              <a:ext uri="{28A0092B-C50C-407E-A947-70E740481C1C}">
                <a14:useLocalDpi xmlns:a14="http://schemas.microsoft.com/office/drawing/2010/main"/>
              </a:ext>
            </a:extLst>
          </a:blip>
          <a:srcRect/>
          <a:stretch>
            <a:fillRect/>
          </a:stretch>
        </p:blipFill>
        <p:spPr bwMode="auto">
          <a:xfrm>
            <a:off x="7935303" y="2294604"/>
            <a:ext cx="479287" cy="268401"/>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19" descr="Logo"/>
          <p:cNvPicPr>
            <a:picLocks noChangeAspect="1" noChangeArrowheads="1"/>
          </p:cNvPicPr>
          <p:nvPr/>
        </p:nvPicPr>
        <p:blipFill rotWithShape="1">
          <a:blip r:embed="rId28" cstate="hqprint">
            <a:extLst>
              <a:ext uri="{28A0092B-C50C-407E-A947-70E740481C1C}">
                <a14:useLocalDpi xmlns:a14="http://schemas.microsoft.com/office/drawing/2010/main"/>
              </a:ext>
            </a:extLst>
          </a:blip>
          <a:srcRect/>
          <a:stretch/>
        </p:blipFill>
        <p:spPr bwMode="auto">
          <a:xfrm>
            <a:off x="808749" y="2723083"/>
            <a:ext cx="543610" cy="347832"/>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21"/>
          <p:cNvPicPr>
            <a:picLocks noChangeAspect="1" noChangeArrowheads="1"/>
          </p:cNvPicPr>
          <p:nvPr/>
        </p:nvPicPr>
        <p:blipFill>
          <a:blip r:embed="rId29">
            <a:extLst>
              <a:ext uri="{28A0092B-C50C-407E-A947-70E740481C1C}">
                <a14:useLocalDpi xmlns:a14="http://schemas.microsoft.com/office/drawing/2010/main"/>
              </a:ext>
            </a:extLst>
          </a:blip>
          <a:srcRect/>
          <a:stretch>
            <a:fillRect/>
          </a:stretch>
        </p:blipFill>
        <p:spPr bwMode="auto">
          <a:xfrm>
            <a:off x="1759947" y="3249911"/>
            <a:ext cx="836994" cy="285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 name="Picture 23" descr="https://www.poietis.com/img/logo_small.png"/>
          <p:cNvPicPr>
            <a:picLocks noChangeAspect="1" noChangeArrowheads="1"/>
          </p:cNvPicPr>
          <p:nvPr/>
        </p:nvPicPr>
        <p:blipFill>
          <a:blip r:embed="rId30" cstate="hqprint">
            <a:extLst>
              <a:ext uri="{28A0092B-C50C-407E-A947-70E740481C1C}">
                <a14:useLocalDpi xmlns:a14="http://schemas.microsoft.com/office/drawing/2010/main"/>
              </a:ext>
            </a:extLst>
          </a:blip>
          <a:srcRect/>
          <a:stretch>
            <a:fillRect/>
          </a:stretch>
        </p:blipFill>
        <p:spPr bwMode="auto">
          <a:xfrm>
            <a:off x="2971384" y="3323314"/>
            <a:ext cx="504777" cy="138996"/>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24"/>
          <p:cNvPicPr>
            <a:picLocks noChangeAspect="1" noChangeArrowheads="1"/>
          </p:cNvPicPr>
          <p:nvPr/>
        </p:nvPicPr>
        <p:blipFill>
          <a:blip r:embed="rId31">
            <a:extLst>
              <a:ext uri="{28A0092B-C50C-407E-A947-70E740481C1C}">
                <a14:useLocalDpi xmlns:a14="http://schemas.microsoft.com/office/drawing/2010/main"/>
              </a:ext>
            </a:extLst>
          </a:blip>
          <a:srcRect/>
          <a:stretch>
            <a:fillRect/>
          </a:stretch>
        </p:blipFill>
        <p:spPr bwMode="auto">
          <a:xfrm>
            <a:off x="3850604" y="3279598"/>
            <a:ext cx="783061" cy="226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3" name="Picture 31" descr="Imcheck Therapeutics"/>
          <p:cNvPicPr>
            <a:picLocks noChangeAspect="1" noChangeArrowheads="1"/>
          </p:cNvPicPr>
          <p:nvPr/>
        </p:nvPicPr>
        <p:blipFill>
          <a:blip r:embed="rId32" cstate="hqprint">
            <a:extLst>
              <a:ext uri="{28A0092B-C50C-407E-A947-70E740481C1C}">
                <a14:useLocalDpi xmlns:a14="http://schemas.microsoft.com/office/drawing/2010/main"/>
              </a:ext>
            </a:extLst>
          </a:blip>
          <a:srcRect/>
          <a:stretch>
            <a:fillRect/>
          </a:stretch>
        </p:blipFill>
        <p:spPr bwMode="auto">
          <a:xfrm>
            <a:off x="5970566" y="3161002"/>
            <a:ext cx="463620" cy="463620"/>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41"/>
          <p:cNvPicPr>
            <a:picLocks noChangeAspect="1" noChangeArrowheads="1"/>
          </p:cNvPicPr>
          <p:nvPr/>
        </p:nvPicPr>
        <p:blipFill>
          <a:blip r:embed="rId33" cstate="hqprint">
            <a:extLst>
              <a:ext uri="{28A0092B-C50C-407E-A947-70E740481C1C}">
                <a14:useLocalDpi xmlns:a14="http://schemas.microsoft.com/office/drawing/2010/main"/>
              </a:ext>
            </a:extLst>
          </a:blip>
          <a:srcRect/>
          <a:stretch>
            <a:fillRect/>
          </a:stretch>
        </p:blipFill>
        <p:spPr bwMode="auto">
          <a:xfrm>
            <a:off x="6808629" y="3246406"/>
            <a:ext cx="864924" cy="292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6" name="Picture 48" descr="http://www.targedys.com/assets/img/logo_black.png"/>
          <p:cNvPicPr>
            <a:picLocks noChangeAspect="1" noChangeArrowheads="1"/>
          </p:cNvPicPr>
          <p:nvPr/>
        </p:nvPicPr>
        <p:blipFill>
          <a:blip r:embed="rId34" cstate="hqprint">
            <a:extLst>
              <a:ext uri="{28A0092B-C50C-407E-A947-70E740481C1C}">
                <a14:useLocalDpi xmlns:a14="http://schemas.microsoft.com/office/drawing/2010/main"/>
              </a:ext>
            </a:extLst>
          </a:blip>
          <a:srcRect/>
          <a:stretch>
            <a:fillRect/>
          </a:stretch>
        </p:blipFill>
        <p:spPr bwMode="auto">
          <a:xfrm>
            <a:off x="632795" y="3267361"/>
            <a:ext cx="752709" cy="250903"/>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57"/>
          <p:cNvPicPr>
            <a:picLocks noChangeAspect="1" noChangeArrowheads="1"/>
          </p:cNvPicPr>
          <p:nvPr/>
        </p:nvPicPr>
        <p:blipFill rotWithShape="1">
          <a:blip r:embed="rId35" cstate="hqprint">
            <a:extLst>
              <a:ext uri="{28A0092B-C50C-407E-A947-70E740481C1C}">
                <a14:useLocalDpi xmlns:a14="http://schemas.microsoft.com/office/drawing/2010/main"/>
              </a:ext>
            </a:extLst>
          </a:blip>
          <a:srcRect/>
          <a:stretch/>
        </p:blipFill>
        <p:spPr bwMode="auto">
          <a:xfrm>
            <a:off x="2996206" y="3695848"/>
            <a:ext cx="455132" cy="391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9" name="Picture 2" descr="Biomatlante"/>
          <p:cNvPicPr>
            <a:picLocks noChangeAspect="1" noChangeArrowheads="1"/>
          </p:cNvPicPr>
          <p:nvPr/>
        </p:nvPicPr>
        <p:blipFill>
          <a:blip r:embed="rId36">
            <a:extLst>
              <a:ext uri="{28A0092B-C50C-407E-A947-70E740481C1C}">
                <a14:useLocalDpi xmlns:a14="http://schemas.microsoft.com/office/drawing/2010/main"/>
              </a:ext>
            </a:extLst>
          </a:blip>
          <a:srcRect/>
          <a:stretch>
            <a:fillRect/>
          </a:stretch>
        </p:blipFill>
        <p:spPr bwMode="auto">
          <a:xfrm>
            <a:off x="3898176" y="3718936"/>
            <a:ext cx="905214" cy="297428"/>
          </a:xfrm>
          <a:prstGeom prst="rect">
            <a:avLst/>
          </a:prstGeom>
          <a:solidFill>
            <a:schemeClr val="tx2">
              <a:lumMod val="60000"/>
              <a:lumOff val="40000"/>
            </a:schemeClr>
          </a:solidFill>
        </p:spPr>
      </p:pic>
      <p:pic>
        <p:nvPicPr>
          <p:cNvPr id="90" name="Picture 59"/>
          <p:cNvPicPr>
            <a:picLocks noChangeAspect="1" noChangeArrowheads="1"/>
          </p:cNvPicPr>
          <p:nvPr/>
        </p:nvPicPr>
        <p:blipFill>
          <a:blip r:embed="rId37" cstate="hqprint">
            <a:extLst>
              <a:ext uri="{28A0092B-C50C-407E-A947-70E740481C1C}">
                <a14:useLocalDpi xmlns:a14="http://schemas.microsoft.com/office/drawing/2010/main"/>
              </a:ext>
            </a:extLst>
          </a:blip>
          <a:srcRect/>
          <a:stretch>
            <a:fillRect/>
          </a:stretch>
        </p:blipFill>
        <p:spPr bwMode="auto">
          <a:xfrm>
            <a:off x="8047994" y="3234308"/>
            <a:ext cx="620697" cy="317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1" name="Picture 62"/>
          <p:cNvPicPr>
            <a:picLocks noChangeAspect="1" noChangeArrowheads="1"/>
          </p:cNvPicPr>
          <p:nvPr/>
        </p:nvPicPr>
        <p:blipFill rotWithShape="1">
          <a:blip r:embed="rId38" cstate="hqprint">
            <a:extLst>
              <a:ext uri="{28A0092B-C50C-407E-A947-70E740481C1C}">
                <a14:useLocalDpi xmlns:a14="http://schemas.microsoft.com/office/drawing/2010/main"/>
              </a:ext>
            </a:extLst>
          </a:blip>
          <a:srcRect t="17866"/>
          <a:stretch/>
        </p:blipFill>
        <p:spPr bwMode="auto">
          <a:xfrm>
            <a:off x="6947611" y="3756189"/>
            <a:ext cx="681908" cy="294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 name="Image 46">
            <a:extLst>
              <a:ext uri="{FF2B5EF4-FFF2-40B4-BE49-F238E27FC236}">
                <a16:creationId xmlns:a16="http://schemas.microsoft.com/office/drawing/2014/main" id="{C1FA87BD-6CC7-4FD5-BB1A-1F0E43F926BF}"/>
              </a:ext>
            </a:extLst>
          </p:cNvPr>
          <p:cNvPicPr>
            <a:picLocks noChangeAspect="1"/>
          </p:cNvPicPr>
          <p:nvPr/>
        </p:nvPicPr>
        <p:blipFill>
          <a:blip r:embed="rId39" cstate="hqprint">
            <a:extLst>
              <a:ext uri="{28A0092B-C50C-407E-A947-70E740481C1C}">
                <a14:useLocalDpi xmlns:a14="http://schemas.microsoft.com/office/drawing/2010/main"/>
              </a:ext>
            </a:extLst>
          </a:blip>
          <a:stretch>
            <a:fillRect/>
          </a:stretch>
        </p:blipFill>
        <p:spPr>
          <a:xfrm>
            <a:off x="4870162" y="3130369"/>
            <a:ext cx="759724" cy="385890"/>
          </a:xfrm>
          <a:prstGeom prst="rect">
            <a:avLst/>
          </a:prstGeom>
        </p:spPr>
      </p:pic>
      <p:pic>
        <p:nvPicPr>
          <p:cNvPr id="48" name="Picture 30" descr="RÃ©sultat de recherche d'images pour &quot;GoLiver Therapeutics&quot;">
            <a:extLst>
              <a:ext uri="{FF2B5EF4-FFF2-40B4-BE49-F238E27FC236}">
                <a16:creationId xmlns:a16="http://schemas.microsoft.com/office/drawing/2014/main" id="{19F5442D-C7D5-40C8-A805-A6A7AD5E27C2}"/>
              </a:ext>
            </a:extLst>
          </p:cNvPr>
          <p:cNvPicPr>
            <a:picLocks noChangeAspect="1" noChangeArrowheads="1"/>
          </p:cNvPicPr>
          <p:nvPr/>
        </p:nvPicPr>
        <p:blipFill>
          <a:blip r:embed="rId40" cstate="hqprint">
            <a:extLst>
              <a:ext uri="{28A0092B-C50C-407E-A947-70E740481C1C}">
                <a14:useLocalDpi xmlns:a14="http://schemas.microsoft.com/office/drawing/2010/main"/>
              </a:ext>
            </a:extLst>
          </a:blip>
          <a:srcRect/>
          <a:stretch>
            <a:fillRect/>
          </a:stretch>
        </p:blipFill>
        <p:spPr bwMode="auto">
          <a:xfrm>
            <a:off x="1069457" y="4265110"/>
            <a:ext cx="685128" cy="238406"/>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a:extLst>
              <a:ext uri="{FF2B5EF4-FFF2-40B4-BE49-F238E27FC236}">
                <a16:creationId xmlns:a16="http://schemas.microsoft.com/office/drawing/2014/main" id="{18DD0E02-3BDF-12E2-4765-4E1669351B63}"/>
              </a:ext>
            </a:extLst>
          </p:cNvPr>
          <p:cNvPicPr>
            <a:picLocks noChangeAspect="1"/>
          </p:cNvPicPr>
          <p:nvPr/>
        </p:nvPicPr>
        <p:blipFill>
          <a:blip r:embed="rId41" cstate="hqprint">
            <a:extLst>
              <a:ext uri="{28A0092B-C50C-407E-A947-70E740481C1C}">
                <a14:useLocalDpi xmlns:a14="http://schemas.microsoft.com/office/drawing/2010/main"/>
              </a:ext>
            </a:extLst>
          </a:blip>
          <a:stretch>
            <a:fillRect/>
          </a:stretch>
        </p:blipFill>
        <p:spPr>
          <a:xfrm>
            <a:off x="539833" y="1208488"/>
            <a:ext cx="875540" cy="471260"/>
          </a:xfrm>
          <a:prstGeom prst="rect">
            <a:avLst/>
          </a:prstGeom>
        </p:spPr>
      </p:pic>
      <p:pic>
        <p:nvPicPr>
          <p:cNvPr id="1026" name="Picture 2">
            <a:extLst>
              <a:ext uri="{FF2B5EF4-FFF2-40B4-BE49-F238E27FC236}">
                <a16:creationId xmlns:a16="http://schemas.microsoft.com/office/drawing/2014/main" id="{00FAF396-29DE-2DCB-0ADE-A0DBFD130405}"/>
              </a:ext>
            </a:extLst>
          </p:cNvPr>
          <p:cNvPicPr>
            <a:picLocks noChangeAspect="1" noChangeArrowheads="1"/>
          </p:cNvPicPr>
          <p:nvPr/>
        </p:nvPicPr>
        <p:blipFill>
          <a:blip r:embed="rId42">
            <a:extLst>
              <a:ext uri="{28A0092B-C50C-407E-A947-70E740481C1C}">
                <a14:useLocalDpi xmlns:a14="http://schemas.microsoft.com/office/drawing/2010/main"/>
              </a:ext>
            </a:extLst>
          </a:blip>
          <a:srcRect/>
          <a:stretch>
            <a:fillRect/>
          </a:stretch>
        </p:blipFill>
        <p:spPr bwMode="auto">
          <a:xfrm>
            <a:off x="2063226" y="1214327"/>
            <a:ext cx="932980" cy="422336"/>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a:extLst>
              <a:ext uri="{FF2B5EF4-FFF2-40B4-BE49-F238E27FC236}">
                <a16:creationId xmlns:a16="http://schemas.microsoft.com/office/drawing/2014/main" id="{36CADA98-D78E-9507-993E-808E3287CE30}"/>
              </a:ext>
            </a:extLst>
          </p:cNvPr>
          <p:cNvPicPr>
            <a:picLocks noChangeAspect="1"/>
          </p:cNvPicPr>
          <p:nvPr/>
        </p:nvPicPr>
        <p:blipFill>
          <a:blip r:embed="rId43" cstate="hqprint">
            <a:extLst>
              <a:ext uri="{28A0092B-C50C-407E-A947-70E740481C1C}">
                <a14:useLocalDpi xmlns:a14="http://schemas.microsoft.com/office/drawing/2010/main"/>
              </a:ext>
            </a:extLst>
          </a:blip>
          <a:stretch>
            <a:fillRect/>
          </a:stretch>
        </p:blipFill>
        <p:spPr>
          <a:xfrm>
            <a:off x="3531625" y="1309726"/>
            <a:ext cx="951242" cy="369822"/>
          </a:xfrm>
          <a:prstGeom prst="rect">
            <a:avLst/>
          </a:prstGeom>
        </p:spPr>
      </p:pic>
      <p:pic>
        <p:nvPicPr>
          <p:cNvPr id="8" name="Picture 2" descr="Home - Lys Therapeutics">
            <a:extLst>
              <a:ext uri="{FF2B5EF4-FFF2-40B4-BE49-F238E27FC236}">
                <a16:creationId xmlns:a16="http://schemas.microsoft.com/office/drawing/2014/main" id="{97336491-B65B-26D5-8EC7-0E99C1CD013B}"/>
              </a:ext>
            </a:extLst>
          </p:cNvPr>
          <p:cNvPicPr>
            <a:picLocks noChangeAspect="1" noChangeArrowheads="1"/>
          </p:cNvPicPr>
          <p:nvPr/>
        </p:nvPicPr>
        <p:blipFill>
          <a:blip r:embed="rId44" cstate="hqprint">
            <a:extLst>
              <a:ext uri="{28A0092B-C50C-407E-A947-70E740481C1C}">
                <a14:useLocalDpi xmlns:a14="http://schemas.microsoft.com/office/drawing/2010/main"/>
              </a:ext>
            </a:extLst>
          </a:blip>
          <a:srcRect/>
          <a:stretch>
            <a:fillRect/>
          </a:stretch>
        </p:blipFill>
        <p:spPr bwMode="auto">
          <a:xfrm>
            <a:off x="6015844" y="1114482"/>
            <a:ext cx="601710" cy="601710"/>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 9">
            <a:extLst>
              <a:ext uri="{FF2B5EF4-FFF2-40B4-BE49-F238E27FC236}">
                <a16:creationId xmlns:a16="http://schemas.microsoft.com/office/drawing/2014/main" id="{4727ED66-6238-7661-FB4D-D3CAEF5A6BA7}"/>
              </a:ext>
            </a:extLst>
          </p:cNvPr>
          <p:cNvPicPr>
            <a:picLocks noChangeAspect="1"/>
          </p:cNvPicPr>
          <p:nvPr/>
        </p:nvPicPr>
        <p:blipFill>
          <a:blip r:embed="rId45">
            <a:extLst>
              <a:ext uri="{28A0092B-C50C-407E-A947-70E740481C1C}">
                <a14:useLocalDpi xmlns:a14="http://schemas.microsoft.com/office/drawing/2010/main"/>
              </a:ext>
            </a:extLst>
          </a:blip>
          <a:stretch>
            <a:fillRect/>
          </a:stretch>
        </p:blipFill>
        <p:spPr>
          <a:xfrm>
            <a:off x="7052108" y="1309727"/>
            <a:ext cx="1035842" cy="231336"/>
          </a:xfrm>
          <a:prstGeom prst="rect">
            <a:avLst/>
          </a:prstGeom>
        </p:spPr>
      </p:pic>
    </p:spTree>
    <p:extLst>
      <p:ext uri="{BB962C8B-B14F-4D97-AF65-F5344CB8AC3E}">
        <p14:creationId xmlns:p14="http://schemas.microsoft.com/office/powerpoint/2010/main" val="42139992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6203E1-78F3-3B46-A2B3-63152C82B3EA}"/>
              </a:ext>
            </a:extLst>
          </p:cNvPr>
          <p:cNvSpPr>
            <a:spLocks noGrp="1"/>
          </p:cNvSpPr>
          <p:nvPr>
            <p:ph type="title"/>
          </p:nvPr>
        </p:nvSpPr>
        <p:spPr/>
        <p:txBody>
          <a:bodyPr/>
          <a:lstStyle/>
          <a:p>
            <a:r>
              <a:rPr lang="fr-FR" dirty="0"/>
              <a:t>Agir pour améliorer la santé de tous</a:t>
            </a:r>
          </a:p>
        </p:txBody>
      </p:sp>
      <p:sp>
        <p:nvSpPr>
          <p:cNvPr id="3" name="Espace réservé du numéro de diapositive 2">
            <a:extLst>
              <a:ext uri="{FF2B5EF4-FFF2-40B4-BE49-F238E27FC236}">
                <a16:creationId xmlns:a16="http://schemas.microsoft.com/office/drawing/2014/main" id="{87496386-98BD-8E46-887A-466A548947C0}"/>
              </a:ext>
            </a:extLst>
          </p:cNvPr>
          <p:cNvSpPr>
            <a:spLocks noGrp="1"/>
          </p:cNvSpPr>
          <p:nvPr>
            <p:ph type="sldNum" sz="quarter" idx="12"/>
          </p:nvPr>
        </p:nvSpPr>
        <p:spPr>
          <a:xfrm>
            <a:off x="8526287" y="4829012"/>
            <a:ext cx="617713" cy="215904"/>
          </a:xfrm>
          <a:prstGeom prst="rect">
            <a:avLst/>
          </a:prstGeom>
        </p:spPr>
        <p:txBody>
          <a:bodyPr/>
          <a:lstStyle/>
          <a:p>
            <a:fld id="{90F7D937-8C47-D949-9B66-03B4793ACCA3}" type="slidenum">
              <a:rPr lang="fr-FR" smtClean="0">
                <a:latin typeface="Arial" panose="020B0604020202020204" pitchFamily="34" charset="0"/>
                <a:cs typeface="Arial" panose="020B0604020202020204" pitchFamily="34" charset="0"/>
              </a:rPr>
              <a:pPr/>
              <a:t>25</a:t>
            </a:fld>
            <a:endParaRPr lang="fr-FR" dirty="0">
              <a:latin typeface="Arial" panose="020B0604020202020204" pitchFamily="34" charset="0"/>
              <a:cs typeface="Arial" panose="020B0604020202020204" pitchFamily="34" charset="0"/>
            </a:endParaRPr>
          </a:p>
        </p:txBody>
      </p:sp>
      <p:sp>
        <p:nvSpPr>
          <p:cNvPr id="6" name="ZoneTexte 5">
            <a:extLst>
              <a:ext uri="{FF2B5EF4-FFF2-40B4-BE49-F238E27FC236}">
                <a16:creationId xmlns:a16="http://schemas.microsoft.com/office/drawing/2014/main" id="{ED6F98CA-AFCD-1D46-BEBE-02252CDE459D}"/>
              </a:ext>
            </a:extLst>
          </p:cNvPr>
          <p:cNvSpPr txBox="1"/>
          <p:nvPr/>
        </p:nvSpPr>
        <p:spPr>
          <a:xfrm>
            <a:off x="600369" y="495302"/>
            <a:ext cx="5286118" cy="323165"/>
          </a:xfrm>
          <a:prstGeom prst="rect">
            <a:avLst/>
          </a:prstGeom>
          <a:noFill/>
        </p:spPr>
        <p:txBody>
          <a:bodyPr wrap="square" lIns="0" tIns="0" rIns="0" bIns="0" rtlCol="0">
            <a:spAutoFit/>
          </a:bodyPr>
          <a:lstStyle/>
          <a:p>
            <a:r>
              <a:rPr lang="fr-FR" sz="2100" dirty="0">
                <a:latin typeface="Arial" panose="020B0604020202020204" pitchFamily="34" charset="0"/>
                <a:cs typeface="Arial" panose="020B0604020202020204" pitchFamily="34" charset="0"/>
              </a:rPr>
              <a:t>Des découvertes majeures</a:t>
            </a:r>
          </a:p>
        </p:txBody>
      </p:sp>
      <p:sp>
        <p:nvSpPr>
          <p:cNvPr id="11" name="Espace réservé du contenu 5">
            <a:extLst>
              <a:ext uri="{FF2B5EF4-FFF2-40B4-BE49-F238E27FC236}">
                <a16:creationId xmlns:a16="http://schemas.microsoft.com/office/drawing/2014/main" id="{855E7F26-AA24-214E-8ED3-3D4931A34D3D}"/>
              </a:ext>
            </a:extLst>
          </p:cNvPr>
          <p:cNvSpPr>
            <a:spLocks noGrp="1"/>
          </p:cNvSpPr>
          <p:nvPr>
            <p:ph sz="quarter" idx="14"/>
          </p:nvPr>
        </p:nvSpPr>
        <p:spPr>
          <a:xfrm>
            <a:off x="611843" y="1470738"/>
            <a:ext cx="8343693" cy="2905818"/>
          </a:xfrm>
        </p:spPr>
        <p:txBody>
          <a:bodyPr numCol="2" spcCol="360000"/>
          <a:lstStyle/>
          <a:p>
            <a:pPr marL="0" lvl="1" indent="0">
              <a:buClr>
                <a:schemeClr val="accent1"/>
              </a:buClr>
              <a:buNone/>
            </a:pPr>
            <a:r>
              <a:rPr lang="fr-FR" sz="1600" dirty="0">
                <a:latin typeface="+mn-lt"/>
              </a:rPr>
              <a:t>Depuis sa création en 1964, l’Inserm a participé à des avancées médicales historiques et décisives :</a:t>
            </a:r>
            <a:r>
              <a:rPr lang="fr-FR" sz="1600" b="1" dirty="0">
                <a:solidFill>
                  <a:srgbClr val="5DC2F4"/>
                </a:solidFill>
                <a:latin typeface="+mn-lt"/>
              </a:rPr>
              <a:t> </a:t>
            </a:r>
          </a:p>
          <a:p>
            <a:pPr lvl="1" indent="-172796"/>
            <a:r>
              <a:rPr lang="fr-FR" sz="1600" b="1" dirty="0">
                <a:solidFill>
                  <a:srgbClr val="4E879B"/>
                </a:solidFill>
                <a:cs typeface="Hind" panose="02000000000000000000" pitchFamily="2" charset="77"/>
              </a:rPr>
              <a:t>les premiers tests de diagnostic prénatal, </a:t>
            </a:r>
          </a:p>
          <a:p>
            <a:pPr lvl="1" indent="-172796"/>
            <a:r>
              <a:rPr lang="fr-FR" sz="1600" b="1" dirty="0">
                <a:solidFill>
                  <a:srgbClr val="4E879B"/>
                </a:solidFill>
                <a:cs typeface="Hind" panose="02000000000000000000" pitchFamily="2" charset="77"/>
              </a:rPr>
              <a:t>les mécanismes du système HLA </a:t>
            </a:r>
            <a:r>
              <a:rPr lang="fr-FR" sz="1600" dirty="0"/>
              <a:t>et les réactions immunologiques </a:t>
            </a:r>
            <a:br>
              <a:rPr lang="fr-FR" sz="1600" dirty="0"/>
            </a:br>
            <a:r>
              <a:rPr lang="fr-FR" sz="1600" dirty="0"/>
              <a:t>qui en découlent,</a:t>
            </a:r>
          </a:p>
          <a:p>
            <a:pPr lvl="1" indent="-172796"/>
            <a:r>
              <a:rPr lang="fr-FR" sz="1600" b="1" dirty="0">
                <a:solidFill>
                  <a:srgbClr val="4E879B"/>
                </a:solidFill>
                <a:cs typeface="Hind" panose="02000000000000000000" pitchFamily="2" charset="77"/>
              </a:rPr>
              <a:t>la première fécondation </a:t>
            </a:r>
            <a:r>
              <a:rPr lang="fr-FR" sz="1600" b="1" i="1" dirty="0">
                <a:solidFill>
                  <a:srgbClr val="4E879B"/>
                </a:solidFill>
                <a:cs typeface="Hind" panose="02000000000000000000" pitchFamily="2" charset="77"/>
              </a:rPr>
              <a:t>in vitro</a:t>
            </a:r>
            <a:r>
              <a:rPr lang="fr-FR" sz="1600" b="1" dirty="0">
                <a:solidFill>
                  <a:srgbClr val="4E879B"/>
                </a:solidFill>
                <a:cs typeface="Hind" panose="02000000000000000000" pitchFamily="2" charset="77"/>
              </a:rPr>
              <a:t>, </a:t>
            </a:r>
          </a:p>
          <a:p>
            <a:pPr lvl="1" indent="-172796"/>
            <a:r>
              <a:rPr lang="fr-FR" sz="1600" b="1" dirty="0">
                <a:solidFill>
                  <a:srgbClr val="4E879B"/>
                </a:solidFill>
                <a:cs typeface="Hind" panose="02000000000000000000" pitchFamily="2" charset="77"/>
              </a:rPr>
              <a:t>la radiothérapie contre le cancer,</a:t>
            </a:r>
            <a:r>
              <a:rPr lang="fr-FR" sz="1600" b="1" dirty="0">
                <a:solidFill>
                  <a:srgbClr val="007EB3"/>
                </a:solidFill>
                <a:latin typeface="+mn-lt"/>
              </a:rPr>
              <a:t> </a:t>
            </a:r>
          </a:p>
          <a:p>
            <a:pPr lvl="1" indent="-172796"/>
            <a:endParaRPr lang="fr-FR" sz="1600" b="1" dirty="0">
              <a:solidFill>
                <a:srgbClr val="007EB3"/>
              </a:solidFill>
              <a:latin typeface="+mn-lt"/>
            </a:endParaRPr>
          </a:p>
          <a:p>
            <a:pPr lvl="1" indent="-172796"/>
            <a:r>
              <a:rPr lang="fr-FR" sz="1600" b="1" dirty="0">
                <a:solidFill>
                  <a:srgbClr val="4E879B"/>
                </a:solidFill>
                <a:cs typeface="Hind" panose="02000000000000000000" pitchFamily="2" charset="77"/>
              </a:rPr>
              <a:t>la première greffe de peau, </a:t>
            </a:r>
          </a:p>
          <a:p>
            <a:pPr lvl="1" indent="-172796"/>
            <a:r>
              <a:rPr lang="fr-FR" sz="1600" b="1" dirty="0">
                <a:solidFill>
                  <a:srgbClr val="4E879B"/>
                </a:solidFill>
                <a:cs typeface="Hind" panose="02000000000000000000" pitchFamily="2" charset="77"/>
              </a:rPr>
              <a:t>la stimulation cérébrale profonde</a:t>
            </a:r>
            <a:r>
              <a:rPr lang="fr-FR" sz="1600" b="1" dirty="0">
                <a:solidFill>
                  <a:srgbClr val="007EB3"/>
                </a:solidFill>
                <a:cs typeface="Hind" panose="02000000000000000000" pitchFamily="2" charset="77"/>
              </a:rPr>
              <a:t> </a:t>
            </a:r>
            <a:r>
              <a:rPr lang="fr-FR" sz="1600" dirty="0"/>
              <a:t>dans le traitement de la maladie    </a:t>
            </a:r>
            <a:br>
              <a:rPr lang="fr-FR" sz="1600" dirty="0"/>
            </a:br>
            <a:r>
              <a:rPr lang="fr-FR" sz="1600" dirty="0"/>
              <a:t>de Parkinson,</a:t>
            </a:r>
            <a:endParaRPr lang="fr-FR" sz="1600" b="1" dirty="0">
              <a:solidFill>
                <a:srgbClr val="5DC2F4"/>
              </a:solidFill>
              <a:latin typeface="+mn-lt"/>
            </a:endParaRPr>
          </a:p>
          <a:p>
            <a:pPr lvl="1" indent="-172796"/>
            <a:r>
              <a:rPr lang="fr-FR" sz="1600" b="1" dirty="0">
                <a:solidFill>
                  <a:srgbClr val="4E879B"/>
                </a:solidFill>
                <a:cs typeface="Hind" panose="02000000000000000000" pitchFamily="2" charset="77"/>
              </a:rPr>
              <a:t>la thérapie génique </a:t>
            </a:r>
            <a:r>
              <a:rPr lang="fr-FR" sz="1600" dirty="0"/>
              <a:t>pour le traitement de diverses maladies</a:t>
            </a:r>
          </a:p>
          <a:p>
            <a:pPr lvl="1" indent="-172796"/>
            <a:r>
              <a:rPr lang="fr-FR" sz="1600" b="1" dirty="0">
                <a:solidFill>
                  <a:srgbClr val="4E879B"/>
                </a:solidFill>
                <a:cs typeface="Hind" panose="02000000000000000000" pitchFamily="2" charset="77"/>
              </a:rPr>
              <a:t>des technologies innovantes </a:t>
            </a:r>
            <a:r>
              <a:rPr lang="fr-FR" sz="1600" dirty="0"/>
              <a:t>telles que la bio-impression, les ultrasons, l’imagerie, les organoïdes… </a:t>
            </a:r>
          </a:p>
          <a:p>
            <a:pPr lvl="1" indent="-172796"/>
            <a:r>
              <a:rPr lang="fr-FR" sz="1600" b="1" dirty="0">
                <a:solidFill>
                  <a:srgbClr val="4E879B"/>
                </a:solidFill>
                <a:cs typeface="Hind" panose="02000000000000000000" pitchFamily="2" charset="77"/>
              </a:rPr>
              <a:t>le Nutri-Score </a:t>
            </a:r>
            <a:r>
              <a:rPr lang="fr-FR" sz="1600" dirty="0"/>
              <a:t>qui informe sur la qualité nutritionnelle des aliments et boissons</a:t>
            </a:r>
            <a:r>
              <a:rPr lang="fr-FR" sz="1600" b="0" i="0" dirty="0">
                <a:solidFill>
                  <a:srgbClr val="000000"/>
                </a:solidFill>
                <a:effectLst/>
                <a:latin typeface="Open Sans" panose="020B0606030504020204" pitchFamily="34" charset="0"/>
              </a:rPr>
              <a:t> </a:t>
            </a:r>
            <a:endParaRPr lang="fr-FR" sz="1600" b="1" dirty="0">
              <a:solidFill>
                <a:srgbClr val="4E879B"/>
              </a:solidFill>
              <a:cs typeface="Hind" panose="02000000000000000000" pitchFamily="2" charset="77"/>
            </a:endParaRPr>
          </a:p>
        </p:txBody>
      </p:sp>
    </p:spTree>
    <p:extLst>
      <p:ext uri="{BB962C8B-B14F-4D97-AF65-F5344CB8AC3E}">
        <p14:creationId xmlns:p14="http://schemas.microsoft.com/office/powerpoint/2010/main" val="30096958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E16424A-491B-9E44-B073-85B678032E74}"/>
              </a:ext>
            </a:extLst>
          </p:cNvPr>
          <p:cNvSpPr>
            <a:spLocks noGrp="1"/>
          </p:cNvSpPr>
          <p:nvPr>
            <p:ph type="body" sz="quarter" idx="13"/>
          </p:nvPr>
        </p:nvSpPr>
        <p:spPr>
          <a:xfrm>
            <a:off x="4553146" y="2505691"/>
            <a:ext cx="4061645" cy="867424"/>
          </a:xfrm>
        </p:spPr>
        <p:txBody>
          <a:bodyPr/>
          <a:lstStyle/>
          <a:p>
            <a:r>
              <a:rPr lang="fr-FR" dirty="0">
                <a:ea typeface="Hind" charset="0"/>
              </a:rPr>
              <a:t>Diffuser</a:t>
            </a:r>
            <a:r>
              <a:rPr lang="fr-FR" dirty="0"/>
              <a:t> les connaissances</a:t>
            </a:r>
            <a:br>
              <a:rPr lang="fr-FR" dirty="0"/>
            </a:br>
            <a:r>
              <a:rPr lang="fr-FR" dirty="0"/>
              <a:t>pour informer chacun</a:t>
            </a:r>
          </a:p>
        </p:txBody>
      </p:sp>
    </p:spTree>
    <p:extLst>
      <p:ext uri="{BB962C8B-B14F-4D97-AF65-F5344CB8AC3E}">
        <p14:creationId xmlns:p14="http://schemas.microsoft.com/office/powerpoint/2010/main" val="16472962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A4AC365-8060-D043-9825-10C2FD51E6D0}"/>
              </a:ext>
            </a:extLst>
          </p:cNvPr>
          <p:cNvSpPr>
            <a:spLocks noGrp="1"/>
          </p:cNvSpPr>
          <p:nvPr>
            <p:ph type="title"/>
          </p:nvPr>
        </p:nvSpPr>
        <p:spPr/>
        <p:txBody>
          <a:bodyPr/>
          <a:lstStyle/>
          <a:p>
            <a:r>
              <a:rPr lang="fr-FR" dirty="0"/>
              <a:t>Diffuser les connaissances pour informer chacun</a:t>
            </a:r>
          </a:p>
        </p:txBody>
      </p:sp>
      <p:sp>
        <p:nvSpPr>
          <p:cNvPr id="3" name="Espace réservé du numéro de diapositive 2">
            <a:extLst>
              <a:ext uri="{FF2B5EF4-FFF2-40B4-BE49-F238E27FC236}">
                <a16:creationId xmlns:a16="http://schemas.microsoft.com/office/drawing/2014/main" id="{3DE11301-48ED-DF46-A5C5-75A00BF034FE}"/>
              </a:ext>
            </a:extLst>
          </p:cNvPr>
          <p:cNvSpPr>
            <a:spLocks noGrp="1"/>
          </p:cNvSpPr>
          <p:nvPr>
            <p:ph type="sldNum" sz="quarter" idx="12"/>
          </p:nvPr>
        </p:nvSpPr>
        <p:spPr>
          <a:xfrm>
            <a:off x="8526287" y="4829012"/>
            <a:ext cx="617713" cy="215904"/>
          </a:xfrm>
          <a:prstGeom prst="rect">
            <a:avLst/>
          </a:prstGeom>
        </p:spPr>
        <p:txBody>
          <a:bodyPr/>
          <a:lstStyle/>
          <a:p>
            <a:fld id="{90F7D937-8C47-D949-9B66-03B4793ACCA3}" type="slidenum">
              <a:rPr lang="fr-FR" smtClean="0">
                <a:latin typeface="Arial" panose="020B0604020202020204" pitchFamily="34" charset="0"/>
                <a:cs typeface="Arial" panose="020B0604020202020204" pitchFamily="34" charset="0"/>
              </a:rPr>
              <a:pPr/>
              <a:t>27</a:t>
            </a:fld>
            <a:endParaRPr lang="fr-FR" dirty="0">
              <a:latin typeface="Arial" panose="020B0604020202020204" pitchFamily="34" charset="0"/>
              <a:cs typeface="Arial" panose="020B0604020202020204" pitchFamily="34" charset="0"/>
            </a:endParaRPr>
          </a:p>
        </p:txBody>
      </p:sp>
      <p:sp>
        <p:nvSpPr>
          <p:cNvPr id="29" name="ZoneTexte 28">
            <a:extLst>
              <a:ext uri="{FF2B5EF4-FFF2-40B4-BE49-F238E27FC236}">
                <a16:creationId xmlns:a16="http://schemas.microsoft.com/office/drawing/2014/main" id="{2CE638C9-7D75-F241-BA27-D01AB0245106}"/>
              </a:ext>
            </a:extLst>
          </p:cNvPr>
          <p:cNvSpPr txBox="1"/>
          <p:nvPr/>
        </p:nvSpPr>
        <p:spPr>
          <a:xfrm>
            <a:off x="599743" y="368496"/>
            <a:ext cx="7723299" cy="646331"/>
          </a:xfrm>
          <a:prstGeom prst="rect">
            <a:avLst/>
          </a:prstGeom>
          <a:noFill/>
        </p:spPr>
        <p:txBody>
          <a:bodyPr wrap="square" lIns="0" tIns="0" rIns="0" bIns="0" rtlCol="0">
            <a:spAutoFit/>
          </a:bodyPr>
          <a:lstStyle/>
          <a:p>
            <a:r>
              <a:rPr lang="fr-FR" sz="2100" dirty="0">
                <a:solidFill>
                  <a:srgbClr val="424242"/>
                </a:solidFill>
                <a:latin typeface="Arial" panose="020B0604020202020204" pitchFamily="34" charset="0"/>
                <a:cs typeface="Arial" panose="020B0604020202020204" pitchFamily="34" charset="0"/>
              </a:rPr>
              <a:t>Notre comité d’éthique pour réfléchir sur les recherches innovantes et éclairer les débats</a:t>
            </a:r>
            <a:endParaRPr lang="fr-FR" sz="2100" dirty="0">
              <a:latin typeface="Arial" panose="020B0604020202020204" pitchFamily="34" charset="0"/>
              <a:cs typeface="Arial" panose="020B0604020202020204" pitchFamily="34" charset="0"/>
            </a:endParaRPr>
          </a:p>
        </p:txBody>
      </p:sp>
      <p:sp>
        <p:nvSpPr>
          <p:cNvPr id="6" name="Rectangle 5"/>
          <p:cNvSpPr/>
          <p:nvPr/>
        </p:nvSpPr>
        <p:spPr>
          <a:xfrm>
            <a:off x="520680" y="1507079"/>
            <a:ext cx="8199751" cy="3410164"/>
          </a:xfrm>
          <a:prstGeom prst="rect">
            <a:avLst/>
          </a:prstGeom>
        </p:spPr>
        <p:txBody>
          <a:bodyPr wrap="square">
            <a:spAutoFit/>
          </a:bodyPr>
          <a:lstStyle/>
          <a:p>
            <a:pPr defTabSz="914400">
              <a:lnSpc>
                <a:spcPct val="90000"/>
              </a:lnSpc>
              <a:spcBef>
                <a:spcPts val="1000"/>
              </a:spcBef>
              <a:buClr>
                <a:srgbClr val="EF4C22"/>
              </a:buClr>
            </a:pPr>
            <a:r>
              <a:rPr lang="fr-FR" altLang="fr-FR" sz="1600" b="1" dirty="0">
                <a:solidFill>
                  <a:srgbClr val="4E879B"/>
                </a:solidFill>
                <a:cs typeface="Arial" charset="0"/>
              </a:rPr>
              <a:t>Depuis 1999, le comité d’éthique de l’Inserm se penche sur les questions éthiques dans les domaines émergents de l’innovation médicale </a:t>
            </a:r>
          </a:p>
          <a:p>
            <a:pPr lvl="0" algn="just" defTabSz="914400">
              <a:lnSpc>
                <a:spcPct val="90000"/>
              </a:lnSpc>
              <a:spcBef>
                <a:spcPts val="1000"/>
              </a:spcBef>
              <a:buClr>
                <a:srgbClr val="EF4C22"/>
              </a:buClr>
            </a:pPr>
            <a:endParaRPr lang="fr-FR" altLang="fr-FR" sz="1600" dirty="0">
              <a:solidFill>
                <a:srgbClr val="797979"/>
              </a:solidFill>
              <a:cs typeface="Arial" charset="0"/>
            </a:endParaRPr>
          </a:p>
          <a:p>
            <a:pPr marL="228600" lvl="0" indent="-228600" defTabSz="914400">
              <a:lnSpc>
                <a:spcPct val="90000"/>
              </a:lnSpc>
              <a:spcBef>
                <a:spcPts val="1000"/>
              </a:spcBef>
              <a:buClr>
                <a:srgbClr val="DE492A"/>
              </a:buClr>
              <a:buFont typeface="Arial" panose="020B0604020202020204" pitchFamily="34" charset="0"/>
              <a:buChar char="•"/>
            </a:pPr>
            <a:r>
              <a:rPr lang="fr-FR" altLang="fr-FR" sz="1700" dirty="0">
                <a:cs typeface="Arial" charset="0"/>
              </a:rPr>
              <a:t>Publication de multiples notes sur l’édition du génome et p</a:t>
            </a:r>
            <a:r>
              <a:rPr lang="fr-FR" sz="1700" dirty="0"/>
              <a:t>articipation à la création de l’</a:t>
            </a:r>
            <a:r>
              <a:rPr lang="en-US" sz="1700" dirty="0"/>
              <a:t>ARRIGE (Association for Responsible Research and Innovation in Genome Editing) </a:t>
            </a:r>
            <a:r>
              <a:rPr lang="en-US" sz="1700" dirty="0" err="1"/>
              <a:t>en</a:t>
            </a:r>
            <a:r>
              <a:rPr lang="en-US" sz="1700" dirty="0"/>
              <a:t> 2018</a:t>
            </a:r>
            <a:endParaRPr lang="fr-FR" altLang="fr-FR" sz="1700" dirty="0">
              <a:cs typeface="Arial" charset="0"/>
            </a:endParaRPr>
          </a:p>
          <a:p>
            <a:pPr marL="228600" lvl="0" indent="-228600" defTabSz="914400">
              <a:lnSpc>
                <a:spcPct val="90000"/>
              </a:lnSpc>
              <a:spcBef>
                <a:spcPts val="1000"/>
              </a:spcBef>
              <a:buClr>
                <a:srgbClr val="DE492A"/>
              </a:buClr>
              <a:buFont typeface="Arial" panose="020B0604020202020204" pitchFamily="34" charset="0"/>
              <a:buChar char="•"/>
            </a:pPr>
            <a:r>
              <a:rPr lang="fr-FR" altLang="fr-FR" sz="1700" dirty="0">
                <a:cs typeface="Arial" pitchFamily="34" charset="0"/>
              </a:rPr>
              <a:t>Lancement en 2022 de </a:t>
            </a:r>
            <a:r>
              <a:rPr lang="fr-FR" altLang="fr-FR" sz="1700" dirty="0" err="1">
                <a:cs typeface="Arial" pitchFamily="34" charset="0"/>
              </a:rPr>
              <a:t>Volrethics</a:t>
            </a:r>
            <a:r>
              <a:rPr lang="fr-FR" altLang="fr-FR" sz="1700" dirty="0">
                <a:cs typeface="Arial" pitchFamily="34" charset="0"/>
              </a:rPr>
              <a:t> pour définir des règles éthiques internationales communes afin de protéger les volontaires sains dans la recherche biomédicale</a:t>
            </a:r>
            <a:endParaRPr lang="fr-FR" sz="1700" dirty="0">
              <a:cs typeface="Arial" pitchFamily="34" charset="0"/>
            </a:endParaRPr>
          </a:p>
          <a:p>
            <a:pPr marL="228600" indent="-228600" defTabSz="914400">
              <a:lnSpc>
                <a:spcPct val="90000"/>
              </a:lnSpc>
              <a:spcBef>
                <a:spcPts val="1000"/>
              </a:spcBef>
              <a:buClr>
                <a:srgbClr val="DE492A"/>
              </a:buClr>
              <a:buFont typeface="Arial" panose="020B0604020202020204" pitchFamily="34" charset="0"/>
              <a:buChar char="•"/>
            </a:pPr>
            <a:r>
              <a:rPr lang="fr-FR" altLang="fr-FR" sz="1700" dirty="0">
                <a:cs typeface="Arial" charset="0"/>
              </a:rPr>
              <a:t>Groupes de réflexion sur le genre et la recherche en santé, la recherche sur l’embryon humain, la médecine génomique, les </a:t>
            </a:r>
            <a:r>
              <a:rPr lang="fr-FR" altLang="fr-FR" sz="1700" dirty="0" err="1">
                <a:cs typeface="Arial" charset="0"/>
              </a:rPr>
              <a:t>neurotechnologies</a:t>
            </a:r>
            <a:r>
              <a:rPr lang="fr-FR" altLang="fr-FR" sz="1700" dirty="0">
                <a:cs typeface="Arial" charset="0"/>
              </a:rPr>
              <a:t> dans l’éducation, les </a:t>
            </a:r>
            <a:r>
              <a:rPr lang="fr-FR" altLang="fr-FR" sz="1700" dirty="0" err="1">
                <a:cs typeface="Arial" charset="0"/>
              </a:rPr>
              <a:t>organoïdes</a:t>
            </a:r>
            <a:r>
              <a:rPr lang="fr-FR" altLang="fr-FR" sz="1700" dirty="0">
                <a:cs typeface="Arial" charset="0"/>
              </a:rPr>
              <a:t> et organes sur puces… </a:t>
            </a:r>
            <a:endParaRPr lang="fr-FR" sz="1700" dirty="0">
              <a:solidFill>
                <a:schemeClr val="tx1">
                  <a:lumMod val="50000"/>
                </a:schemeClr>
              </a:solidFill>
              <a:cs typeface="Arial" pitchFamily="34" charset="0"/>
            </a:endParaRPr>
          </a:p>
          <a:p>
            <a:pPr lvl="0" algn="just" defTabSz="914400">
              <a:lnSpc>
                <a:spcPts val="1000"/>
              </a:lnSpc>
              <a:spcBef>
                <a:spcPts val="1000"/>
              </a:spcBef>
              <a:buClr>
                <a:srgbClr val="EF4C22"/>
              </a:buClr>
            </a:pPr>
            <a:endParaRPr lang="fr-FR" altLang="fr-FR" sz="1600" b="1" dirty="0">
              <a:solidFill>
                <a:srgbClr val="DA4F28"/>
              </a:solidFill>
              <a:cs typeface="Arial" charset="0"/>
            </a:endParaRPr>
          </a:p>
        </p:txBody>
      </p:sp>
    </p:spTree>
    <p:extLst>
      <p:ext uri="{BB962C8B-B14F-4D97-AF65-F5344CB8AC3E}">
        <p14:creationId xmlns:p14="http://schemas.microsoft.com/office/powerpoint/2010/main" val="21350891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2E4EED-6ED4-044E-98A7-56A9F3387058}"/>
              </a:ext>
            </a:extLst>
          </p:cNvPr>
          <p:cNvSpPr>
            <a:spLocks noGrp="1"/>
          </p:cNvSpPr>
          <p:nvPr>
            <p:ph type="title"/>
          </p:nvPr>
        </p:nvSpPr>
        <p:spPr/>
        <p:txBody>
          <a:bodyPr/>
          <a:lstStyle/>
          <a:p>
            <a:r>
              <a:rPr lang="fr-FR" dirty="0"/>
              <a:t>Diffuser les connaissances pour informer chacun</a:t>
            </a:r>
          </a:p>
        </p:txBody>
      </p:sp>
      <p:sp>
        <p:nvSpPr>
          <p:cNvPr id="3" name="Espace réservé du numéro de diapositive 2">
            <a:extLst>
              <a:ext uri="{FF2B5EF4-FFF2-40B4-BE49-F238E27FC236}">
                <a16:creationId xmlns:a16="http://schemas.microsoft.com/office/drawing/2014/main" id="{668C5F31-FC74-1F49-821A-0FD08EF59C5C}"/>
              </a:ext>
            </a:extLst>
          </p:cNvPr>
          <p:cNvSpPr>
            <a:spLocks noGrp="1"/>
          </p:cNvSpPr>
          <p:nvPr>
            <p:ph type="sldNum" sz="quarter" idx="12"/>
          </p:nvPr>
        </p:nvSpPr>
        <p:spPr>
          <a:xfrm>
            <a:off x="8526287" y="4829012"/>
            <a:ext cx="617713" cy="215904"/>
          </a:xfrm>
          <a:prstGeom prst="rect">
            <a:avLst/>
          </a:prstGeom>
        </p:spPr>
        <p: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fld id="{90F7D937-8C47-D949-9B66-03B4793ACCA3}" type="slidenum">
              <a:rPr kumimoji="0" lang="fr-FR" sz="800" b="1" i="0" u="none" strike="noStrike" kern="1200" cap="none" spc="0" normalizeH="0" baseline="0" noProof="0" smtClean="0">
                <a:ln>
                  <a:noFill/>
                </a:ln>
                <a:solidFill>
                  <a:srgbClr val="FFFFFF"/>
                </a:solidFill>
                <a:effectLst/>
                <a:uLnTx/>
                <a:uFillTx/>
                <a:latin typeface="Arial" panose="020B0604020202020204" pitchFamily="34" charset="0"/>
                <a:cs typeface="Arial" panose="020B0604020202020204" pitchFamily="34" charset="0"/>
              </a:rPr>
              <a:pPr marL="0" marR="0" lvl="0" indent="0" algn="ctr" defTabSz="685783" rtl="0" eaLnBrk="1" fontAlgn="auto" latinLnBrk="0" hangingPunct="1">
                <a:lnSpc>
                  <a:spcPct val="100000"/>
                </a:lnSpc>
                <a:spcBef>
                  <a:spcPts val="0"/>
                </a:spcBef>
                <a:spcAft>
                  <a:spcPts val="0"/>
                </a:spcAft>
                <a:buClrTx/>
                <a:buSzTx/>
                <a:buFontTx/>
                <a:buNone/>
                <a:tabLst/>
                <a:defRPr/>
              </a:pPr>
              <a:t>28</a:t>
            </a:fld>
            <a:endParaRPr kumimoji="0" lang="fr-FR" sz="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8" name="Espace réservé du contenu 7">
            <a:extLst>
              <a:ext uri="{FF2B5EF4-FFF2-40B4-BE49-F238E27FC236}">
                <a16:creationId xmlns:a16="http://schemas.microsoft.com/office/drawing/2014/main" id="{0809F428-1589-994B-8674-73FFB4C4A760}"/>
              </a:ext>
            </a:extLst>
          </p:cNvPr>
          <p:cNvSpPr>
            <a:spLocks noGrp="1"/>
          </p:cNvSpPr>
          <p:nvPr>
            <p:ph sz="quarter" idx="14"/>
          </p:nvPr>
        </p:nvSpPr>
        <p:spPr>
          <a:xfrm>
            <a:off x="600369" y="1467843"/>
            <a:ext cx="7724481" cy="678645"/>
          </a:xfrm>
        </p:spPr>
        <p:txBody>
          <a:bodyPr/>
          <a:lstStyle/>
          <a:p>
            <a:r>
              <a:rPr lang="fr-FR" sz="1200" dirty="0"/>
              <a:t>L’Inserm assure sa mission d’expertise et de transfert des connaissances auprès des décideurs dans le domaine de la santé publique, en apportant un éclairage scientifique indispensable à la prise de décision sur des questions</a:t>
            </a:r>
            <a:br>
              <a:rPr lang="fr-FR" sz="1200" dirty="0"/>
            </a:br>
            <a:r>
              <a:rPr lang="fr-FR" sz="1200" dirty="0"/>
              <a:t>de politique publique de santé.</a:t>
            </a:r>
          </a:p>
          <a:p>
            <a:endParaRPr lang="fr-FR" dirty="0"/>
          </a:p>
        </p:txBody>
      </p:sp>
      <p:sp>
        <p:nvSpPr>
          <p:cNvPr id="7" name="ZoneTexte 6">
            <a:extLst>
              <a:ext uri="{FF2B5EF4-FFF2-40B4-BE49-F238E27FC236}">
                <a16:creationId xmlns:a16="http://schemas.microsoft.com/office/drawing/2014/main" id="{2169FA53-D82F-E74F-A1FF-2CEA4F147EF9}"/>
              </a:ext>
            </a:extLst>
          </p:cNvPr>
          <p:cNvSpPr txBox="1"/>
          <p:nvPr/>
        </p:nvSpPr>
        <p:spPr>
          <a:xfrm>
            <a:off x="600369" y="370308"/>
            <a:ext cx="7163628" cy="646331"/>
          </a:xfrm>
          <a:prstGeom prst="rect">
            <a:avLst/>
          </a:prstGeom>
          <a:noFill/>
        </p:spPr>
        <p:txBody>
          <a:bodyPr wrap="square" lIns="0" tIns="0" rIns="0" bIns="0"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fr-FR" sz="2100" b="0" i="0" u="none" strike="noStrike" kern="1200" cap="none" spc="0" normalizeH="0" baseline="0" noProof="0" dirty="0">
                <a:ln>
                  <a:noFill/>
                </a:ln>
                <a:solidFill>
                  <a:srgbClr val="424242"/>
                </a:solidFill>
                <a:effectLst/>
                <a:uLnTx/>
                <a:uFillTx/>
                <a:latin typeface="Arial" panose="020B0604020202020204" pitchFamily="34" charset="0"/>
                <a:ea typeface="+mn-ea"/>
                <a:cs typeface="Arial" panose="020B0604020202020204" pitchFamily="34" charset="0"/>
              </a:rPr>
              <a:t>Les expertises collectives </a:t>
            </a:r>
          </a:p>
          <a:p>
            <a:pPr lvl="0">
              <a:defRPr/>
            </a:pPr>
            <a:r>
              <a:rPr kumimoji="0" lang="fr-FR" sz="2100" b="0" i="0" u="none" strike="noStrike" kern="1200" cap="none" spc="0" normalizeH="0" baseline="0" noProof="0" dirty="0">
                <a:ln>
                  <a:noFill/>
                </a:ln>
                <a:solidFill>
                  <a:srgbClr val="424242"/>
                </a:solidFill>
                <a:effectLst/>
                <a:uLnTx/>
                <a:uFillTx/>
                <a:latin typeface="Arial" panose="020B0604020202020204" pitchFamily="34" charset="0"/>
                <a:ea typeface="+mn-ea"/>
                <a:cs typeface="Arial" panose="020B0604020202020204" pitchFamily="34" charset="0"/>
              </a:rPr>
              <a:t>et la contribution à la </a:t>
            </a:r>
            <a:r>
              <a:rPr lang="fr-FR" sz="2100" dirty="0">
                <a:solidFill>
                  <a:srgbClr val="424242"/>
                </a:solidFill>
                <a:latin typeface="Arial" panose="020B0604020202020204" pitchFamily="34" charset="0"/>
                <a:cs typeface="Arial" panose="020B0604020202020204" pitchFamily="34" charset="0"/>
              </a:rPr>
              <a:t>politique publique de santé</a:t>
            </a:r>
            <a:endParaRPr kumimoji="0" lang="fr-FR" sz="2100" b="0" i="0" u="none" strike="noStrike" kern="1200" cap="none" spc="0" normalizeH="0" baseline="0" noProof="0" dirty="0">
              <a:ln>
                <a:noFill/>
              </a:ln>
              <a:solidFill>
                <a:srgbClr val="424242"/>
              </a:solidFill>
              <a:effectLst/>
              <a:uLnTx/>
              <a:uFillTx/>
              <a:latin typeface="Arial" panose="020B0604020202020204" pitchFamily="34" charset="0"/>
              <a:ea typeface="+mn-ea"/>
              <a:cs typeface="Arial" panose="020B0604020202020204" pitchFamily="34" charset="0"/>
            </a:endParaRPr>
          </a:p>
        </p:txBody>
      </p:sp>
      <p:pic>
        <p:nvPicPr>
          <p:cNvPr id="12" name="Image 1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23921" y="2108283"/>
            <a:ext cx="1669633" cy="2431158"/>
          </a:xfrm>
          <a:prstGeom prst="rect">
            <a:avLst/>
          </a:prstGeom>
          <a:ln w="3175">
            <a:solidFill>
              <a:schemeClr val="tx1">
                <a:lumMod val="75000"/>
              </a:schemeClr>
            </a:solidFill>
          </a:ln>
          <a:effectLst>
            <a:outerShdw blurRad="50800" dist="38100" dir="2700000" algn="tl" rotWithShape="0">
              <a:prstClr val="black">
                <a:alpha val="40000"/>
              </a:prstClr>
            </a:outerShdw>
          </a:effectLst>
        </p:spPr>
      </p:pic>
      <p:pic>
        <p:nvPicPr>
          <p:cNvPr id="13" name="Image 1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805199" y="2108283"/>
            <a:ext cx="1670400" cy="2427077"/>
          </a:xfrm>
          <a:prstGeom prst="rect">
            <a:avLst/>
          </a:prstGeom>
          <a:ln w="3175">
            <a:solidFill>
              <a:schemeClr val="tx1">
                <a:lumMod val="75000"/>
              </a:schemeClr>
            </a:solidFill>
          </a:ln>
          <a:effectLst>
            <a:outerShdw blurRad="50800" dist="38100" dir="2700000" algn="tl" rotWithShape="0">
              <a:prstClr val="black">
                <a:alpha val="40000"/>
              </a:prstClr>
            </a:outerShdw>
          </a:effectLst>
        </p:spPr>
      </p:pic>
      <p:pic>
        <p:nvPicPr>
          <p:cNvPr id="10" name="Image 9">
            <a:extLst>
              <a:ext uri="{FF2B5EF4-FFF2-40B4-BE49-F238E27FC236}">
                <a16:creationId xmlns:a16="http://schemas.microsoft.com/office/drawing/2014/main" id="{3E397EC7-DF7E-374B-B59B-7A7B9E8577C6}"/>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7169085" y="2108283"/>
            <a:ext cx="1670400" cy="2437494"/>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14" name="Image 13">
            <a:extLst>
              <a:ext uri="{FF2B5EF4-FFF2-40B4-BE49-F238E27FC236}">
                <a16:creationId xmlns:a16="http://schemas.microsoft.com/office/drawing/2014/main" id="{E0659FDA-7551-6740-9B7E-CCEA283F6845}"/>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4990053" y="2108283"/>
            <a:ext cx="1670400" cy="2435550"/>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911594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A4AC365-8060-D043-9825-10C2FD51E6D0}"/>
              </a:ext>
            </a:extLst>
          </p:cNvPr>
          <p:cNvSpPr>
            <a:spLocks noGrp="1"/>
          </p:cNvSpPr>
          <p:nvPr>
            <p:ph type="title"/>
          </p:nvPr>
        </p:nvSpPr>
        <p:spPr/>
        <p:txBody>
          <a:bodyPr/>
          <a:lstStyle/>
          <a:p>
            <a:r>
              <a:rPr lang="fr-FR" dirty="0"/>
              <a:t>Diffuser les connaissances pour informer chacun</a:t>
            </a:r>
          </a:p>
        </p:txBody>
      </p:sp>
      <p:sp>
        <p:nvSpPr>
          <p:cNvPr id="3" name="Espace réservé du numéro de diapositive 2">
            <a:extLst>
              <a:ext uri="{FF2B5EF4-FFF2-40B4-BE49-F238E27FC236}">
                <a16:creationId xmlns:a16="http://schemas.microsoft.com/office/drawing/2014/main" id="{3DE11301-48ED-DF46-A5C5-75A00BF034FE}"/>
              </a:ext>
            </a:extLst>
          </p:cNvPr>
          <p:cNvSpPr>
            <a:spLocks noGrp="1"/>
          </p:cNvSpPr>
          <p:nvPr>
            <p:ph type="sldNum" sz="quarter" idx="12"/>
          </p:nvPr>
        </p:nvSpPr>
        <p:spPr>
          <a:xfrm>
            <a:off x="8526287" y="4829012"/>
            <a:ext cx="617713" cy="215904"/>
          </a:xfrm>
          <a:prstGeom prst="rect">
            <a:avLst/>
          </a:prstGeom>
        </p:spPr>
        <p:txBody>
          <a:bodyPr/>
          <a:lstStyle/>
          <a:p>
            <a:fld id="{90F7D937-8C47-D949-9B66-03B4793ACCA3}" type="slidenum">
              <a:rPr lang="fr-FR" smtClean="0">
                <a:latin typeface="Arial" panose="020B0604020202020204" pitchFamily="34" charset="0"/>
                <a:cs typeface="Arial" panose="020B0604020202020204" pitchFamily="34" charset="0"/>
              </a:rPr>
              <a:pPr/>
              <a:t>29</a:t>
            </a:fld>
            <a:endParaRPr lang="fr-FR" dirty="0">
              <a:latin typeface="Arial" panose="020B0604020202020204" pitchFamily="34" charset="0"/>
              <a:cs typeface="Arial" panose="020B0604020202020204" pitchFamily="34" charset="0"/>
            </a:endParaRPr>
          </a:p>
        </p:txBody>
      </p:sp>
      <p:sp>
        <p:nvSpPr>
          <p:cNvPr id="29" name="ZoneTexte 28">
            <a:extLst>
              <a:ext uri="{FF2B5EF4-FFF2-40B4-BE49-F238E27FC236}">
                <a16:creationId xmlns:a16="http://schemas.microsoft.com/office/drawing/2014/main" id="{2CE638C9-7D75-F241-BA27-D01AB0245106}"/>
              </a:ext>
            </a:extLst>
          </p:cNvPr>
          <p:cNvSpPr txBox="1"/>
          <p:nvPr/>
        </p:nvSpPr>
        <p:spPr>
          <a:xfrm>
            <a:off x="599743" y="495302"/>
            <a:ext cx="6322319" cy="323165"/>
          </a:xfrm>
          <a:prstGeom prst="rect">
            <a:avLst/>
          </a:prstGeom>
          <a:noFill/>
        </p:spPr>
        <p:txBody>
          <a:bodyPr wrap="square" lIns="0" tIns="0" rIns="0" bIns="0" rtlCol="0">
            <a:spAutoFit/>
          </a:bodyPr>
          <a:lstStyle/>
          <a:p>
            <a:r>
              <a:rPr lang="fr-FR" sz="2100" dirty="0">
                <a:latin typeface="Arial" panose="020B0604020202020204" pitchFamily="34" charset="0"/>
                <a:cs typeface="Arial" panose="020B0604020202020204" pitchFamily="34" charset="0"/>
              </a:rPr>
              <a:t>Notre action avec les associations de malades</a:t>
            </a:r>
          </a:p>
        </p:txBody>
      </p:sp>
      <p:sp>
        <p:nvSpPr>
          <p:cNvPr id="6" name="Rectangle 5"/>
          <p:cNvSpPr/>
          <p:nvPr/>
        </p:nvSpPr>
        <p:spPr>
          <a:xfrm>
            <a:off x="520680" y="1507079"/>
            <a:ext cx="8199751" cy="3067506"/>
          </a:xfrm>
          <a:prstGeom prst="rect">
            <a:avLst/>
          </a:prstGeom>
        </p:spPr>
        <p:txBody>
          <a:bodyPr wrap="square">
            <a:spAutoFit/>
          </a:bodyPr>
          <a:lstStyle/>
          <a:p>
            <a:pPr defTabSz="914400">
              <a:lnSpc>
                <a:spcPct val="90000"/>
              </a:lnSpc>
              <a:spcBef>
                <a:spcPts val="1000"/>
              </a:spcBef>
              <a:buClr>
                <a:srgbClr val="EF4C22"/>
              </a:buClr>
            </a:pPr>
            <a:r>
              <a:rPr lang="fr-FR" altLang="fr-FR" sz="1600" b="1" dirty="0">
                <a:solidFill>
                  <a:srgbClr val="4E879B"/>
                </a:solidFill>
                <a:cs typeface="Arial" charset="0"/>
              </a:rPr>
              <a:t>Vers une recherche en partenariat avec les associations de malades</a:t>
            </a:r>
            <a:br>
              <a:rPr lang="fr-FR" altLang="fr-FR" sz="1600" b="1" dirty="0">
                <a:solidFill>
                  <a:srgbClr val="4E879B"/>
                </a:solidFill>
                <a:cs typeface="Arial" charset="0"/>
              </a:rPr>
            </a:br>
            <a:r>
              <a:rPr lang="fr-FR" altLang="fr-FR" sz="1600" b="1" dirty="0">
                <a:solidFill>
                  <a:srgbClr val="4E879B"/>
                </a:solidFill>
                <a:cs typeface="Arial" charset="0"/>
              </a:rPr>
              <a:t>et les collectifs de la société civile</a:t>
            </a:r>
          </a:p>
          <a:p>
            <a:pPr lvl="0" algn="just" defTabSz="914400">
              <a:lnSpc>
                <a:spcPct val="90000"/>
              </a:lnSpc>
              <a:spcBef>
                <a:spcPts val="1000"/>
              </a:spcBef>
              <a:buClr>
                <a:srgbClr val="EF4C22"/>
              </a:buClr>
            </a:pPr>
            <a:endParaRPr lang="fr-FR" altLang="fr-FR" sz="1600" dirty="0">
              <a:solidFill>
                <a:srgbClr val="797979"/>
              </a:solidFill>
              <a:cs typeface="Arial" charset="0"/>
            </a:endParaRPr>
          </a:p>
          <a:p>
            <a:pPr marL="228600" lvl="0" indent="-228600" defTabSz="914400">
              <a:lnSpc>
                <a:spcPct val="90000"/>
              </a:lnSpc>
              <a:spcBef>
                <a:spcPts val="1000"/>
              </a:spcBef>
              <a:buClr>
                <a:srgbClr val="DE492A"/>
              </a:buClr>
              <a:buFont typeface="Arial" panose="020B0604020202020204" pitchFamily="34" charset="0"/>
              <a:buChar char="•"/>
            </a:pPr>
            <a:r>
              <a:rPr lang="fr-FR" altLang="fr-FR" sz="1700" dirty="0">
                <a:cs typeface="Arial" charset="0"/>
              </a:rPr>
              <a:t>Favoriser les rencontres et un dialogue direct entre chercheurs et collectifs</a:t>
            </a:r>
          </a:p>
          <a:p>
            <a:pPr marL="228600" indent="-228600" defTabSz="914400">
              <a:lnSpc>
                <a:spcPct val="90000"/>
              </a:lnSpc>
              <a:spcBef>
                <a:spcPts val="1000"/>
              </a:spcBef>
              <a:buClr>
                <a:srgbClr val="DE492A"/>
              </a:buClr>
              <a:buFont typeface="Arial" panose="020B0604020202020204" pitchFamily="34" charset="0"/>
              <a:buChar char="•"/>
            </a:pPr>
            <a:r>
              <a:rPr lang="fr-FR" sz="1700" dirty="0"/>
              <a:t>Agir pour la structuration, la coordination et l’animation des projets de recherche participative</a:t>
            </a:r>
            <a:endParaRPr lang="fr-FR" altLang="fr-FR" sz="1700" dirty="0">
              <a:cs typeface="Arial" charset="0"/>
            </a:endParaRPr>
          </a:p>
          <a:p>
            <a:pPr marL="228600" lvl="0" indent="-228600" defTabSz="914400">
              <a:lnSpc>
                <a:spcPct val="90000"/>
              </a:lnSpc>
              <a:spcBef>
                <a:spcPts val="1000"/>
              </a:spcBef>
              <a:buClr>
                <a:srgbClr val="DE492A"/>
              </a:buClr>
              <a:buFont typeface="Arial" panose="020B0604020202020204" pitchFamily="34" charset="0"/>
              <a:buChar char="•"/>
            </a:pPr>
            <a:r>
              <a:rPr lang="fr-FR" altLang="fr-FR" sz="1700" dirty="0">
                <a:cs typeface="Arial" pitchFamily="34" charset="0"/>
              </a:rPr>
              <a:t>Aider à une meilleure </a:t>
            </a:r>
            <a:r>
              <a:rPr lang="fr-FR" sz="1700" dirty="0">
                <a:cs typeface="Arial" pitchFamily="34" charset="0"/>
              </a:rPr>
              <a:t>reconnaissance de ces projets dans l’évaluation des chercheurs et des structures</a:t>
            </a:r>
          </a:p>
          <a:p>
            <a:pPr marL="228600" indent="-228600" defTabSz="914400">
              <a:lnSpc>
                <a:spcPct val="90000"/>
              </a:lnSpc>
              <a:spcBef>
                <a:spcPts val="1000"/>
              </a:spcBef>
              <a:buClr>
                <a:srgbClr val="DE492A"/>
              </a:buClr>
              <a:buFont typeface="Arial" panose="020B0604020202020204" pitchFamily="34" charset="0"/>
              <a:buChar char="•"/>
            </a:pPr>
            <a:r>
              <a:rPr lang="fr-FR" altLang="fr-FR" sz="1700" dirty="0">
                <a:cs typeface="Arial" charset="0"/>
              </a:rPr>
              <a:t>Faciliter l’accès à l’information scientifique pour la société</a:t>
            </a:r>
            <a:endParaRPr lang="fr-FR" sz="1700" dirty="0">
              <a:solidFill>
                <a:schemeClr val="tx1">
                  <a:lumMod val="50000"/>
                </a:schemeClr>
              </a:solidFill>
              <a:cs typeface="Arial" pitchFamily="34" charset="0"/>
            </a:endParaRPr>
          </a:p>
          <a:p>
            <a:pPr lvl="0" algn="just" defTabSz="914400">
              <a:lnSpc>
                <a:spcPts val="1000"/>
              </a:lnSpc>
              <a:spcBef>
                <a:spcPts val="1000"/>
              </a:spcBef>
              <a:buClr>
                <a:srgbClr val="EF4C22"/>
              </a:buClr>
            </a:pPr>
            <a:endParaRPr lang="fr-FR" altLang="fr-FR" sz="1600" b="1" dirty="0">
              <a:solidFill>
                <a:srgbClr val="DA4F28"/>
              </a:solidFill>
              <a:cs typeface="Arial" charset="0"/>
            </a:endParaRPr>
          </a:p>
        </p:txBody>
      </p:sp>
    </p:spTree>
    <p:extLst>
      <p:ext uri="{BB962C8B-B14F-4D97-AF65-F5344CB8AC3E}">
        <p14:creationId xmlns:p14="http://schemas.microsoft.com/office/powerpoint/2010/main" val="2424191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idx="4294967295"/>
          </p:nvPr>
        </p:nvSpPr>
        <p:spPr>
          <a:xfrm>
            <a:off x="4462419" y="2483147"/>
            <a:ext cx="4674122" cy="2361079"/>
          </a:xfrm>
          <a:prstGeom prst="rect">
            <a:avLst/>
          </a:prstGeom>
        </p:spPr>
        <p:txBody>
          <a:bodyPr>
            <a:noAutofit/>
          </a:bodyPr>
          <a:lstStyle/>
          <a:p>
            <a:r>
              <a:rPr lang="fr-FR" sz="2400" b="0" dirty="0">
                <a:latin typeface="Arial" panose="020B0604020202020204" pitchFamily="34" charset="0"/>
                <a:cs typeface="Arial" panose="020B0604020202020204" pitchFamily="34" charset="0"/>
              </a:rPr>
              <a:t>Notre objectif : faire progresser les connaissances sur le vivant et sur les maladies et </a:t>
            </a:r>
            <a:br>
              <a:rPr lang="fr-FR" sz="2400" b="0" dirty="0">
                <a:latin typeface="Arial" panose="020B0604020202020204" pitchFamily="34" charset="0"/>
                <a:cs typeface="Arial" panose="020B0604020202020204" pitchFamily="34" charset="0"/>
              </a:rPr>
            </a:br>
            <a:r>
              <a:rPr lang="fr-FR" sz="2400" b="0" dirty="0">
                <a:latin typeface="Arial" panose="020B0604020202020204" pitchFamily="34" charset="0"/>
                <a:cs typeface="Arial" panose="020B0604020202020204" pitchFamily="34" charset="0"/>
              </a:rPr>
              <a:t>développer l’innovation pour améliorer la santé de tous</a:t>
            </a:r>
            <a:r>
              <a:rPr lang="en-GB" sz="2400" b="0" dirty="0">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3540616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A4AC365-8060-D043-9825-10C2FD51E6D0}"/>
              </a:ext>
            </a:extLst>
          </p:cNvPr>
          <p:cNvSpPr>
            <a:spLocks noGrp="1"/>
          </p:cNvSpPr>
          <p:nvPr>
            <p:ph type="title"/>
          </p:nvPr>
        </p:nvSpPr>
        <p:spPr/>
        <p:txBody>
          <a:bodyPr/>
          <a:lstStyle/>
          <a:p>
            <a:r>
              <a:rPr lang="fr-FR" dirty="0"/>
              <a:t>Diffuser les connaissances pour informer chacun</a:t>
            </a:r>
          </a:p>
        </p:txBody>
      </p:sp>
      <p:sp>
        <p:nvSpPr>
          <p:cNvPr id="3" name="Espace réservé du numéro de diapositive 2">
            <a:extLst>
              <a:ext uri="{FF2B5EF4-FFF2-40B4-BE49-F238E27FC236}">
                <a16:creationId xmlns:a16="http://schemas.microsoft.com/office/drawing/2014/main" id="{3DE11301-48ED-DF46-A5C5-75A00BF034FE}"/>
              </a:ext>
            </a:extLst>
          </p:cNvPr>
          <p:cNvSpPr>
            <a:spLocks noGrp="1"/>
          </p:cNvSpPr>
          <p:nvPr>
            <p:ph type="sldNum" sz="quarter" idx="12"/>
          </p:nvPr>
        </p:nvSpPr>
        <p:spPr>
          <a:xfrm>
            <a:off x="8526287" y="4829012"/>
            <a:ext cx="617713" cy="215904"/>
          </a:xfrm>
          <a:prstGeom prst="rect">
            <a:avLst/>
          </a:prstGeom>
        </p:spPr>
        <p:txBody>
          <a:bodyPr/>
          <a:lstStyle/>
          <a:p>
            <a:fld id="{90F7D937-8C47-D949-9B66-03B4793ACCA3}" type="slidenum">
              <a:rPr lang="fr-FR" smtClean="0">
                <a:latin typeface="Arial" panose="020B0604020202020204" pitchFamily="34" charset="0"/>
                <a:cs typeface="Arial" panose="020B0604020202020204" pitchFamily="34" charset="0"/>
              </a:rPr>
              <a:pPr/>
              <a:t>30</a:t>
            </a:fld>
            <a:endParaRPr lang="fr-FR" dirty="0">
              <a:latin typeface="Arial" panose="020B0604020202020204" pitchFamily="34" charset="0"/>
              <a:cs typeface="Arial" panose="020B0604020202020204" pitchFamily="34" charset="0"/>
            </a:endParaRPr>
          </a:p>
        </p:txBody>
      </p:sp>
      <p:pic>
        <p:nvPicPr>
          <p:cNvPr id="10" name="Image 9">
            <a:extLst>
              <a:ext uri="{FF2B5EF4-FFF2-40B4-BE49-F238E27FC236}">
                <a16:creationId xmlns:a16="http://schemas.microsoft.com/office/drawing/2014/main" id="{6EBDB4D2-E13A-1640-8D96-8CFA8E3992BD}"/>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596583" y="1631773"/>
            <a:ext cx="323165" cy="323165"/>
          </a:xfrm>
          <a:prstGeom prst="rect">
            <a:avLst/>
          </a:prstGeom>
          <a:solidFill>
            <a:schemeClr val="bg1"/>
          </a:solidFill>
        </p:spPr>
      </p:pic>
      <p:sp>
        <p:nvSpPr>
          <p:cNvPr id="13" name="ZoneTexte 12">
            <a:extLst>
              <a:ext uri="{FF2B5EF4-FFF2-40B4-BE49-F238E27FC236}">
                <a16:creationId xmlns:a16="http://schemas.microsoft.com/office/drawing/2014/main" id="{E03DA043-E5E1-104B-ABFF-3A316A86AE69}"/>
              </a:ext>
            </a:extLst>
          </p:cNvPr>
          <p:cNvSpPr txBox="1"/>
          <p:nvPr/>
        </p:nvSpPr>
        <p:spPr>
          <a:xfrm>
            <a:off x="1048458" y="1685633"/>
            <a:ext cx="1102459" cy="215444"/>
          </a:xfrm>
          <a:prstGeom prst="rect">
            <a:avLst/>
          </a:prstGeom>
          <a:noFill/>
        </p:spPr>
        <p:txBody>
          <a:bodyPr wrap="square" lIns="0" tIns="0" rIns="0" bIns="0" rtlCol="0">
            <a:spAutoFit/>
          </a:bodyPr>
          <a:lstStyle/>
          <a:p>
            <a:r>
              <a:rPr lang="fr-FR" sz="1400" b="1" dirty="0" err="1">
                <a:solidFill>
                  <a:schemeClr val="accent5">
                    <a:lumMod val="50000"/>
                  </a:schemeClr>
                </a:solidFill>
                <a:cs typeface="Hind" panose="02000000000000000000" pitchFamily="2" charset="77"/>
              </a:rPr>
              <a:t>inserm.fr</a:t>
            </a:r>
            <a:endParaRPr lang="fr-FR" sz="1400" b="1" dirty="0">
              <a:solidFill>
                <a:schemeClr val="accent5">
                  <a:lumMod val="50000"/>
                </a:schemeClr>
              </a:solidFill>
              <a:cs typeface="Hind" panose="02000000000000000000" pitchFamily="2" charset="77"/>
            </a:endParaRPr>
          </a:p>
        </p:txBody>
      </p:sp>
      <p:sp>
        <p:nvSpPr>
          <p:cNvPr id="14" name="ZoneTexte 13">
            <a:extLst>
              <a:ext uri="{FF2B5EF4-FFF2-40B4-BE49-F238E27FC236}">
                <a16:creationId xmlns:a16="http://schemas.microsoft.com/office/drawing/2014/main" id="{1A4348EF-B3CF-0D47-B314-38497316D78A}"/>
              </a:ext>
            </a:extLst>
          </p:cNvPr>
          <p:cNvSpPr txBox="1"/>
          <p:nvPr/>
        </p:nvSpPr>
        <p:spPr>
          <a:xfrm>
            <a:off x="609197" y="1981051"/>
            <a:ext cx="1227519" cy="430887"/>
          </a:xfrm>
          <a:prstGeom prst="rect">
            <a:avLst/>
          </a:prstGeom>
          <a:noFill/>
        </p:spPr>
        <p:txBody>
          <a:bodyPr wrap="square" lIns="0" tIns="0" rIns="0" bIns="0" rtlCol="0">
            <a:spAutoFit/>
          </a:bodyPr>
          <a:lstStyle/>
          <a:p>
            <a:pPr marL="0" lvl="1" algn="ctr"/>
            <a:r>
              <a:rPr lang="fr-FR" sz="1800" b="1" dirty="0">
                <a:solidFill>
                  <a:schemeClr val="accent5">
                    <a:lumMod val="50000"/>
                  </a:schemeClr>
                </a:solidFill>
                <a:cs typeface="Hind" panose="02000000000000000000" pitchFamily="2" charset="77"/>
              </a:rPr>
              <a:t>9 600 000</a:t>
            </a:r>
          </a:p>
          <a:p>
            <a:pPr marL="0" lvl="1" algn="ctr"/>
            <a:r>
              <a:rPr lang="fr-FR" sz="1000" dirty="0">
                <a:solidFill>
                  <a:srgbClr val="424242"/>
                </a:solidFill>
                <a:ea typeface="Hind" charset="0"/>
                <a:cs typeface="Hind" charset="0"/>
              </a:rPr>
              <a:t>visites</a:t>
            </a:r>
            <a:endParaRPr lang="fr-FR" sz="1800" b="1" dirty="0">
              <a:solidFill>
                <a:schemeClr val="accent1"/>
              </a:solidFill>
              <a:cs typeface="Hind" panose="02000000000000000000" pitchFamily="2" charset="77"/>
            </a:endParaRPr>
          </a:p>
        </p:txBody>
      </p:sp>
      <p:sp>
        <p:nvSpPr>
          <p:cNvPr id="28" name="ZoneTexte 27">
            <a:extLst>
              <a:ext uri="{FF2B5EF4-FFF2-40B4-BE49-F238E27FC236}">
                <a16:creationId xmlns:a16="http://schemas.microsoft.com/office/drawing/2014/main" id="{48BC683C-C10D-1545-8D65-CF02849F6F3D}"/>
              </a:ext>
            </a:extLst>
          </p:cNvPr>
          <p:cNvSpPr txBox="1"/>
          <p:nvPr/>
        </p:nvSpPr>
        <p:spPr>
          <a:xfrm>
            <a:off x="3182685" y="1981051"/>
            <a:ext cx="886807" cy="430887"/>
          </a:xfrm>
          <a:prstGeom prst="rect">
            <a:avLst/>
          </a:prstGeom>
          <a:solidFill>
            <a:schemeClr val="bg1"/>
          </a:solidFill>
        </p:spPr>
        <p:txBody>
          <a:bodyPr wrap="square" lIns="0" tIns="0" rIns="0" bIns="0" rtlCol="0">
            <a:spAutoFit/>
          </a:bodyPr>
          <a:lstStyle/>
          <a:p>
            <a:pPr marL="0" lvl="1" algn="ctr"/>
            <a:r>
              <a:rPr lang="fr-FR" sz="1800" b="1" dirty="0">
                <a:solidFill>
                  <a:srgbClr val="5DC2F4"/>
                </a:solidFill>
                <a:cs typeface="Hind" panose="02000000000000000000" pitchFamily="2" charset="77"/>
              </a:rPr>
              <a:t>160 000</a:t>
            </a:r>
          </a:p>
          <a:p>
            <a:pPr marL="0" lvl="1" algn="ctr"/>
            <a:r>
              <a:rPr lang="fr-FR" sz="1000" dirty="0">
                <a:solidFill>
                  <a:srgbClr val="424242"/>
                </a:solidFill>
                <a:cs typeface="Hind" panose="02000000000000000000" pitchFamily="2" charset="77"/>
              </a:rPr>
              <a:t>abonnés</a:t>
            </a:r>
            <a:endParaRPr lang="fr-FR" sz="1800" b="1" dirty="0">
              <a:solidFill>
                <a:srgbClr val="5DC2F4"/>
              </a:solidFill>
              <a:cs typeface="Hind" panose="02000000000000000000" pitchFamily="2" charset="77"/>
            </a:endParaRPr>
          </a:p>
        </p:txBody>
      </p:sp>
      <p:sp>
        <p:nvSpPr>
          <p:cNvPr id="34" name="ZoneTexte 33">
            <a:extLst>
              <a:ext uri="{FF2B5EF4-FFF2-40B4-BE49-F238E27FC236}">
                <a16:creationId xmlns:a16="http://schemas.microsoft.com/office/drawing/2014/main" id="{0F9D2712-8991-3246-A309-B4828D333418}"/>
              </a:ext>
            </a:extLst>
          </p:cNvPr>
          <p:cNvSpPr txBox="1"/>
          <p:nvPr/>
        </p:nvSpPr>
        <p:spPr>
          <a:xfrm>
            <a:off x="4312252" y="1981051"/>
            <a:ext cx="880066" cy="430887"/>
          </a:xfrm>
          <a:prstGeom prst="rect">
            <a:avLst/>
          </a:prstGeom>
          <a:noFill/>
        </p:spPr>
        <p:txBody>
          <a:bodyPr wrap="square" lIns="0" tIns="0" rIns="0" bIns="0" rtlCol="0">
            <a:spAutoFit/>
          </a:bodyPr>
          <a:lstStyle/>
          <a:p>
            <a:pPr marL="0" lvl="1" algn="ctr"/>
            <a:r>
              <a:rPr lang="fr-FR" sz="1800" b="1" dirty="0">
                <a:solidFill>
                  <a:srgbClr val="0070C0"/>
                </a:solidFill>
                <a:cs typeface="Hind" panose="02000000000000000000" pitchFamily="2" charset="77"/>
              </a:rPr>
              <a:t>52 000</a:t>
            </a:r>
          </a:p>
          <a:p>
            <a:pPr marL="0" lvl="1" algn="ctr"/>
            <a:r>
              <a:rPr lang="fr-FR" sz="1000" dirty="0">
                <a:solidFill>
                  <a:srgbClr val="424242"/>
                </a:solidFill>
                <a:cs typeface="Hind" panose="02000000000000000000" pitchFamily="2" charset="77"/>
              </a:rPr>
              <a:t>abonnés</a:t>
            </a:r>
            <a:endParaRPr lang="fr-FR" sz="1800" b="1" dirty="0">
              <a:solidFill>
                <a:srgbClr val="0070C0"/>
              </a:solidFill>
              <a:cs typeface="Hind" panose="02000000000000000000" pitchFamily="2" charset="77"/>
            </a:endParaRPr>
          </a:p>
        </p:txBody>
      </p:sp>
      <p:sp>
        <p:nvSpPr>
          <p:cNvPr id="37" name="ZoneTexte 36">
            <a:extLst>
              <a:ext uri="{FF2B5EF4-FFF2-40B4-BE49-F238E27FC236}">
                <a16:creationId xmlns:a16="http://schemas.microsoft.com/office/drawing/2014/main" id="{6C962642-AB42-AB4B-B6CF-FD11098A8BA9}"/>
              </a:ext>
            </a:extLst>
          </p:cNvPr>
          <p:cNvSpPr txBox="1"/>
          <p:nvPr/>
        </p:nvSpPr>
        <p:spPr>
          <a:xfrm>
            <a:off x="6573154" y="1981051"/>
            <a:ext cx="1031666" cy="430887"/>
          </a:xfrm>
          <a:prstGeom prst="rect">
            <a:avLst/>
          </a:prstGeom>
          <a:noFill/>
        </p:spPr>
        <p:txBody>
          <a:bodyPr wrap="square" lIns="0" tIns="0" rIns="0" bIns="0" rtlCol="0">
            <a:spAutoFit/>
          </a:bodyPr>
          <a:lstStyle/>
          <a:p>
            <a:pPr marL="0" lvl="1" algn="ctr"/>
            <a:r>
              <a:rPr lang="fr-FR" sz="1800" b="1" dirty="0">
                <a:solidFill>
                  <a:srgbClr val="FFC000"/>
                </a:solidFill>
                <a:cs typeface="Hind" panose="02000000000000000000" pitchFamily="2" charset="77"/>
              </a:rPr>
              <a:t>397 000 </a:t>
            </a:r>
          </a:p>
          <a:p>
            <a:pPr marL="0" lvl="1" algn="ctr"/>
            <a:r>
              <a:rPr lang="fr-FR" sz="1000" dirty="0">
                <a:cs typeface="Hind" panose="02000000000000000000" pitchFamily="2" charset="77"/>
              </a:rPr>
              <a:t>abonnés</a:t>
            </a:r>
            <a:endParaRPr lang="fr-FR" sz="1100" dirty="0">
              <a:cs typeface="Hind" panose="02000000000000000000" pitchFamily="2" charset="77"/>
            </a:endParaRPr>
          </a:p>
        </p:txBody>
      </p:sp>
      <p:sp>
        <p:nvSpPr>
          <p:cNvPr id="40" name="ZoneTexte 39">
            <a:extLst>
              <a:ext uri="{FF2B5EF4-FFF2-40B4-BE49-F238E27FC236}">
                <a16:creationId xmlns:a16="http://schemas.microsoft.com/office/drawing/2014/main" id="{E1012481-6902-4844-A5A5-00B2531A0C22}"/>
              </a:ext>
            </a:extLst>
          </p:cNvPr>
          <p:cNvSpPr txBox="1"/>
          <p:nvPr/>
        </p:nvSpPr>
        <p:spPr>
          <a:xfrm>
            <a:off x="2163410" y="3610559"/>
            <a:ext cx="1983938" cy="492443"/>
          </a:xfrm>
          <a:prstGeom prst="rect">
            <a:avLst/>
          </a:prstGeom>
          <a:noFill/>
        </p:spPr>
        <p:txBody>
          <a:bodyPr wrap="square" lIns="0" tIns="0" rIns="0" bIns="0" rtlCol="0">
            <a:spAutoFit/>
          </a:bodyPr>
          <a:lstStyle/>
          <a:p>
            <a:pPr marL="0" lvl="1" algn="ctr"/>
            <a:r>
              <a:rPr lang="fr-FR" sz="1800" b="1" dirty="0">
                <a:solidFill>
                  <a:srgbClr val="C00000"/>
                </a:solidFill>
              </a:rPr>
              <a:t>2,8 millions </a:t>
            </a:r>
            <a:r>
              <a:rPr lang="fr-FR" sz="1400" b="1" dirty="0">
                <a:solidFill>
                  <a:srgbClr val="C00000"/>
                </a:solidFill>
              </a:rPr>
              <a:t>de participants et de vues</a:t>
            </a:r>
          </a:p>
        </p:txBody>
      </p:sp>
      <p:sp>
        <p:nvSpPr>
          <p:cNvPr id="42" name="ZoneTexte 41">
            <a:extLst>
              <a:ext uri="{FF2B5EF4-FFF2-40B4-BE49-F238E27FC236}">
                <a16:creationId xmlns:a16="http://schemas.microsoft.com/office/drawing/2014/main" id="{8311B961-AE4C-5B4C-8C77-5018DB47557B}"/>
              </a:ext>
            </a:extLst>
          </p:cNvPr>
          <p:cNvSpPr txBox="1"/>
          <p:nvPr/>
        </p:nvSpPr>
        <p:spPr>
          <a:xfrm>
            <a:off x="2615264" y="3251846"/>
            <a:ext cx="1090926" cy="338554"/>
          </a:xfrm>
          <a:prstGeom prst="rect">
            <a:avLst/>
          </a:prstGeom>
          <a:noFill/>
        </p:spPr>
        <p:txBody>
          <a:bodyPr wrap="square" lIns="0" tIns="0" rIns="0" bIns="0" rtlCol="0">
            <a:spAutoFit/>
          </a:bodyPr>
          <a:lstStyle/>
          <a:p>
            <a:pPr marL="0" lvl="1" algn="ctr"/>
            <a:r>
              <a:rPr lang="fr-FR" sz="1100" b="1" dirty="0">
                <a:cs typeface="Hind SemiBold" panose="02000000000000000000" pitchFamily="2" charset="77"/>
              </a:rPr>
              <a:t>Événements tout public</a:t>
            </a:r>
          </a:p>
        </p:txBody>
      </p:sp>
      <p:pic>
        <p:nvPicPr>
          <p:cNvPr id="45" name="Image 44">
            <a:extLst>
              <a:ext uri="{FF2B5EF4-FFF2-40B4-BE49-F238E27FC236}">
                <a16:creationId xmlns:a16="http://schemas.microsoft.com/office/drawing/2014/main" id="{07792B29-DB1D-694A-8672-91FBFB243AB6}"/>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3498494" y="1682400"/>
            <a:ext cx="271558" cy="221911"/>
          </a:xfrm>
          <a:prstGeom prst="rect">
            <a:avLst/>
          </a:prstGeom>
        </p:spPr>
      </p:pic>
      <p:pic>
        <p:nvPicPr>
          <p:cNvPr id="47" name="Image 46">
            <a:extLst>
              <a:ext uri="{FF2B5EF4-FFF2-40B4-BE49-F238E27FC236}">
                <a16:creationId xmlns:a16="http://schemas.microsoft.com/office/drawing/2014/main" id="{918C54D4-F902-DF48-8FEB-42028AFC6817}"/>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4624916" y="1675935"/>
            <a:ext cx="235639" cy="234840"/>
          </a:xfrm>
          <a:prstGeom prst="rect">
            <a:avLst/>
          </a:prstGeom>
        </p:spPr>
      </p:pic>
      <p:pic>
        <p:nvPicPr>
          <p:cNvPr id="49" name="Image 48">
            <a:extLst>
              <a:ext uri="{FF2B5EF4-FFF2-40B4-BE49-F238E27FC236}">
                <a16:creationId xmlns:a16="http://schemas.microsoft.com/office/drawing/2014/main" id="{CF5A12E2-7EAB-8F4A-8E26-EAC443F450AC}"/>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6830218" y="1680747"/>
            <a:ext cx="531509" cy="225216"/>
          </a:xfrm>
          <a:prstGeom prst="rect">
            <a:avLst/>
          </a:prstGeom>
        </p:spPr>
      </p:pic>
      <p:sp>
        <p:nvSpPr>
          <p:cNvPr id="29" name="ZoneTexte 28">
            <a:extLst>
              <a:ext uri="{FF2B5EF4-FFF2-40B4-BE49-F238E27FC236}">
                <a16:creationId xmlns:a16="http://schemas.microsoft.com/office/drawing/2014/main" id="{2CE638C9-7D75-F241-BA27-D01AB0245106}"/>
              </a:ext>
            </a:extLst>
          </p:cNvPr>
          <p:cNvSpPr txBox="1"/>
          <p:nvPr/>
        </p:nvSpPr>
        <p:spPr>
          <a:xfrm>
            <a:off x="600368" y="495302"/>
            <a:ext cx="6322319" cy="323165"/>
          </a:xfrm>
          <a:prstGeom prst="rect">
            <a:avLst/>
          </a:prstGeom>
          <a:noFill/>
        </p:spPr>
        <p:txBody>
          <a:bodyPr wrap="square" lIns="0" tIns="0" rIns="0" bIns="0" rtlCol="0">
            <a:spAutoFit/>
          </a:bodyPr>
          <a:lstStyle/>
          <a:p>
            <a:r>
              <a:rPr lang="fr-FR" sz="2100" dirty="0">
                <a:latin typeface="Arial" panose="020B0604020202020204" pitchFamily="34" charset="0"/>
                <a:cs typeface="Arial" panose="020B0604020202020204" pitchFamily="34" charset="0"/>
              </a:rPr>
              <a:t>Notre présence au service de l’information du public</a:t>
            </a:r>
          </a:p>
        </p:txBody>
      </p:sp>
      <p:sp>
        <p:nvSpPr>
          <p:cNvPr id="44" name="ZoneTexte 43">
            <a:extLst>
              <a:ext uri="{FF2B5EF4-FFF2-40B4-BE49-F238E27FC236}">
                <a16:creationId xmlns:a16="http://schemas.microsoft.com/office/drawing/2014/main" id="{1A4348EF-B3CF-0D47-B314-38497316D78A}"/>
              </a:ext>
            </a:extLst>
          </p:cNvPr>
          <p:cNvSpPr txBox="1"/>
          <p:nvPr/>
        </p:nvSpPr>
        <p:spPr>
          <a:xfrm>
            <a:off x="418696" y="3251846"/>
            <a:ext cx="1703459" cy="338554"/>
          </a:xfrm>
          <a:prstGeom prst="rect">
            <a:avLst/>
          </a:prstGeom>
          <a:noFill/>
        </p:spPr>
        <p:txBody>
          <a:bodyPr wrap="square" lIns="0" tIns="0" rIns="0" bIns="0" rtlCol="0">
            <a:spAutoFit/>
          </a:bodyPr>
          <a:lstStyle/>
          <a:p>
            <a:pPr marL="0" lvl="1" algn="ctr"/>
            <a:r>
              <a:rPr lang="fr-FR" sz="1100" b="1" dirty="0">
                <a:cs typeface="Hind SemiBold" panose="02000000000000000000" pitchFamily="2" charset="77"/>
              </a:rPr>
              <a:t>Conférences live</a:t>
            </a:r>
            <a:br>
              <a:rPr lang="fr-FR" sz="1100" b="1" dirty="0">
                <a:cs typeface="Hind SemiBold" panose="02000000000000000000" pitchFamily="2" charset="77"/>
              </a:rPr>
            </a:br>
            <a:r>
              <a:rPr lang="fr-FR" sz="1100" b="1" dirty="0">
                <a:cs typeface="Hind SemiBold" panose="02000000000000000000" pitchFamily="2" charset="77"/>
              </a:rPr>
              <a:t>et émissions 30’ Santé</a:t>
            </a:r>
            <a:endParaRPr lang="fr-FR" sz="1000" dirty="0">
              <a:ea typeface="Hind" charset="0"/>
              <a:cs typeface="Hind" charset="0"/>
            </a:endParaRPr>
          </a:p>
        </p:txBody>
      </p:sp>
      <p:sp>
        <p:nvSpPr>
          <p:cNvPr id="46" name="ZoneTexte 45">
            <a:extLst>
              <a:ext uri="{FF2B5EF4-FFF2-40B4-BE49-F238E27FC236}">
                <a16:creationId xmlns:a16="http://schemas.microsoft.com/office/drawing/2014/main" id="{E1012481-6902-4844-A5A5-00B2531A0C22}"/>
              </a:ext>
            </a:extLst>
          </p:cNvPr>
          <p:cNvSpPr txBox="1"/>
          <p:nvPr/>
        </p:nvSpPr>
        <p:spPr>
          <a:xfrm>
            <a:off x="4193951" y="3610559"/>
            <a:ext cx="2086708" cy="276999"/>
          </a:xfrm>
          <a:prstGeom prst="rect">
            <a:avLst/>
          </a:prstGeom>
          <a:solidFill>
            <a:schemeClr val="bg1"/>
          </a:solidFill>
        </p:spPr>
        <p:txBody>
          <a:bodyPr wrap="square" lIns="0" tIns="0" rIns="0" bIns="0" rtlCol="0">
            <a:spAutoFit/>
          </a:bodyPr>
          <a:lstStyle/>
          <a:p>
            <a:pPr marL="0" lvl="1" algn="ctr"/>
            <a:r>
              <a:rPr lang="fr-FR" sz="1800" b="1" dirty="0">
                <a:solidFill>
                  <a:srgbClr val="92D050"/>
                </a:solidFill>
              </a:rPr>
              <a:t>25</a:t>
            </a:r>
            <a:r>
              <a:rPr lang="fr-FR" sz="1800" b="1" dirty="0">
                <a:solidFill>
                  <a:srgbClr val="93D14F"/>
                </a:solidFill>
              </a:rPr>
              <a:t>0</a:t>
            </a:r>
            <a:r>
              <a:rPr lang="fr-FR" sz="1800" b="1" dirty="0">
                <a:solidFill>
                  <a:srgbClr val="92D050"/>
                </a:solidFill>
              </a:rPr>
              <a:t> </a:t>
            </a:r>
            <a:r>
              <a:rPr lang="fr-FR" sz="1400" b="1" dirty="0">
                <a:solidFill>
                  <a:srgbClr val="92D050"/>
                </a:solidFill>
              </a:rPr>
              <a:t>participants*</a:t>
            </a:r>
            <a:endParaRPr lang="fr-FR" sz="1800" b="1" dirty="0">
              <a:solidFill>
                <a:srgbClr val="92D050"/>
              </a:solidFill>
            </a:endParaRPr>
          </a:p>
        </p:txBody>
      </p:sp>
      <p:sp>
        <p:nvSpPr>
          <p:cNvPr id="50" name="ZoneTexte 49">
            <a:extLst>
              <a:ext uri="{FF2B5EF4-FFF2-40B4-BE49-F238E27FC236}">
                <a16:creationId xmlns:a16="http://schemas.microsoft.com/office/drawing/2014/main" id="{8311B961-AE4C-5B4C-8C77-5018DB47557B}"/>
              </a:ext>
            </a:extLst>
          </p:cNvPr>
          <p:cNvSpPr txBox="1"/>
          <p:nvPr/>
        </p:nvSpPr>
        <p:spPr>
          <a:xfrm>
            <a:off x="4228454" y="3251846"/>
            <a:ext cx="2024402" cy="338554"/>
          </a:xfrm>
          <a:prstGeom prst="rect">
            <a:avLst/>
          </a:prstGeom>
          <a:noFill/>
        </p:spPr>
        <p:txBody>
          <a:bodyPr wrap="square" lIns="0" tIns="0" rIns="0" bIns="0" rtlCol="0">
            <a:spAutoFit/>
          </a:bodyPr>
          <a:lstStyle/>
          <a:p>
            <a:pPr marL="0" lvl="1" algn="ctr"/>
            <a:r>
              <a:rPr lang="fr-FR" sz="1100" b="1" dirty="0">
                <a:cs typeface="Hind SemiBold" panose="02000000000000000000" pitchFamily="2" charset="77"/>
              </a:rPr>
              <a:t>Rencontres</a:t>
            </a:r>
            <a:br>
              <a:rPr lang="fr-FR" sz="1100" b="1" dirty="0">
                <a:cs typeface="Hind SemiBold" panose="02000000000000000000" pitchFamily="2" charset="77"/>
              </a:rPr>
            </a:br>
            <a:r>
              <a:rPr lang="fr-FR" sz="1100" b="1" dirty="0">
                <a:cs typeface="Hind SemiBold" panose="02000000000000000000" pitchFamily="2" charset="77"/>
              </a:rPr>
              <a:t>sur la recherche participative</a:t>
            </a:r>
          </a:p>
        </p:txBody>
      </p:sp>
      <p:sp>
        <p:nvSpPr>
          <p:cNvPr id="51" name="ZoneTexte 50">
            <a:extLst>
              <a:ext uri="{FF2B5EF4-FFF2-40B4-BE49-F238E27FC236}">
                <a16:creationId xmlns:a16="http://schemas.microsoft.com/office/drawing/2014/main" id="{0F9D2712-8991-3246-A309-B4828D333418}"/>
              </a:ext>
            </a:extLst>
          </p:cNvPr>
          <p:cNvSpPr txBox="1"/>
          <p:nvPr/>
        </p:nvSpPr>
        <p:spPr>
          <a:xfrm>
            <a:off x="6685583" y="3610559"/>
            <a:ext cx="1931737" cy="276999"/>
          </a:xfrm>
          <a:prstGeom prst="rect">
            <a:avLst/>
          </a:prstGeom>
          <a:noFill/>
        </p:spPr>
        <p:txBody>
          <a:bodyPr wrap="square" lIns="0" tIns="0" rIns="0" bIns="0" rtlCol="0">
            <a:spAutoFit/>
          </a:bodyPr>
          <a:lstStyle/>
          <a:p>
            <a:pPr marL="0" lvl="1" algn="ctr"/>
            <a:r>
              <a:rPr lang="fr-FR" sz="1800" b="1" dirty="0">
                <a:solidFill>
                  <a:srgbClr val="5DC2F4"/>
                </a:solidFill>
              </a:rPr>
              <a:t>273 000</a:t>
            </a:r>
            <a:r>
              <a:rPr lang="fr-FR" sz="1400" b="1" dirty="0">
                <a:solidFill>
                  <a:srgbClr val="5DC2F4"/>
                </a:solidFill>
              </a:rPr>
              <a:t> vues</a:t>
            </a:r>
          </a:p>
        </p:txBody>
      </p:sp>
      <p:sp>
        <p:nvSpPr>
          <p:cNvPr id="53" name="ZoneTexte 52">
            <a:extLst>
              <a:ext uri="{FF2B5EF4-FFF2-40B4-BE49-F238E27FC236}">
                <a16:creationId xmlns:a16="http://schemas.microsoft.com/office/drawing/2014/main" id="{8311B961-AE4C-5B4C-8C77-5018DB47557B}"/>
              </a:ext>
            </a:extLst>
          </p:cNvPr>
          <p:cNvSpPr txBox="1"/>
          <p:nvPr/>
        </p:nvSpPr>
        <p:spPr>
          <a:xfrm>
            <a:off x="6508421" y="3251846"/>
            <a:ext cx="2286061" cy="338554"/>
          </a:xfrm>
          <a:prstGeom prst="rect">
            <a:avLst/>
          </a:prstGeom>
          <a:noFill/>
        </p:spPr>
        <p:txBody>
          <a:bodyPr wrap="square" lIns="0" tIns="0" rIns="0" bIns="0" rtlCol="0">
            <a:spAutoFit/>
          </a:bodyPr>
          <a:lstStyle/>
          <a:p>
            <a:pPr marL="0" lvl="1" algn="ctr"/>
            <a:r>
              <a:rPr lang="fr-FR" sz="1100" b="1" dirty="0">
                <a:cs typeface="Hind SemiBold" panose="02000000000000000000" pitchFamily="2" charset="77"/>
              </a:rPr>
              <a:t>Canal </a:t>
            </a:r>
            <a:r>
              <a:rPr lang="fr-FR" sz="1100" b="1" dirty="0" err="1">
                <a:cs typeface="Hind SemiBold" panose="02000000000000000000" pitchFamily="2" charset="77"/>
              </a:rPr>
              <a:t>Détox</a:t>
            </a:r>
            <a:r>
              <a:rPr lang="fr-FR" sz="1100" b="1" dirty="0">
                <a:cs typeface="Hind SemiBold" panose="02000000000000000000" pitchFamily="2" charset="77"/>
              </a:rPr>
              <a:t>,</a:t>
            </a:r>
            <a:br>
              <a:rPr lang="fr-FR" sz="1100" b="1" dirty="0">
                <a:cs typeface="Hind SemiBold" panose="02000000000000000000" pitchFamily="2" charset="77"/>
              </a:rPr>
            </a:br>
            <a:r>
              <a:rPr lang="fr-FR" sz="1100" b="1" dirty="0">
                <a:cs typeface="Hind SemiBold" panose="02000000000000000000" pitchFamily="2" charset="77"/>
              </a:rPr>
              <a:t>vidéos et articles d’information</a:t>
            </a:r>
          </a:p>
        </p:txBody>
      </p:sp>
      <p:pic>
        <p:nvPicPr>
          <p:cNvPr id="63" name="Image 62">
            <a:extLst>
              <a:ext uri="{FF2B5EF4-FFF2-40B4-BE49-F238E27FC236}">
                <a16:creationId xmlns:a16="http://schemas.microsoft.com/office/drawing/2014/main" id="{14AC7699-3284-7946-8CC1-6A9C8E7820D4}"/>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148498" y="2816951"/>
            <a:ext cx="243854" cy="412675"/>
          </a:xfrm>
          <a:prstGeom prst="rect">
            <a:avLst/>
          </a:prstGeom>
        </p:spPr>
      </p:pic>
      <p:pic>
        <p:nvPicPr>
          <p:cNvPr id="21" name="Image 20">
            <a:extLst>
              <a:ext uri="{FF2B5EF4-FFF2-40B4-BE49-F238E27FC236}">
                <a16:creationId xmlns:a16="http://schemas.microsoft.com/office/drawing/2014/main" id="{DCFC0684-83AE-DE47-9661-6C0612773510}"/>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2971166" y="2854011"/>
            <a:ext cx="368427" cy="338555"/>
          </a:xfrm>
          <a:prstGeom prst="rect">
            <a:avLst/>
          </a:prstGeom>
        </p:spPr>
      </p:pic>
      <p:pic>
        <p:nvPicPr>
          <p:cNvPr id="64" name="Image 63">
            <a:extLst>
              <a:ext uri="{FF2B5EF4-FFF2-40B4-BE49-F238E27FC236}">
                <a16:creationId xmlns:a16="http://schemas.microsoft.com/office/drawing/2014/main" id="{424BE865-92D7-404A-B891-05D425F8BA7D}"/>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5053092" y="2874894"/>
            <a:ext cx="368427" cy="296789"/>
          </a:xfrm>
          <a:prstGeom prst="rect">
            <a:avLst/>
          </a:prstGeom>
        </p:spPr>
      </p:pic>
      <p:pic>
        <p:nvPicPr>
          <p:cNvPr id="23" name="Image 22">
            <a:extLst>
              <a:ext uri="{FF2B5EF4-FFF2-40B4-BE49-F238E27FC236}">
                <a16:creationId xmlns:a16="http://schemas.microsoft.com/office/drawing/2014/main" id="{B2AB1A75-BCE6-194E-A5E5-CB70807B66A4}"/>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7463308" y="2874894"/>
            <a:ext cx="376286" cy="296789"/>
          </a:xfrm>
          <a:prstGeom prst="rect">
            <a:avLst/>
          </a:prstGeom>
        </p:spPr>
      </p:pic>
      <p:pic>
        <p:nvPicPr>
          <p:cNvPr id="2" name="Image 1"/>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2381692" y="1661381"/>
            <a:ext cx="263948" cy="263948"/>
          </a:xfrm>
          <a:prstGeom prst="rect">
            <a:avLst/>
          </a:prstGeom>
        </p:spPr>
      </p:pic>
      <p:sp>
        <p:nvSpPr>
          <p:cNvPr id="31" name="ZoneTexte 30">
            <a:extLst>
              <a:ext uri="{FF2B5EF4-FFF2-40B4-BE49-F238E27FC236}">
                <a16:creationId xmlns:a16="http://schemas.microsoft.com/office/drawing/2014/main" id="{48BC683C-C10D-1545-8D65-CF02849F6F3D}"/>
              </a:ext>
            </a:extLst>
          </p:cNvPr>
          <p:cNvSpPr txBox="1"/>
          <p:nvPr/>
        </p:nvSpPr>
        <p:spPr>
          <a:xfrm>
            <a:off x="2079476" y="1981051"/>
            <a:ext cx="860449" cy="430887"/>
          </a:xfrm>
          <a:prstGeom prst="rect">
            <a:avLst/>
          </a:prstGeom>
          <a:solidFill>
            <a:schemeClr val="bg1"/>
          </a:solidFill>
        </p:spPr>
        <p:txBody>
          <a:bodyPr wrap="square" lIns="0" tIns="0" rIns="0" bIns="0" rtlCol="0">
            <a:spAutoFit/>
          </a:bodyPr>
          <a:lstStyle/>
          <a:p>
            <a:pPr marL="0" lvl="1" algn="ctr"/>
            <a:r>
              <a:rPr lang="fr-FR" sz="1800" b="1" dirty="0">
                <a:solidFill>
                  <a:schemeClr val="accent5"/>
                </a:solidFill>
                <a:cs typeface="Hind" panose="02000000000000000000" pitchFamily="2" charset="77"/>
              </a:rPr>
              <a:t>154 000</a:t>
            </a:r>
          </a:p>
          <a:p>
            <a:pPr marL="0" lvl="1" algn="ctr"/>
            <a:r>
              <a:rPr lang="fr-FR" sz="1000" dirty="0">
                <a:solidFill>
                  <a:srgbClr val="424242"/>
                </a:solidFill>
                <a:cs typeface="Hind" panose="02000000000000000000" pitchFamily="2" charset="77"/>
              </a:rPr>
              <a:t>abonnés</a:t>
            </a:r>
            <a:endParaRPr lang="fr-FR" sz="1800" b="1" dirty="0">
              <a:solidFill>
                <a:srgbClr val="5DC2F4"/>
              </a:solidFill>
              <a:cs typeface="Hind" panose="02000000000000000000" pitchFamily="2" charset="77"/>
            </a:endParaRPr>
          </a:p>
        </p:txBody>
      </p:sp>
      <p:pic>
        <p:nvPicPr>
          <p:cNvPr id="32" name="Image 31"/>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5746651" y="1653998"/>
            <a:ext cx="278714" cy="278714"/>
          </a:xfrm>
          <a:prstGeom prst="rect">
            <a:avLst/>
          </a:prstGeom>
        </p:spPr>
      </p:pic>
      <p:sp>
        <p:nvSpPr>
          <p:cNvPr id="33" name="ZoneTexte 32">
            <a:extLst>
              <a:ext uri="{FF2B5EF4-FFF2-40B4-BE49-F238E27FC236}">
                <a16:creationId xmlns:a16="http://schemas.microsoft.com/office/drawing/2014/main" id="{0F9D2712-8991-3246-A309-B4828D333418}"/>
              </a:ext>
            </a:extLst>
          </p:cNvPr>
          <p:cNvSpPr txBox="1"/>
          <p:nvPr/>
        </p:nvSpPr>
        <p:spPr>
          <a:xfrm>
            <a:off x="5435078" y="1981051"/>
            <a:ext cx="895316" cy="430887"/>
          </a:xfrm>
          <a:prstGeom prst="rect">
            <a:avLst/>
          </a:prstGeom>
          <a:noFill/>
        </p:spPr>
        <p:txBody>
          <a:bodyPr wrap="square" lIns="0" tIns="0" rIns="0" bIns="0" rtlCol="0">
            <a:spAutoFit/>
          </a:bodyPr>
          <a:lstStyle/>
          <a:p>
            <a:pPr marL="0" lvl="1" algn="ctr"/>
            <a:r>
              <a:rPr lang="fr-FR" sz="1800" b="1" dirty="0">
                <a:solidFill>
                  <a:schemeClr val="accent2">
                    <a:lumMod val="75000"/>
                  </a:schemeClr>
                </a:solidFill>
                <a:cs typeface="Hind" panose="02000000000000000000" pitchFamily="2" charset="77"/>
              </a:rPr>
              <a:t>17 000</a:t>
            </a:r>
            <a:r>
              <a:rPr lang="fr-FR" sz="1800" b="1" dirty="0">
                <a:solidFill>
                  <a:srgbClr val="0070C0"/>
                </a:solidFill>
                <a:cs typeface="Hind" panose="02000000000000000000" pitchFamily="2" charset="77"/>
              </a:rPr>
              <a:t> </a:t>
            </a:r>
            <a:r>
              <a:rPr lang="fr-FR" sz="1000" dirty="0">
                <a:solidFill>
                  <a:srgbClr val="424242"/>
                </a:solidFill>
                <a:cs typeface="Hind" panose="02000000000000000000" pitchFamily="2" charset="77"/>
              </a:rPr>
              <a:t>abonnés</a:t>
            </a:r>
          </a:p>
        </p:txBody>
      </p:sp>
      <p:sp>
        <p:nvSpPr>
          <p:cNvPr id="30" name="ZoneTexte 29">
            <a:extLst>
              <a:ext uri="{FF2B5EF4-FFF2-40B4-BE49-F238E27FC236}">
                <a16:creationId xmlns:a16="http://schemas.microsoft.com/office/drawing/2014/main" id="{6C962642-AB42-AB4B-B6CF-FD11098A8BA9}"/>
              </a:ext>
            </a:extLst>
          </p:cNvPr>
          <p:cNvSpPr txBox="1"/>
          <p:nvPr/>
        </p:nvSpPr>
        <p:spPr>
          <a:xfrm>
            <a:off x="7847582" y="1981051"/>
            <a:ext cx="955222" cy="430887"/>
          </a:xfrm>
          <a:prstGeom prst="rect">
            <a:avLst/>
          </a:prstGeom>
          <a:noFill/>
        </p:spPr>
        <p:txBody>
          <a:bodyPr wrap="square" lIns="0" tIns="0" rIns="0" bIns="0" rtlCol="0">
            <a:spAutoFit/>
          </a:bodyPr>
          <a:lstStyle/>
          <a:p>
            <a:pPr marL="0" lvl="1" algn="ctr"/>
            <a:r>
              <a:rPr lang="fr-FR" sz="1800" b="1" dirty="0">
                <a:solidFill>
                  <a:srgbClr val="92D050"/>
                </a:solidFill>
                <a:cs typeface="Hind" panose="02000000000000000000" pitchFamily="2" charset="77"/>
              </a:rPr>
              <a:t>24 500 </a:t>
            </a:r>
          </a:p>
          <a:p>
            <a:pPr marL="0" lvl="1" algn="ctr"/>
            <a:r>
              <a:rPr lang="fr-FR" sz="1000" dirty="0">
                <a:cs typeface="Hind" panose="02000000000000000000" pitchFamily="2" charset="77"/>
              </a:rPr>
              <a:t>abonnés</a:t>
            </a:r>
            <a:endParaRPr lang="fr-FR" sz="1100" dirty="0">
              <a:cs typeface="Hind" panose="02000000000000000000" pitchFamily="2" charset="77"/>
            </a:endParaRPr>
          </a:p>
        </p:txBody>
      </p:sp>
      <p:pic>
        <p:nvPicPr>
          <p:cNvPr id="35" name="Image 34">
            <a:extLst>
              <a:ext uri="{FF2B5EF4-FFF2-40B4-BE49-F238E27FC236}">
                <a16:creationId xmlns:a16="http://schemas.microsoft.com/office/drawing/2014/main" id="{CF5A12E2-7EAB-8F4A-8E26-EAC443F450AC}"/>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8099375" y="1542424"/>
            <a:ext cx="436468" cy="434318"/>
          </a:xfrm>
          <a:prstGeom prst="rect">
            <a:avLst/>
          </a:prstGeom>
        </p:spPr>
      </p:pic>
      <p:sp>
        <p:nvSpPr>
          <p:cNvPr id="36" name="ZoneTexte 35">
            <a:extLst>
              <a:ext uri="{FF2B5EF4-FFF2-40B4-BE49-F238E27FC236}">
                <a16:creationId xmlns:a16="http://schemas.microsoft.com/office/drawing/2014/main" id="{E1012481-6902-4844-A5A5-00B2531A0C22}"/>
              </a:ext>
            </a:extLst>
          </p:cNvPr>
          <p:cNvSpPr txBox="1"/>
          <p:nvPr/>
        </p:nvSpPr>
        <p:spPr>
          <a:xfrm>
            <a:off x="573972" y="3610559"/>
            <a:ext cx="1392907" cy="276999"/>
          </a:xfrm>
          <a:prstGeom prst="rect">
            <a:avLst/>
          </a:prstGeom>
          <a:solidFill>
            <a:schemeClr val="bg1"/>
          </a:solidFill>
        </p:spPr>
        <p:txBody>
          <a:bodyPr wrap="square" lIns="0" tIns="0" rIns="0" bIns="0" rtlCol="0">
            <a:spAutoFit/>
          </a:bodyPr>
          <a:lstStyle/>
          <a:p>
            <a:pPr marL="0" lvl="1" algn="ctr"/>
            <a:r>
              <a:rPr lang="fr-FR" sz="1800" b="1" dirty="0">
                <a:solidFill>
                  <a:schemeClr val="accent2"/>
                </a:solidFill>
              </a:rPr>
              <a:t>166 500 </a:t>
            </a:r>
            <a:r>
              <a:rPr lang="fr-FR" sz="1400" b="1" dirty="0">
                <a:solidFill>
                  <a:schemeClr val="accent2"/>
                </a:solidFill>
              </a:rPr>
              <a:t>vues</a:t>
            </a:r>
            <a:endParaRPr lang="fr-FR" sz="1000" dirty="0">
              <a:ea typeface="Hind" charset="0"/>
              <a:cs typeface="Hind" charset="0"/>
            </a:endParaRPr>
          </a:p>
        </p:txBody>
      </p:sp>
      <p:sp>
        <p:nvSpPr>
          <p:cNvPr id="38" name="Sous-titre 1"/>
          <p:cNvSpPr txBox="1">
            <a:spLocks/>
          </p:cNvSpPr>
          <p:nvPr/>
        </p:nvSpPr>
        <p:spPr>
          <a:xfrm>
            <a:off x="9194" y="4813253"/>
            <a:ext cx="1938604" cy="233843"/>
          </a:xfrm>
          <a:prstGeom prst="rect">
            <a:avLst/>
          </a:prstGeom>
        </p:spPr>
        <p:txBody>
          <a:bodyPr/>
          <a:lstStyle>
            <a:lvl1pPr marL="0" indent="0" algn="l" defTabSz="685783" rtl="0" eaLnBrk="1" latinLnBrk="0" hangingPunct="1">
              <a:lnSpc>
                <a:spcPct val="90000"/>
              </a:lnSpc>
              <a:spcBef>
                <a:spcPts val="750"/>
              </a:spcBef>
              <a:buClr>
                <a:srgbClr val="EF4C22"/>
              </a:buClr>
              <a:buFontTx/>
              <a:buNone/>
              <a:defRPr sz="2000" b="0" i="0" kern="1200">
                <a:solidFill>
                  <a:schemeClr val="tx1"/>
                </a:solidFill>
                <a:latin typeface="Hind Medium" panose="02000000000000000000" pitchFamily="2" charset="77"/>
                <a:ea typeface="+mn-ea"/>
                <a:cs typeface="Hind Medium" panose="02000000000000000000" pitchFamily="2" charset="77"/>
              </a:defRPr>
            </a:lvl1pPr>
            <a:lvl2pPr marL="167875" indent="-160731" algn="l" defTabSz="685783" rtl="0" eaLnBrk="1" latinLnBrk="0" hangingPunct="1">
              <a:lnSpc>
                <a:spcPct val="90000"/>
              </a:lnSpc>
              <a:spcBef>
                <a:spcPts val="375"/>
              </a:spcBef>
              <a:buClr>
                <a:srgbClr val="EF4C22"/>
              </a:buClr>
              <a:buFont typeface="Arial" panose="020B0604020202020204" pitchFamily="34" charset="0"/>
              <a:buChar char="•"/>
              <a:tabLst/>
              <a:defRPr sz="1800" b="0" kern="1200">
                <a:solidFill>
                  <a:schemeClr val="tx2"/>
                </a:solidFill>
                <a:latin typeface="+mn-lt"/>
                <a:ea typeface="+mn-ea"/>
                <a:cs typeface="+mn-cs"/>
              </a:defRPr>
            </a:lvl2pPr>
            <a:lvl3pPr marL="161996" marR="0" indent="-161996" algn="l" defTabSz="685783" rtl="0" eaLnBrk="1" fontAlgn="auto" latinLnBrk="0" hangingPunct="1">
              <a:lnSpc>
                <a:spcPct val="90000"/>
              </a:lnSpc>
              <a:spcBef>
                <a:spcPts val="1275"/>
              </a:spcBef>
              <a:spcAft>
                <a:spcPts val="0"/>
              </a:spcAft>
              <a:buClr>
                <a:schemeClr val="accent1"/>
              </a:buClr>
              <a:buSzTx/>
              <a:buFont typeface="Arial" panose="020B0604020202020204" pitchFamily="34"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61996" indent="-161996" algn="l" defTabSz="685783" rtl="0" eaLnBrk="1" latinLnBrk="0" hangingPunct="1">
              <a:lnSpc>
                <a:spcPct val="100000"/>
              </a:lnSpc>
              <a:spcBef>
                <a:spcPts val="900"/>
              </a:spcBef>
              <a:buClr>
                <a:schemeClr val="accent1"/>
              </a:buClr>
              <a:buFont typeface="Helvetica" pitchFamily="2" charset="0"/>
              <a:buChar char="●"/>
              <a:tabLst/>
              <a:defRPr sz="1300" b="0" i="0" kern="1200">
                <a:solidFill>
                  <a:schemeClr val="tx1"/>
                </a:solidFill>
                <a:latin typeface="Hind" panose="02000000000000000000" pitchFamily="2" charset="77"/>
                <a:ea typeface="+mn-ea"/>
                <a:cs typeface="Hind" panose="02000000000000000000" pitchFamily="2" charset="77"/>
              </a:defRPr>
            </a:lvl4pPr>
            <a:lvl5pPr marL="7144" marR="0" indent="0" algn="l" defTabSz="685783" rtl="0" eaLnBrk="1" fontAlgn="auto" latinLnBrk="0" hangingPunct="1">
              <a:lnSpc>
                <a:spcPct val="100000"/>
              </a:lnSpc>
              <a:spcBef>
                <a:spcPts val="600"/>
              </a:spcBef>
              <a:spcAft>
                <a:spcPts val="0"/>
              </a:spcAft>
              <a:buClr>
                <a:srgbClr val="EF4C22"/>
              </a:buClr>
              <a:buSzTx/>
              <a:buFontTx/>
              <a:buNone/>
              <a:tabLst/>
              <a:defRPr sz="1000" b="0" i="0" kern="1200">
                <a:solidFill>
                  <a:schemeClr val="tx1"/>
                </a:solidFill>
                <a:latin typeface="Hind" panose="02000000000000000000" pitchFamily="2" charset="77"/>
                <a:ea typeface="Hind" panose="02000000000000000000" pitchFamily="2" charset="77"/>
                <a:cs typeface="Hind" panose="02000000000000000000" pitchFamily="2" charset="77"/>
              </a:defRPr>
            </a:lvl5pPr>
            <a:lvl6pPr marL="1843042" indent="-128585" algn="l" defTabSz="685783" rtl="0" eaLnBrk="1" latinLnBrk="0" hangingPunct="1">
              <a:lnSpc>
                <a:spcPct val="90000"/>
              </a:lnSpc>
              <a:spcBef>
                <a:spcPts val="375"/>
              </a:spcBef>
              <a:buClr>
                <a:srgbClr val="E63723"/>
              </a:buClr>
              <a:buFont typeface="AppleSymbols" charset="0"/>
              <a:buChar char="⎼"/>
              <a:defRPr sz="1050" b="0" kern="1200">
                <a:solidFill>
                  <a:schemeClr val="tx2"/>
                </a:solidFill>
                <a:latin typeface="+mj-lt"/>
                <a:ea typeface="Times New Roman" charset="0"/>
                <a:cs typeface="Times New Roman" charset="0"/>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sz="800" i="1" dirty="0">
                <a:solidFill>
                  <a:schemeClr val="bg1"/>
                </a:solidFill>
                <a:latin typeface="Arial" panose="020B0604020202020204" pitchFamily="34" charset="0"/>
                <a:cs typeface="Arial" panose="020B0604020202020204" pitchFamily="34" charset="0"/>
              </a:rPr>
              <a:t>* Chiffres 2022</a:t>
            </a:r>
            <a:endParaRPr lang="en-US" sz="800"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9198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2">
            <a:extLst>
              <a:ext uri="{FF2B5EF4-FFF2-40B4-BE49-F238E27FC236}">
                <a16:creationId xmlns:a16="http://schemas.microsoft.com/office/drawing/2014/main" id="{B1FE1751-11C7-E747-9F77-04EDE1E78C17}"/>
              </a:ext>
            </a:extLst>
          </p:cNvPr>
          <p:cNvSpPr txBox="1">
            <a:spLocks/>
          </p:cNvSpPr>
          <p:nvPr/>
        </p:nvSpPr>
        <p:spPr>
          <a:xfrm>
            <a:off x="3128376" y="2483452"/>
            <a:ext cx="5564459" cy="646253"/>
          </a:xfrm>
          <a:prstGeom prst="rect">
            <a:avLst/>
          </a:prstGeom>
        </p:spPr>
        <p:txBody>
          <a:bodyPr>
            <a:noAutofit/>
          </a:bodyPr>
          <a:lstStyle>
            <a:lvl1pPr algn="l" defTabSz="685783" rtl="0" eaLnBrk="1" latinLnBrk="0" hangingPunct="1">
              <a:lnSpc>
                <a:spcPct val="90000"/>
              </a:lnSpc>
              <a:spcBef>
                <a:spcPct val="0"/>
              </a:spcBef>
              <a:buNone/>
              <a:defRPr sz="1800" b="1" kern="1200">
                <a:solidFill>
                  <a:schemeClr val="bg1"/>
                </a:solidFill>
                <a:latin typeface="+mj-lt"/>
                <a:ea typeface="+mj-ea"/>
                <a:cs typeface="+mj-cs"/>
              </a:defRPr>
            </a:lvl1pPr>
          </a:lstStyle>
          <a:p>
            <a:pPr algn="ctr"/>
            <a:r>
              <a:rPr lang="fr-FR" sz="3600" dirty="0"/>
              <a:t>#</a:t>
            </a:r>
            <a:r>
              <a:rPr lang="fr-FR" sz="3600" dirty="0" err="1"/>
              <a:t>LaSciencePourLaSanté</a:t>
            </a:r>
            <a:endParaRPr lang="fr-FR" sz="3600" dirty="0"/>
          </a:p>
        </p:txBody>
      </p:sp>
    </p:spTree>
    <p:extLst>
      <p:ext uri="{BB962C8B-B14F-4D97-AF65-F5344CB8AC3E}">
        <p14:creationId xmlns:p14="http://schemas.microsoft.com/office/powerpoint/2010/main" val="1986096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050DC68E-0D14-88DE-8B98-2924ED0C3F59}"/>
              </a:ext>
            </a:extLst>
          </p:cNvPr>
          <p:cNvPicPr>
            <a:picLocks noChangeAspect="1"/>
          </p:cNvPicPr>
          <p:nvPr/>
        </p:nvPicPr>
        <p:blipFill rotWithShape="1">
          <a:blip r:embed="rId3" cstate="hqprint">
            <a:duotone>
              <a:prstClr val="black"/>
              <a:schemeClr val="tx2">
                <a:tint val="45000"/>
                <a:satMod val="400000"/>
              </a:schemeClr>
            </a:duotone>
            <a:lum contrast="23000"/>
            <a:extLst>
              <a:ext uri="{28A0092B-C50C-407E-A947-70E740481C1C}">
                <a14:useLocalDpi xmlns:a14="http://schemas.microsoft.com/office/drawing/2010/main"/>
              </a:ext>
            </a:extLst>
          </a:blip>
          <a:srcRect b="13318"/>
          <a:stretch/>
        </p:blipFill>
        <p:spPr>
          <a:xfrm>
            <a:off x="495" y="1702941"/>
            <a:ext cx="3431023" cy="3010461"/>
          </a:xfrm>
          <a:prstGeom prst="rect">
            <a:avLst/>
          </a:prstGeom>
          <a:noFill/>
          <a:ln>
            <a:noFill/>
          </a:ln>
        </p:spPr>
      </p:pic>
      <p:sp>
        <p:nvSpPr>
          <p:cNvPr id="2" name="Titre 1"/>
          <p:cNvSpPr>
            <a:spLocks noGrp="1"/>
          </p:cNvSpPr>
          <p:nvPr>
            <p:ph type="title" idx="4294967295"/>
          </p:nvPr>
        </p:nvSpPr>
        <p:spPr>
          <a:xfrm>
            <a:off x="544138" y="454692"/>
            <a:ext cx="5316538" cy="452335"/>
          </a:xfrm>
          <a:prstGeom prst="rect">
            <a:avLst/>
          </a:prstGeom>
        </p:spPr>
        <p:txBody>
          <a:bodyPr/>
          <a:lstStyle/>
          <a:p>
            <a:pPr marL="0" indent="0">
              <a:buNone/>
            </a:pPr>
            <a:r>
              <a:rPr lang="fr-FR" sz="2800" dirty="0">
                <a:solidFill>
                  <a:srgbClr val="DE492A"/>
                </a:solidFill>
                <a:latin typeface="Arial" panose="020B0604020202020204" pitchFamily="34" charset="0"/>
                <a:cs typeface="Arial" panose="020B0604020202020204" pitchFamily="34" charset="0"/>
              </a:rPr>
              <a:t>Sommaire</a:t>
            </a:r>
          </a:p>
        </p:txBody>
      </p:sp>
      <p:sp>
        <p:nvSpPr>
          <p:cNvPr id="7" name="Espace réservé du numéro de diapositive 4">
            <a:extLst>
              <a:ext uri="{FF2B5EF4-FFF2-40B4-BE49-F238E27FC236}">
                <a16:creationId xmlns:a16="http://schemas.microsoft.com/office/drawing/2014/main" id="{09D286EC-79C8-5C4A-A0DD-F4305D1C6FBD}"/>
              </a:ext>
            </a:extLst>
          </p:cNvPr>
          <p:cNvSpPr>
            <a:spLocks noGrp="1"/>
          </p:cNvSpPr>
          <p:nvPr>
            <p:ph type="sldNum" sz="quarter" idx="12"/>
          </p:nvPr>
        </p:nvSpPr>
        <p:spPr>
          <a:xfrm>
            <a:off x="8526287" y="4829159"/>
            <a:ext cx="617713" cy="215904"/>
          </a:xfrm>
          <a:prstGeom prst="rect">
            <a:avLst/>
          </a:prstGeom>
        </p:spPr>
        <p:txBody>
          <a:bodyPr rIns="108000"/>
          <a:lstStyle>
            <a:lvl1pPr algn="ctr">
              <a:defRPr sz="800" b="1" i="0">
                <a:solidFill>
                  <a:schemeClr val="bg1"/>
                </a:solidFill>
                <a:latin typeface="Hind" panose="02000000000000000000" pitchFamily="2" charset="77"/>
                <a:ea typeface="Hind" panose="02000000000000000000" pitchFamily="2" charset="77"/>
                <a:cs typeface="Hind" panose="02000000000000000000" pitchFamily="2" charset="77"/>
              </a:defRPr>
            </a:lvl1pPr>
          </a:lstStyle>
          <a:p>
            <a:fld id="{90F7D937-8C47-D949-9B66-03B4793ACCA3}" type="slidenum">
              <a:rPr lang="fr-FR" smtClean="0">
                <a:latin typeface="Arial" panose="020B0604020202020204" pitchFamily="34" charset="0"/>
                <a:cs typeface="Arial" panose="020B0604020202020204" pitchFamily="34" charset="0"/>
              </a:rPr>
              <a:pPr/>
              <a:t>4</a:t>
            </a:fld>
            <a:endParaRPr lang="fr-FR" dirty="0">
              <a:latin typeface="Arial" panose="020B0604020202020204" pitchFamily="34" charset="0"/>
              <a:cs typeface="Arial" panose="020B0604020202020204" pitchFamily="34" charset="0"/>
            </a:endParaRPr>
          </a:p>
        </p:txBody>
      </p:sp>
      <p:sp>
        <p:nvSpPr>
          <p:cNvPr id="6" name="Sous-titre 1"/>
          <p:cNvSpPr txBox="1">
            <a:spLocks/>
          </p:cNvSpPr>
          <p:nvPr/>
        </p:nvSpPr>
        <p:spPr>
          <a:xfrm>
            <a:off x="0" y="4832505"/>
            <a:ext cx="2666177" cy="233843"/>
          </a:xfrm>
          <a:prstGeom prst="rect">
            <a:avLst/>
          </a:prstGeom>
        </p:spPr>
        <p:txBody>
          <a:bodyPr/>
          <a:lstStyle>
            <a:lvl1pPr marL="0" indent="0" algn="l" defTabSz="685783" rtl="0" eaLnBrk="1" latinLnBrk="0" hangingPunct="1">
              <a:lnSpc>
                <a:spcPct val="90000"/>
              </a:lnSpc>
              <a:spcBef>
                <a:spcPts val="750"/>
              </a:spcBef>
              <a:buClr>
                <a:srgbClr val="EF4C22"/>
              </a:buClr>
              <a:buFontTx/>
              <a:buNone/>
              <a:defRPr sz="2000" b="0" i="0" kern="1200">
                <a:solidFill>
                  <a:schemeClr val="tx1"/>
                </a:solidFill>
                <a:latin typeface="Hind Medium" panose="02000000000000000000" pitchFamily="2" charset="77"/>
                <a:ea typeface="+mn-ea"/>
                <a:cs typeface="Hind Medium" panose="02000000000000000000" pitchFamily="2" charset="77"/>
              </a:defRPr>
            </a:lvl1pPr>
            <a:lvl2pPr marL="167875" indent="-160731" algn="l" defTabSz="685783" rtl="0" eaLnBrk="1" latinLnBrk="0" hangingPunct="1">
              <a:lnSpc>
                <a:spcPct val="90000"/>
              </a:lnSpc>
              <a:spcBef>
                <a:spcPts val="375"/>
              </a:spcBef>
              <a:buClr>
                <a:srgbClr val="EF4C22"/>
              </a:buClr>
              <a:buFont typeface="Arial" panose="020B0604020202020204" pitchFamily="34" charset="0"/>
              <a:buChar char="•"/>
              <a:tabLst/>
              <a:defRPr sz="1800" b="0" kern="1200">
                <a:solidFill>
                  <a:schemeClr val="tx2"/>
                </a:solidFill>
                <a:latin typeface="+mn-lt"/>
                <a:ea typeface="+mn-ea"/>
                <a:cs typeface="+mn-cs"/>
              </a:defRPr>
            </a:lvl2pPr>
            <a:lvl3pPr marL="161996" marR="0" indent="-161996" algn="l" defTabSz="685783" rtl="0" eaLnBrk="1" fontAlgn="auto" latinLnBrk="0" hangingPunct="1">
              <a:lnSpc>
                <a:spcPct val="90000"/>
              </a:lnSpc>
              <a:spcBef>
                <a:spcPts val="1275"/>
              </a:spcBef>
              <a:spcAft>
                <a:spcPts val="0"/>
              </a:spcAft>
              <a:buClr>
                <a:schemeClr val="accent1"/>
              </a:buClr>
              <a:buSzTx/>
              <a:buFont typeface="Arial" panose="020B0604020202020204" pitchFamily="34"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61996" indent="-161996" algn="l" defTabSz="685783" rtl="0" eaLnBrk="1" latinLnBrk="0" hangingPunct="1">
              <a:lnSpc>
                <a:spcPct val="100000"/>
              </a:lnSpc>
              <a:spcBef>
                <a:spcPts val="900"/>
              </a:spcBef>
              <a:buClr>
                <a:schemeClr val="accent1"/>
              </a:buClr>
              <a:buFont typeface="Helvetica" pitchFamily="2" charset="0"/>
              <a:buChar char="●"/>
              <a:tabLst/>
              <a:defRPr sz="1300" b="0" i="0" kern="1200">
                <a:solidFill>
                  <a:schemeClr val="tx1"/>
                </a:solidFill>
                <a:latin typeface="Hind" panose="02000000000000000000" pitchFamily="2" charset="77"/>
                <a:ea typeface="+mn-ea"/>
                <a:cs typeface="Hind" panose="02000000000000000000" pitchFamily="2" charset="77"/>
              </a:defRPr>
            </a:lvl4pPr>
            <a:lvl5pPr marL="7144" marR="0" indent="0" algn="l" defTabSz="685783" rtl="0" eaLnBrk="1" fontAlgn="auto" latinLnBrk="0" hangingPunct="1">
              <a:lnSpc>
                <a:spcPct val="100000"/>
              </a:lnSpc>
              <a:spcBef>
                <a:spcPts val="600"/>
              </a:spcBef>
              <a:spcAft>
                <a:spcPts val="0"/>
              </a:spcAft>
              <a:buClr>
                <a:srgbClr val="EF4C22"/>
              </a:buClr>
              <a:buSzTx/>
              <a:buFontTx/>
              <a:buNone/>
              <a:tabLst/>
              <a:defRPr sz="1000" b="0" i="0" kern="1200">
                <a:solidFill>
                  <a:schemeClr val="tx1"/>
                </a:solidFill>
                <a:latin typeface="Hind" panose="02000000000000000000" pitchFamily="2" charset="77"/>
                <a:ea typeface="Hind" panose="02000000000000000000" pitchFamily="2" charset="77"/>
                <a:cs typeface="Hind" panose="02000000000000000000" pitchFamily="2" charset="77"/>
              </a:defRPr>
            </a:lvl5pPr>
            <a:lvl6pPr marL="1843042" indent="-128585" algn="l" defTabSz="685783" rtl="0" eaLnBrk="1" latinLnBrk="0" hangingPunct="1">
              <a:lnSpc>
                <a:spcPct val="90000"/>
              </a:lnSpc>
              <a:spcBef>
                <a:spcPts val="375"/>
              </a:spcBef>
              <a:buClr>
                <a:srgbClr val="E63723"/>
              </a:buClr>
              <a:buFont typeface="AppleSymbols" charset="0"/>
              <a:buChar char="⎼"/>
              <a:defRPr sz="1050" b="0" kern="1200">
                <a:solidFill>
                  <a:schemeClr val="tx2"/>
                </a:solidFill>
                <a:latin typeface="+mj-lt"/>
                <a:ea typeface="Times New Roman" charset="0"/>
                <a:cs typeface="Times New Roman" charset="0"/>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sz="900" i="1" dirty="0">
                <a:solidFill>
                  <a:schemeClr val="bg1"/>
                </a:solidFill>
                <a:latin typeface="Arial" panose="020B0604020202020204" pitchFamily="34" charset="0"/>
                <a:cs typeface="Arial" panose="020B0604020202020204" pitchFamily="34" charset="0"/>
              </a:rPr>
              <a:t>Données 2023, sauf mention contraire</a:t>
            </a:r>
            <a:endParaRPr lang="en-US" sz="900" i="1" dirty="0">
              <a:solidFill>
                <a:schemeClr val="bg1"/>
              </a:solidFill>
              <a:latin typeface="Arial" panose="020B0604020202020204" pitchFamily="34" charset="0"/>
              <a:cs typeface="Arial" panose="020B0604020202020204" pitchFamily="34" charset="0"/>
            </a:endParaRPr>
          </a:p>
        </p:txBody>
      </p:sp>
      <p:pic>
        <p:nvPicPr>
          <p:cNvPr id="5" name="Image 4">
            <a:extLst>
              <a:ext uri="{FF2B5EF4-FFF2-40B4-BE49-F238E27FC236}">
                <a16:creationId xmlns:a16="http://schemas.microsoft.com/office/drawing/2014/main" id="{6585DC92-DD4C-D0F5-D8E2-D0E73CF4328E}"/>
              </a:ext>
            </a:extLst>
          </p:cNvPr>
          <p:cNvPicPr>
            <a:picLocks noChangeAspect="1"/>
          </p:cNvPicPr>
          <p:nvPr/>
        </p:nvPicPr>
        <p:blipFill>
          <a:blip r:embed="rId3">
            <a:duotone>
              <a:prstClr val="black"/>
              <a:schemeClr val="tx2">
                <a:tint val="45000"/>
                <a:satMod val="400000"/>
              </a:schemeClr>
            </a:duotone>
            <a:lum contrast="23000"/>
            <a:extLst>
              <a:ext uri="{28A0092B-C50C-407E-A947-70E740481C1C}">
                <a14:useLocalDpi xmlns:a14="http://schemas.microsoft.com/office/drawing/2010/main"/>
              </a:ext>
            </a:extLst>
          </a:blip>
          <a:stretch>
            <a:fillRect/>
          </a:stretch>
        </p:blipFill>
        <p:spPr>
          <a:xfrm rot="10800000">
            <a:off x="5712482" y="0"/>
            <a:ext cx="3431023" cy="3473011"/>
          </a:xfrm>
          <a:prstGeom prst="rect">
            <a:avLst/>
          </a:prstGeom>
          <a:noFill/>
          <a:ln>
            <a:noFill/>
          </a:ln>
        </p:spPr>
      </p:pic>
      <p:sp>
        <p:nvSpPr>
          <p:cNvPr id="3" name="Espace réservé du contenu 2"/>
          <p:cNvSpPr>
            <a:spLocks noGrp="1"/>
          </p:cNvSpPr>
          <p:nvPr>
            <p:ph sz="quarter" idx="4294967295"/>
          </p:nvPr>
        </p:nvSpPr>
        <p:spPr>
          <a:xfrm>
            <a:off x="1368424" y="1427232"/>
            <a:ext cx="7231437" cy="3261576"/>
          </a:xfrm>
        </p:spPr>
        <p:txBody>
          <a:bodyPr>
            <a:noAutofit/>
          </a:bodyPr>
          <a:lstStyle/>
          <a:p>
            <a:pPr marL="180000" lvl="1" indent="-180000">
              <a:lnSpc>
                <a:spcPts val="2640"/>
              </a:lnSpc>
              <a:spcBef>
                <a:spcPts val="0"/>
              </a:spcBef>
              <a:spcAft>
                <a:spcPts val="7200"/>
              </a:spcAft>
              <a:buClr>
                <a:srgbClr val="DE492A"/>
              </a:buClr>
            </a:pPr>
            <a:r>
              <a:rPr lang="fr-FR" sz="2200" dirty="0">
                <a:solidFill>
                  <a:srgbClr val="4E879B"/>
                </a:solidFill>
                <a:latin typeface="Arial" panose="020B0604020202020204" pitchFamily="34" charset="0"/>
                <a:ea typeface="Hind"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Répondre aux grands défis de la recherche biomédicale</a:t>
            </a:r>
            <a:endParaRPr lang="fr-FR" sz="2200" dirty="0">
              <a:solidFill>
                <a:schemeClr val="tx1"/>
              </a:solidFill>
              <a:latin typeface="Arial" panose="020B0604020202020204" pitchFamily="34" charset="0"/>
              <a:ea typeface="Hind" charset="0"/>
              <a:cs typeface="Arial" panose="020B0604020202020204" pitchFamily="34" charset="0"/>
            </a:endParaRPr>
          </a:p>
          <a:p>
            <a:pPr marL="180000" lvl="1" indent="-180000">
              <a:lnSpc>
                <a:spcPts val="2640"/>
              </a:lnSpc>
              <a:spcBef>
                <a:spcPts val="0"/>
              </a:spcBef>
              <a:spcAft>
                <a:spcPts val="7200"/>
              </a:spcAft>
              <a:buClr>
                <a:srgbClr val="DE492A"/>
              </a:buClr>
            </a:pPr>
            <a:r>
              <a:rPr lang="fr-FR" sz="2200" dirty="0">
                <a:solidFill>
                  <a:srgbClr val="4E879B"/>
                </a:solidFill>
                <a:latin typeface="Arial" panose="020B0604020202020204" pitchFamily="34" charset="0"/>
                <a:ea typeface="Hind"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Agir pour améliorer la santé de tous</a:t>
            </a:r>
            <a:endParaRPr lang="fr-FR" sz="2200" dirty="0">
              <a:solidFill>
                <a:schemeClr val="tx1"/>
              </a:solidFill>
              <a:latin typeface="Arial" panose="020B0604020202020204" pitchFamily="34" charset="0"/>
              <a:ea typeface="Hind" charset="0"/>
              <a:cs typeface="Arial" panose="020B0604020202020204" pitchFamily="34" charset="0"/>
            </a:endParaRPr>
          </a:p>
          <a:p>
            <a:pPr marL="180000" lvl="1" indent="-180000">
              <a:lnSpc>
                <a:spcPts val="2640"/>
              </a:lnSpc>
              <a:spcBef>
                <a:spcPts val="0"/>
              </a:spcBef>
              <a:spcAft>
                <a:spcPts val="7200"/>
              </a:spcAft>
              <a:buClr>
                <a:srgbClr val="DE492A"/>
              </a:buClr>
            </a:pPr>
            <a:r>
              <a:rPr lang="fr-FR" sz="2200" dirty="0">
                <a:solidFill>
                  <a:srgbClr val="4E879B"/>
                </a:solidFill>
                <a:latin typeface="Arial" panose="020B0604020202020204" pitchFamily="34" charset="0"/>
                <a:ea typeface="Hind"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Diffuser les connaissances pour informer chacun</a:t>
            </a:r>
            <a:endParaRPr lang="fr-FR" sz="2200" dirty="0">
              <a:solidFill>
                <a:srgbClr val="4E879B"/>
              </a:solidFill>
              <a:latin typeface="Arial" panose="020B0604020202020204" pitchFamily="34" charset="0"/>
              <a:ea typeface="Hind" charset="0"/>
              <a:cs typeface="Arial" panose="020B0604020202020204" pitchFamily="34" charset="0"/>
            </a:endParaRPr>
          </a:p>
        </p:txBody>
      </p:sp>
    </p:spTree>
    <p:extLst>
      <p:ext uri="{BB962C8B-B14F-4D97-AF65-F5344CB8AC3E}">
        <p14:creationId xmlns:p14="http://schemas.microsoft.com/office/powerpoint/2010/main" val="2704728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E16424A-491B-9E44-B073-85B678032E74}"/>
              </a:ext>
            </a:extLst>
          </p:cNvPr>
          <p:cNvSpPr>
            <a:spLocks noGrp="1"/>
          </p:cNvSpPr>
          <p:nvPr>
            <p:ph type="body" sz="quarter" idx="13"/>
          </p:nvPr>
        </p:nvSpPr>
        <p:spPr>
          <a:xfrm>
            <a:off x="4552748" y="2506408"/>
            <a:ext cx="4061645" cy="867424"/>
          </a:xfrm>
        </p:spPr>
        <p:txBody>
          <a:bodyPr/>
          <a:lstStyle/>
          <a:p>
            <a:r>
              <a:rPr lang="fr-FR" dirty="0"/>
              <a:t>Répondre aux grands défis</a:t>
            </a:r>
            <a:br>
              <a:rPr lang="fr-FR" dirty="0"/>
            </a:br>
            <a:r>
              <a:rPr lang="fr-FR" dirty="0"/>
              <a:t>de la recherche biomédicale</a:t>
            </a:r>
          </a:p>
        </p:txBody>
      </p:sp>
    </p:spTree>
    <p:extLst>
      <p:ext uri="{BB962C8B-B14F-4D97-AF65-F5344CB8AC3E}">
        <p14:creationId xmlns:p14="http://schemas.microsoft.com/office/powerpoint/2010/main" val="1685901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5FDCEB5-CC30-B042-ACA1-D05FACDD2FC6}"/>
              </a:ext>
            </a:extLst>
          </p:cNvPr>
          <p:cNvSpPr/>
          <p:nvPr/>
        </p:nvSpPr>
        <p:spPr>
          <a:xfrm>
            <a:off x="5537465" y="2744133"/>
            <a:ext cx="3281071" cy="167097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F99B7152-A787-CA41-9877-4E4ACC49BF70}"/>
              </a:ext>
            </a:extLst>
          </p:cNvPr>
          <p:cNvSpPr/>
          <p:nvPr/>
        </p:nvSpPr>
        <p:spPr>
          <a:xfrm>
            <a:off x="3888485" y="2744133"/>
            <a:ext cx="1487837" cy="167097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C887FD8F-962A-2345-9065-03735756AB0F}"/>
              </a:ext>
            </a:extLst>
          </p:cNvPr>
          <p:cNvSpPr/>
          <p:nvPr/>
        </p:nvSpPr>
        <p:spPr>
          <a:xfrm>
            <a:off x="492892" y="2744133"/>
            <a:ext cx="3234450" cy="167097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Rectangle 1">
            <a:extLst>
              <a:ext uri="{FF2B5EF4-FFF2-40B4-BE49-F238E27FC236}">
                <a16:creationId xmlns:a16="http://schemas.microsoft.com/office/drawing/2014/main" id="{94FA69DC-927F-C34D-85CC-4640E370F787}"/>
              </a:ext>
            </a:extLst>
          </p:cNvPr>
          <p:cNvSpPr/>
          <p:nvPr/>
        </p:nvSpPr>
        <p:spPr>
          <a:xfrm>
            <a:off x="492892" y="1322572"/>
            <a:ext cx="8325644" cy="125732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itre 4">
            <a:extLst>
              <a:ext uri="{FF2B5EF4-FFF2-40B4-BE49-F238E27FC236}">
                <a16:creationId xmlns:a16="http://schemas.microsoft.com/office/drawing/2014/main" id="{39AF9726-E9B6-CB40-8AE3-CE3FD0BE789F}"/>
              </a:ext>
            </a:extLst>
          </p:cNvPr>
          <p:cNvSpPr>
            <a:spLocks noGrp="1"/>
          </p:cNvSpPr>
          <p:nvPr>
            <p:ph type="title"/>
          </p:nvPr>
        </p:nvSpPr>
        <p:spPr/>
        <p:txBody>
          <a:bodyPr/>
          <a:lstStyle/>
          <a:p>
            <a:r>
              <a:rPr lang="fr-FR" dirty="0"/>
              <a:t>Répondre aux grands défis de la recherche biomédicale</a:t>
            </a:r>
          </a:p>
        </p:txBody>
      </p:sp>
      <p:sp>
        <p:nvSpPr>
          <p:cNvPr id="4" name="Espace réservé du numéro de diapositive 3">
            <a:extLst>
              <a:ext uri="{FF2B5EF4-FFF2-40B4-BE49-F238E27FC236}">
                <a16:creationId xmlns:a16="http://schemas.microsoft.com/office/drawing/2014/main" id="{B3BD62AB-2B7B-8249-A0E0-FE51DE72CCA9}"/>
              </a:ext>
            </a:extLst>
          </p:cNvPr>
          <p:cNvSpPr>
            <a:spLocks noGrp="1"/>
          </p:cNvSpPr>
          <p:nvPr>
            <p:ph type="sldNum" sz="quarter" idx="12"/>
          </p:nvPr>
        </p:nvSpPr>
        <p:spPr>
          <a:xfrm>
            <a:off x="8526287" y="4829012"/>
            <a:ext cx="617713" cy="215904"/>
          </a:xfrm>
          <a:prstGeom prst="rect">
            <a:avLst/>
          </a:prstGeom>
        </p:spPr>
        <p:txBody>
          <a:bodyPr/>
          <a:lstStyle/>
          <a:p>
            <a:fld id="{90F7D937-8C47-D949-9B66-03B4793ACCA3}" type="slidenum">
              <a:rPr lang="fr-FR" smtClean="0">
                <a:latin typeface="Arial" panose="020B0604020202020204" pitchFamily="34" charset="0"/>
                <a:cs typeface="Arial" panose="020B0604020202020204" pitchFamily="34" charset="0"/>
              </a:rPr>
              <a:pPr/>
              <a:t>6</a:t>
            </a:fld>
            <a:endParaRPr lang="fr-FR" dirty="0">
              <a:latin typeface="Arial" panose="020B0604020202020204" pitchFamily="34" charset="0"/>
              <a:cs typeface="Arial" panose="020B0604020202020204" pitchFamily="34" charset="0"/>
            </a:endParaRPr>
          </a:p>
        </p:txBody>
      </p:sp>
      <p:sp>
        <p:nvSpPr>
          <p:cNvPr id="8" name="Espace réservé du contenu 10">
            <a:extLst>
              <a:ext uri="{FF2B5EF4-FFF2-40B4-BE49-F238E27FC236}">
                <a16:creationId xmlns:a16="http://schemas.microsoft.com/office/drawing/2014/main" id="{5065B6A2-F353-544B-8F86-EB4A249FF6E8}"/>
              </a:ext>
            </a:extLst>
          </p:cNvPr>
          <p:cNvSpPr>
            <a:spLocks noGrp="1"/>
          </p:cNvSpPr>
          <p:nvPr>
            <p:ph sz="quarter" idx="14"/>
          </p:nvPr>
        </p:nvSpPr>
        <p:spPr>
          <a:xfrm>
            <a:off x="6314283" y="1482752"/>
            <a:ext cx="2301497" cy="754053"/>
          </a:xfrm>
        </p:spPr>
        <p:txBody>
          <a:bodyPr wrap="square">
            <a:spAutoFit/>
          </a:bodyPr>
          <a:lstStyle/>
          <a:p>
            <a:pPr marL="0" lvl="3" defTabSz="600060">
              <a:lnSpc>
                <a:spcPct val="100000"/>
              </a:lnSpc>
              <a:spcBef>
                <a:spcPts val="225"/>
              </a:spcBef>
            </a:pPr>
            <a:r>
              <a:rPr lang="fr-FR" altLang="fr-FR" sz="1400" b="1" dirty="0">
                <a:solidFill>
                  <a:srgbClr val="4E879B"/>
                </a:solidFill>
              </a:rPr>
              <a:t>En France</a:t>
            </a:r>
            <a:r>
              <a:rPr lang="fr-FR" sz="1400" b="1" dirty="0">
                <a:solidFill>
                  <a:srgbClr val="4E879B"/>
                </a:solidFill>
              </a:rPr>
              <a:t> </a:t>
            </a:r>
          </a:p>
          <a:p>
            <a:pPr marL="171450" lvl="3" indent="-171450" defTabSz="600060">
              <a:lnSpc>
                <a:spcPct val="100000"/>
              </a:lnSpc>
              <a:spcBef>
                <a:spcPts val="225"/>
              </a:spcBef>
              <a:buClr>
                <a:srgbClr val="DE492A"/>
              </a:buClr>
              <a:buFont typeface="Helvetica" pitchFamily="2" charset="0"/>
              <a:buChar char="•"/>
            </a:pPr>
            <a:r>
              <a:rPr lang="fr-FR" altLang="fr-FR" sz="1000" dirty="0">
                <a:solidFill>
                  <a:schemeClr val="tx1">
                    <a:lumMod val="50000"/>
                  </a:schemeClr>
                </a:solidFill>
              </a:rPr>
              <a:t>278 unités de recherche</a:t>
            </a:r>
          </a:p>
          <a:p>
            <a:pPr marL="171450" lvl="3" indent="-171450" defTabSz="600060">
              <a:lnSpc>
                <a:spcPct val="100000"/>
              </a:lnSpc>
              <a:spcBef>
                <a:spcPts val="225"/>
              </a:spcBef>
              <a:buClr>
                <a:srgbClr val="DE492A"/>
              </a:buClr>
              <a:buFont typeface="Helvetica" pitchFamily="2" charset="0"/>
              <a:buChar char="•"/>
            </a:pPr>
            <a:r>
              <a:rPr lang="fr-FR" altLang="fr-FR" sz="1000" dirty="0">
                <a:solidFill>
                  <a:schemeClr val="tx1">
                    <a:lumMod val="50000"/>
                  </a:schemeClr>
                </a:solidFill>
              </a:rPr>
              <a:t>34 centres d’investigation clinique</a:t>
            </a:r>
          </a:p>
          <a:p>
            <a:pPr marL="171450" lvl="3" indent="-171450" defTabSz="600060">
              <a:lnSpc>
                <a:spcPct val="100000"/>
              </a:lnSpc>
              <a:spcBef>
                <a:spcPts val="225"/>
              </a:spcBef>
              <a:buClr>
                <a:srgbClr val="DE492A"/>
              </a:buClr>
              <a:buFont typeface="Helvetica" pitchFamily="2" charset="0"/>
              <a:buChar char="•"/>
            </a:pPr>
            <a:r>
              <a:rPr lang="fr-FR" sz="1000" dirty="0">
                <a:solidFill>
                  <a:schemeClr val="tx1">
                    <a:lumMod val="50000"/>
                  </a:schemeClr>
                </a:solidFill>
              </a:rPr>
              <a:t>48 unités de service</a:t>
            </a:r>
          </a:p>
        </p:txBody>
      </p:sp>
      <p:sp>
        <p:nvSpPr>
          <p:cNvPr id="9" name="ZoneTexte 8">
            <a:extLst>
              <a:ext uri="{FF2B5EF4-FFF2-40B4-BE49-F238E27FC236}">
                <a16:creationId xmlns:a16="http://schemas.microsoft.com/office/drawing/2014/main" id="{C3AA946C-5232-9941-85F0-9FA7E9D37BC7}"/>
              </a:ext>
            </a:extLst>
          </p:cNvPr>
          <p:cNvSpPr txBox="1"/>
          <p:nvPr/>
        </p:nvSpPr>
        <p:spPr>
          <a:xfrm>
            <a:off x="597335" y="495302"/>
            <a:ext cx="7114918" cy="323165"/>
          </a:xfrm>
          <a:prstGeom prst="rect">
            <a:avLst/>
          </a:prstGeom>
          <a:noFill/>
        </p:spPr>
        <p:txBody>
          <a:bodyPr wrap="square" lIns="0" tIns="0" rIns="0" bIns="0" rtlCol="0">
            <a:spAutoFit/>
          </a:bodyPr>
          <a:lstStyle/>
          <a:p>
            <a:r>
              <a:rPr lang="fr-FR" sz="2100" dirty="0">
                <a:latin typeface="Arial" panose="020B0604020202020204" pitchFamily="34" charset="0"/>
                <a:cs typeface="Arial" panose="020B0604020202020204" pitchFamily="34" charset="0"/>
              </a:rPr>
              <a:t>Être référent dans le secteur de la recherche biomédicale</a:t>
            </a:r>
          </a:p>
        </p:txBody>
      </p:sp>
      <p:sp>
        <p:nvSpPr>
          <p:cNvPr id="11" name="Espace réservé du contenu 10">
            <a:extLst>
              <a:ext uri="{FF2B5EF4-FFF2-40B4-BE49-F238E27FC236}">
                <a16:creationId xmlns:a16="http://schemas.microsoft.com/office/drawing/2014/main" id="{9DCE325E-CB5D-2C45-A864-D6D03103E7BD}"/>
              </a:ext>
            </a:extLst>
          </p:cNvPr>
          <p:cNvSpPr txBox="1">
            <a:spLocks/>
          </p:cNvSpPr>
          <p:nvPr/>
        </p:nvSpPr>
        <p:spPr>
          <a:xfrm>
            <a:off x="4022824" y="2879983"/>
            <a:ext cx="1353498" cy="1369606"/>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Tx/>
              <a:buNone/>
              <a:defRPr sz="2700" b="0" i="0" kern="1200">
                <a:solidFill>
                  <a:schemeClr val="tx1"/>
                </a:solidFill>
                <a:latin typeface="Hind" panose="02000000000000000000" pitchFamily="2" charset="77"/>
                <a:ea typeface="+mn-ea"/>
                <a:cs typeface="Hind" panose="02000000000000000000" pitchFamily="2" charset="77"/>
              </a:defRPr>
            </a:lvl1pPr>
            <a:lvl2pPr marL="685800" indent="-228600" algn="l" defTabSz="914400" rtl="0" eaLnBrk="1" latinLnBrk="0" hangingPunct="1">
              <a:lnSpc>
                <a:spcPct val="90000"/>
              </a:lnSpc>
              <a:spcBef>
                <a:spcPts val="1700"/>
              </a:spcBef>
              <a:buFont typeface="Arial" panose="020B0604020202020204" pitchFamily="34" charset="0"/>
              <a:buChar char="•"/>
              <a:defRPr sz="2500" b="0" i="0" kern="1200">
                <a:solidFill>
                  <a:schemeClr val="tx1"/>
                </a:solidFill>
                <a:latin typeface="Hind" panose="02000000000000000000" pitchFamily="2" charset="77"/>
                <a:ea typeface="+mn-ea"/>
                <a:cs typeface="Hind" panose="02000000000000000000" pitchFamily="2" charset="77"/>
              </a:defRPr>
            </a:lvl2pPr>
            <a:lvl3pPr marL="268288" indent="-260350" algn="l" defTabSz="914400" rtl="0" eaLnBrk="1" latinLnBrk="0" hangingPunct="1">
              <a:lnSpc>
                <a:spcPct val="100000"/>
              </a:lnSpc>
              <a:spcBef>
                <a:spcPts val="1200"/>
              </a:spcBef>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150000"/>
              </a:lnSpc>
              <a:spcBef>
                <a:spcPts val="800"/>
              </a:spcBef>
              <a:buFont typeface="Arial" panose="020B0604020202020204" pitchFamily="34" charset="0"/>
              <a:buNone/>
              <a:tabLst/>
              <a:defRPr sz="1400" b="0" i="0" kern="1200">
                <a:solidFill>
                  <a:schemeClr val="tx1"/>
                </a:solidFill>
                <a:latin typeface="Hind" panose="02000000000000000000" pitchFamily="2" charset="77"/>
                <a:ea typeface="+mn-ea"/>
                <a:cs typeface="Hind" panose="02000000000000000000"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Hind" panose="02000000000000000000" pitchFamily="2" charset="77"/>
                <a:ea typeface="+mn-ea"/>
                <a:cs typeface="Hind" panose="02000000000000000000"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defTabSz="600060">
              <a:lnSpc>
                <a:spcPct val="100000"/>
              </a:lnSpc>
              <a:spcBef>
                <a:spcPts val="225"/>
              </a:spcBef>
              <a:buClr>
                <a:schemeClr val="accent1"/>
              </a:buClr>
            </a:pPr>
            <a:r>
              <a:rPr lang="fr-FR" altLang="fr-FR" sz="1000" dirty="0">
                <a:solidFill>
                  <a:srgbClr val="4E879B"/>
                </a:solidFill>
                <a:latin typeface="Arial" panose="020B0604020202020204" pitchFamily="34" charset="0"/>
                <a:cs typeface="Arial" panose="020B0604020202020204" pitchFamily="34" charset="0"/>
              </a:rPr>
              <a:t>Un budget initial* de </a:t>
            </a:r>
            <a:br>
              <a:rPr lang="fr-FR" altLang="fr-FR" sz="1300" dirty="0">
                <a:solidFill>
                  <a:srgbClr val="4E879B"/>
                </a:solidFill>
                <a:latin typeface="Arial" panose="020B0604020202020204" pitchFamily="34" charset="0"/>
                <a:cs typeface="Arial" panose="020B0604020202020204" pitchFamily="34" charset="0"/>
              </a:rPr>
            </a:br>
            <a:r>
              <a:rPr lang="fr-FR" altLang="fr-FR" b="1" dirty="0">
                <a:solidFill>
                  <a:srgbClr val="4E879B"/>
                </a:solidFill>
                <a:latin typeface="Arial" panose="020B0604020202020204" pitchFamily="34" charset="0"/>
                <a:cs typeface="Arial" panose="020B0604020202020204" pitchFamily="34" charset="0"/>
              </a:rPr>
              <a:t>1 176 millions €</a:t>
            </a:r>
          </a:p>
          <a:p>
            <a:pPr marL="0" lvl="3" defTabSz="600060">
              <a:lnSpc>
                <a:spcPct val="100000"/>
              </a:lnSpc>
              <a:spcBef>
                <a:spcPts val="225"/>
              </a:spcBef>
              <a:buClr>
                <a:schemeClr val="accent1"/>
              </a:buClr>
            </a:pPr>
            <a:r>
              <a:rPr lang="fr-FR" altLang="fr-FR" sz="1000" dirty="0">
                <a:latin typeface="Arial" panose="020B0604020202020204" pitchFamily="34" charset="0"/>
                <a:cs typeface="Arial" panose="020B0604020202020204" pitchFamily="34" charset="0"/>
              </a:rPr>
              <a:t>dont</a:t>
            </a:r>
            <a:r>
              <a:rPr lang="fr-FR" altLang="fr-FR" sz="1000" dirty="0">
                <a:solidFill>
                  <a:schemeClr val="accent5"/>
                </a:solidFill>
                <a:latin typeface="Arial" panose="020B0604020202020204" pitchFamily="34" charset="0"/>
                <a:cs typeface="Arial" panose="020B0604020202020204" pitchFamily="34" charset="0"/>
              </a:rPr>
              <a:t> </a:t>
            </a:r>
            <a:r>
              <a:rPr lang="fr-FR" altLang="fr-FR" sz="1000" dirty="0">
                <a:latin typeface="Arial" panose="020B0604020202020204" pitchFamily="34" charset="0"/>
                <a:cs typeface="Arial" panose="020B0604020202020204" pitchFamily="34" charset="0"/>
              </a:rPr>
              <a:t>719,4 M€ </a:t>
            </a:r>
            <a:br>
              <a:rPr lang="fr-FR" altLang="fr-FR" sz="1000" dirty="0">
                <a:latin typeface="Arial" panose="020B0604020202020204" pitchFamily="34" charset="0"/>
                <a:cs typeface="Arial" panose="020B0604020202020204" pitchFamily="34" charset="0"/>
              </a:rPr>
            </a:br>
            <a:r>
              <a:rPr lang="fr-FR" altLang="fr-FR" sz="1000" dirty="0">
                <a:latin typeface="Arial" panose="020B0604020202020204" pitchFamily="34" charset="0"/>
                <a:cs typeface="Arial" panose="020B0604020202020204" pitchFamily="34" charset="0"/>
              </a:rPr>
              <a:t>de subvention d’État </a:t>
            </a:r>
            <a:br>
              <a:rPr lang="fr-FR" altLang="fr-FR" sz="1000" dirty="0">
                <a:latin typeface="Arial" panose="020B0604020202020204" pitchFamily="34" charset="0"/>
                <a:cs typeface="Arial" panose="020B0604020202020204" pitchFamily="34" charset="0"/>
              </a:rPr>
            </a:br>
            <a:r>
              <a:rPr lang="fr-FR" altLang="fr-FR" sz="1000" dirty="0">
                <a:latin typeface="Arial" panose="020B0604020202020204" pitchFamily="34" charset="0"/>
                <a:cs typeface="Arial" panose="020B0604020202020204" pitchFamily="34" charset="0"/>
              </a:rPr>
              <a:t>et 456,6 M€ </a:t>
            </a:r>
            <a:br>
              <a:rPr lang="fr-FR" altLang="fr-FR" sz="1000" dirty="0">
                <a:latin typeface="Arial" panose="020B0604020202020204" pitchFamily="34" charset="0"/>
                <a:cs typeface="Arial" panose="020B0604020202020204" pitchFamily="34" charset="0"/>
              </a:rPr>
            </a:br>
            <a:r>
              <a:rPr lang="fr-FR" altLang="fr-FR" sz="1000" dirty="0">
                <a:latin typeface="Arial" panose="020B0604020202020204" pitchFamily="34" charset="0"/>
                <a:cs typeface="Arial" panose="020B0604020202020204" pitchFamily="34" charset="0"/>
              </a:rPr>
              <a:t>de ressources propres </a:t>
            </a:r>
          </a:p>
          <a:p>
            <a:pPr marL="0" lvl="3" defTabSz="600060">
              <a:lnSpc>
                <a:spcPct val="100000"/>
              </a:lnSpc>
              <a:spcBef>
                <a:spcPts val="225"/>
              </a:spcBef>
              <a:buClr>
                <a:schemeClr val="accent1"/>
              </a:buClr>
            </a:pPr>
            <a:endParaRPr lang="fr-FR" altLang="fr-FR" sz="1000" dirty="0">
              <a:latin typeface="Arial" panose="020B0604020202020204" pitchFamily="34" charset="0"/>
              <a:cs typeface="Arial" panose="020B0604020202020204" pitchFamily="34" charset="0"/>
            </a:endParaRPr>
          </a:p>
          <a:p>
            <a:pPr marL="0" lvl="3" algn="r" defTabSz="600060">
              <a:lnSpc>
                <a:spcPct val="100000"/>
              </a:lnSpc>
              <a:spcBef>
                <a:spcPts val="225"/>
              </a:spcBef>
              <a:buClr>
                <a:schemeClr val="accent1"/>
              </a:buClr>
            </a:pPr>
            <a:r>
              <a:rPr lang="fr-FR" altLang="fr-FR" sz="1000" dirty="0">
                <a:latin typeface="Arial" panose="020B0604020202020204" pitchFamily="34" charset="0"/>
                <a:cs typeface="Arial" panose="020B0604020202020204" pitchFamily="34" charset="0"/>
              </a:rPr>
              <a:t>* en 2024</a:t>
            </a:r>
          </a:p>
        </p:txBody>
      </p:sp>
      <p:sp>
        <p:nvSpPr>
          <p:cNvPr id="12" name="Espace réservé du contenu 10">
            <a:extLst>
              <a:ext uri="{FF2B5EF4-FFF2-40B4-BE49-F238E27FC236}">
                <a16:creationId xmlns:a16="http://schemas.microsoft.com/office/drawing/2014/main" id="{A622FFBA-CF78-5244-840E-88D4AA3CADF8}"/>
              </a:ext>
            </a:extLst>
          </p:cNvPr>
          <p:cNvSpPr txBox="1">
            <a:spLocks/>
          </p:cNvSpPr>
          <p:nvPr/>
        </p:nvSpPr>
        <p:spPr>
          <a:xfrm>
            <a:off x="1313839" y="2879983"/>
            <a:ext cx="2350795" cy="1395254"/>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Tx/>
              <a:buNone/>
              <a:defRPr sz="2700" b="0" i="0" kern="1200">
                <a:solidFill>
                  <a:schemeClr val="tx1"/>
                </a:solidFill>
                <a:latin typeface="Hind" panose="02000000000000000000" pitchFamily="2" charset="77"/>
                <a:ea typeface="+mn-ea"/>
                <a:cs typeface="Hind" panose="02000000000000000000" pitchFamily="2" charset="77"/>
              </a:defRPr>
            </a:lvl1pPr>
            <a:lvl2pPr marL="685800" indent="-228600" algn="l" defTabSz="914400" rtl="0" eaLnBrk="1" latinLnBrk="0" hangingPunct="1">
              <a:lnSpc>
                <a:spcPct val="90000"/>
              </a:lnSpc>
              <a:spcBef>
                <a:spcPts val="1700"/>
              </a:spcBef>
              <a:buFont typeface="Arial" panose="020B0604020202020204" pitchFamily="34" charset="0"/>
              <a:buChar char="•"/>
              <a:defRPr sz="2500" b="0" i="0" kern="1200">
                <a:solidFill>
                  <a:schemeClr val="tx1"/>
                </a:solidFill>
                <a:latin typeface="Hind" panose="02000000000000000000" pitchFamily="2" charset="77"/>
                <a:ea typeface="+mn-ea"/>
                <a:cs typeface="Hind" panose="02000000000000000000" pitchFamily="2" charset="77"/>
              </a:defRPr>
            </a:lvl2pPr>
            <a:lvl3pPr marL="268288" indent="-260350" algn="l" defTabSz="914400" rtl="0" eaLnBrk="1" latinLnBrk="0" hangingPunct="1">
              <a:lnSpc>
                <a:spcPct val="100000"/>
              </a:lnSpc>
              <a:spcBef>
                <a:spcPts val="1200"/>
              </a:spcBef>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150000"/>
              </a:lnSpc>
              <a:spcBef>
                <a:spcPts val="800"/>
              </a:spcBef>
              <a:buFont typeface="Arial" panose="020B0604020202020204" pitchFamily="34" charset="0"/>
              <a:buNone/>
              <a:tabLst/>
              <a:defRPr sz="1400" b="0" i="0" kern="1200">
                <a:solidFill>
                  <a:schemeClr val="tx1"/>
                </a:solidFill>
                <a:latin typeface="Hind" panose="02000000000000000000" pitchFamily="2" charset="77"/>
                <a:ea typeface="+mn-ea"/>
                <a:cs typeface="Hind" panose="02000000000000000000"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Hind" panose="02000000000000000000" pitchFamily="2" charset="77"/>
                <a:ea typeface="+mn-ea"/>
                <a:cs typeface="Hind" panose="02000000000000000000"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defTabSz="600060">
              <a:lnSpc>
                <a:spcPct val="100000"/>
              </a:lnSpc>
              <a:spcBef>
                <a:spcPts val="900"/>
              </a:spcBef>
            </a:pPr>
            <a:r>
              <a:rPr lang="fr-FR" altLang="fr-FR" b="1" dirty="0">
                <a:solidFill>
                  <a:srgbClr val="4E879B"/>
                </a:solidFill>
                <a:latin typeface="Arial" panose="020B0604020202020204" pitchFamily="34" charset="0"/>
                <a:cs typeface="Arial" panose="020B0604020202020204" pitchFamily="34" charset="0"/>
              </a:rPr>
              <a:t>15 234 collaborateurs</a:t>
            </a:r>
          </a:p>
          <a:p>
            <a:pPr marL="171450" lvl="3" indent="-171450" defTabSz="600060">
              <a:lnSpc>
                <a:spcPct val="100000"/>
              </a:lnSpc>
              <a:spcBef>
                <a:spcPts val="225"/>
              </a:spcBef>
              <a:buClr>
                <a:srgbClr val="DE492A"/>
              </a:buClr>
              <a:buFont typeface="Helvetica" pitchFamily="2" charset="0"/>
              <a:buChar char="•"/>
            </a:pPr>
            <a:r>
              <a:rPr lang="fr-FR" altLang="fr-FR" sz="1000" dirty="0">
                <a:solidFill>
                  <a:schemeClr val="tx1">
                    <a:lumMod val="50000"/>
                  </a:schemeClr>
                </a:solidFill>
                <a:latin typeface="Arial" panose="020B0604020202020204" pitchFamily="34" charset="0"/>
                <a:cs typeface="Arial" panose="020B0604020202020204" pitchFamily="34" charset="0"/>
              </a:rPr>
              <a:t>4 972 fonctionnaires </a:t>
            </a:r>
            <a:br>
              <a:rPr lang="fr-FR" altLang="fr-FR" sz="1000" dirty="0">
                <a:solidFill>
                  <a:schemeClr val="tx1">
                    <a:lumMod val="50000"/>
                  </a:schemeClr>
                </a:solidFill>
                <a:latin typeface="Arial" panose="020B0604020202020204" pitchFamily="34" charset="0"/>
                <a:cs typeface="Arial" panose="020B0604020202020204" pitchFamily="34" charset="0"/>
              </a:rPr>
            </a:br>
            <a:r>
              <a:rPr lang="fr-FR" altLang="fr-FR" sz="1000" dirty="0">
                <a:solidFill>
                  <a:schemeClr val="tx1">
                    <a:lumMod val="50000"/>
                  </a:schemeClr>
                </a:solidFill>
                <a:latin typeface="Arial" panose="020B0604020202020204" pitchFamily="34" charset="0"/>
                <a:cs typeface="Arial" panose="020B0604020202020204" pitchFamily="34" charset="0"/>
              </a:rPr>
              <a:t>(2 180 chercheurs dont ATIP-Avenir)</a:t>
            </a:r>
          </a:p>
          <a:p>
            <a:pPr marL="171450" lvl="3" indent="-171450" defTabSz="600060">
              <a:lnSpc>
                <a:spcPct val="100000"/>
              </a:lnSpc>
              <a:spcBef>
                <a:spcPts val="225"/>
              </a:spcBef>
              <a:buClr>
                <a:srgbClr val="DE492A"/>
              </a:buClr>
              <a:buFont typeface="Arial" panose="020B0604020202020204" pitchFamily="34" charset="0"/>
              <a:buChar char="•"/>
            </a:pPr>
            <a:r>
              <a:rPr lang="fr-FR" altLang="fr-FR" sz="1000" dirty="0">
                <a:solidFill>
                  <a:schemeClr val="tx1">
                    <a:lumMod val="50000"/>
                  </a:schemeClr>
                </a:solidFill>
                <a:latin typeface="Arial" panose="020B0604020202020204" pitchFamily="34" charset="0"/>
                <a:cs typeface="Arial" panose="020B0604020202020204" pitchFamily="34" charset="0"/>
              </a:rPr>
              <a:t>3 719 contractuels et vacataires    (dont ATIP-Avenir)</a:t>
            </a:r>
          </a:p>
          <a:p>
            <a:pPr marL="0" lvl="3" defTabSz="600060">
              <a:lnSpc>
                <a:spcPct val="100000"/>
              </a:lnSpc>
              <a:spcBef>
                <a:spcPts val="225"/>
              </a:spcBef>
              <a:buClr>
                <a:srgbClr val="DE492A"/>
              </a:buClr>
            </a:pPr>
            <a:r>
              <a:rPr lang="fr-FR" altLang="fr-FR" sz="1000" dirty="0">
                <a:solidFill>
                  <a:srgbClr val="DE492A"/>
                </a:solidFill>
                <a:latin typeface="Arial" panose="020B0604020202020204" pitchFamily="34" charset="0"/>
                <a:cs typeface="Arial" panose="020B0604020202020204" pitchFamily="34" charset="0"/>
              </a:rPr>
              <a:t>&gt;</a:t>
            </a:r>
            <a:r>
              <a:rPr lang="fr-FR" altLang="fr-FR" sz="1000" dirty="0">
                <a:solidFill>
                  <a:schemeClr val="tx1">
                    <a:lumMod val="50000"/>
                  </a:schemeClr>
                </a:solidFill>
                <a:latin typeface="Arial" panose="020B0604020202020204" pitchFamily="34" charset="0"/>
                <a:cs typeface="Arial" panose="020B0604020202020204" pitchFamily="34" charset="0"/>
              </a:rPr>
              <a:t>   50 contrats ATIP-Avenir</a:t>
            </a:r>
          </a:p>
          <a:p>
            <a:pPr marL="171450" lvl="3" indent="-171450" defTabSz="600060">
              <a:lnSpc>
                <a:spcPct val="100000"/>
              </a:lnSpc>
              <a:spcBef>
                <a:spcPts val="225"/>
              </a:spcBef>
              <a:buClr>
                <a:srgbClr val="DE492A"/>
              </a:buClr>
              <a:buFont typeface="Helvetica" pitchFamily="2" charset="0"/>
              <a:buChar char="•"/>
            </a:pPr>
            <a:r>
              <a:rPr lang="fr-FR" altLang="fr-FR" sz="1000" dirty="0">
                <a:solidFill>
                  <a:schemeClr val="tx1">
                    <a:lumMod val="50000"/>
                  </a:schemeClr>
                </a:solidFill>
                <a:latin typeface="Arial" panose="020B0604020202020204" pitchFamily="34" charset="0"/>
                <a:cs typeface="Arial" panose="020B0604020202020204" pitchFamily="34" charset="0"/>
              </a:rPr>
              <a:t>6 534 enseignants-chercheurs et enseignants hospitaliers</a:t>
            </a:r>
          </a:p>
        </p:txBody>
      </p:sp>
      <p:sp>
        <p:nvSpPr>
          <p:cNvPr id="13" name="Espace réservé du contenu 10">
            <a:extLst>
              <a:ext uri="{FF2B5EF4-FFF2-40B4-BE49-F238E27FC236}">
                <a16:creationId xmlns:a16="http://schemas.microsoft.com/office/drawing/2014/main" id="{D7B3D3A6-4273-1247-93CF-9CED686A3652}"/>
              </a:ext>
            </a:extLst>
          </p:cNvPr>
          <p:cNvSpPr txBox="1">
            <a:spLocks/>
          </p:cNvSpPr>
          <p:nvPr/>
        </p:nvSpPr>
        <p:spPr>
          <a:xfrm>
            <a:off x="6309329" y="2879983"/>
            <a:ext cx="2509207" cy="1061829"/>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Tx/>
              <a:buNone/>
              <a:defRPr sz="2700" b="0" i="0" kern="1200">
                <a:solidFill>
                  <a:schemeClr val="tx1"/>
                </a:solidFill>
                <a:latin typeface="Hind" panose="02000000000000000000" pitchFamily="2" charset="77"/>
                <a:ea typeface="+mn-ea"/>
                <a:cs typeface="Hind" panose="02000000000000000000" pitchFamily="2" charset="77"/>
              </a:defRPr>
            </a:lvl1pPr>
            <a:lvl2pPr marL="685800" indent="-228600" algn="l" defTabSz="914400" rtl="0" eaLnBrk="1" latinLnBrk="0" hangingPunct="1">
              <a:lnSpc>
                <a:spcPct val="90000"/>
              </a:lnSpc>
              <a:spcBef>
                <a:spcPts val="1700"/>
              </a:spcBef>
              <a:buFont typeface="Arial" panose="020B0604020202020204" pitchFamily="34" charset="0"/>
              <a:buChar char="•"/>
              <a:defRPr sz="2500" b="0" i="0" kern="1200">
                <a:solidFill>
                  <a:schemeClr val="tx1"/>
                </a:solidFill>
                <a:latin typeface="Hind" panose="02000000000000000000" pitchFamily="2" charset="77"/>
                <a:ea typeface="+mn-ea"/>
                <a:cs typeface="Hind" panose="02000000000000000000" pitchFamily="2" charset="77"/>
              </a:defRPr>
            </a:lvl2pPr>
            <a:lvl3pPr marL="268288" indent="-260350" algn="l" defTabSz="914400" rtl="0" eaLnBrk="1" latinLnBrk="0" hangingPunct="1">
              <a:lnSpc>
                <a:spcPct val="100000"/>
              </a:lnSpc>
              <a:spcBef>
                <a:spcPts val="1200"/>
              </a:spcBef>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150000"/>
              </a:lnSpc>
              <a:spcBef>
                <a:spcPts val="800"/>
              </a:spcBef>
              <a:buFont typeface="Arial" panose="020B0604020202020204" pitchFamily="34" charset="0"/>
              <a:buNone/>
              <a:tabLst/>
              <a:defRPr sz="1400" b="0" i="0" kern="1200">
                <a:solidFill>
                  <a:schemeClr val="tx1"/>
                </a:solidFill>
                <a:latin typeface="Hind" panose="02000000000000000000" pitchFamily="2" charset="77"/>
                <a:ea typeface="+mn-ea"/>
                <a:cs typeface="Hind" panose="02000000000000000000"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Hind" panose="02000000000000000000" pitchFamily="2" charset="77"/>
                <a:ea typeface="+mn-ea"/>
                <a:cs typeface="Hind" panose="02000000000000000000"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defTabSz="600060">
              <a:lnSpc>
                <a:spcPct val="100000"/>
              </a:lnSpc>
              <a:spcBef>
                <a:spcPts val="225"/>
              </a:spcBef>
              <a:buClr>
                <a:schemeClr val="accent1"/>
              </a:buClr>
            </a:pPr>
            <a:r>
              <a:rPr lang="fr-FR" altLang="fr-FR" b="1" dirty="0">
                <a:solidFill>
                  <a:srgbClr val="4E879B"/>
                </a:solidFill>
                <a:latin typeface="Arial" panose="020B0604020202020204" pitchFamily="34" charset="0"/>
                <a:cs typeface="Arial" panose="020B0604020202020204" pitchFamily="34" charset="0"/>
              </a:rPr>
              <a:t>Brevets et licences</a:t>
            </a:r>
          </a:p>
          <a:p>
            <a:pPr marL="171450" lvl="3" indent="-171450" defTabSz="600060">
              <a:lnSpc>
                <a:spcPct val="100000"/>
              </a:lnSpc>
              <a:spcBef>
                <a:spcPts val="225"/>
              </a:spcBef>
              <a:buClr>
                <a:srgbClr val="DE492A"/>
              </a:buClr>
              <a:buFont typeface="Helvetica" pitchFamily="2" charset="0"/>
              <a:buChar char="•"/>
            </a:pPr>
            <a:r>
              <a:rPr lang="fr-FR" altLang="fr-FR" sz="1000" dirty="0">
                <a:latin typeface="Arial" panose="020B0604020202020204" pitchFamily="34" charset="0"/>
                <a:cs typeface="Arial" panose="020B0604020202020204" pitchFamily="34" charset="0"/>
              </a:rPr>
              <a:t>Un portefeuille de 2 492 familles </a:t>
            </a:r>
            <a:br>
              <a:rPr lang="fr-FR" altLang="fr-FR" sz="1000" dirty="0">
                <a:latin typeface="Arial" panose="020B0604020202020204" pitchFamily="34" charset="0"/>
                <a:cs typeface="Arial" panose="020B0604020202020204" pitchFamily="34" charset="0"/>
              </a:rPr>
            </a:br>
            <a:r>
              <a:rPr lang="fr-FR" altLang="fr-FR" sz="1000" dirty="0">
                <a:latin typeface="Arial" panose="020B0604020202020204" pitchFamily="34" charset="0"/>
                <a:cs typeface="Arial" panose="020B0604020202020204" pitchFamily="34" charset="0"/>
              </a:rPr>
              <a:t>de brevets</a:t>
            </a:r>
          </a:p>
          <a:p>
            <a:pPr marL="171450" lvl="3" indent="-171450" defTabSz="600060">
              <a:lnSpc>
                <a:spcPct val="100000"/>
              </a:lnSpc>
              <a:spcBef>
                <a:spcPts val="225"/>
              </a:spcBef>
              <a:buClr>
                <a:srgbClr val="DE492A"/>
              </a:buClr>
              <a:buFont typeface="Helvetica" pitchFamily="2" charset="0"/>
              <a:buChar char="•"/>
            </a:pPr>
            <a:r>
              <a:rPr lang="fr-FR" altLang="fr-FR" sz="1000" dirty="0">
                <a:latin typeface="Arial" panose="020B0604020202020204" pitchFamily="34" charset="0"/>
                <a:cs typeface="Arial" panose="020B0604020202020204" pitchFamily="34" charset="0"/>
              </a:rPr>
              <a:t>131 nouveaux contrats de licences </a:t>
            </a:r>
            <a:br>
              <a:rPr lang="fr-FR" altLang="fr-FR" sz="1000" dirty="0">
                <a:latin typeface="Arial" panose="020B0604020202020204" pitchFamily="34" charset="0"/>
                <a:cs typeface="Arial" panose="020B0604020202020204" pitchFamily="34" charset="0"/>
              </a:rPr>
            </a:br>
            <a:r>
              <a:rPr lang="fr-FR" altLang="fr-FR" sz="1000" dirty="0">
                <a:latin typeface="Arial" panose="020B0604020202020204" pitchFamily="34" charset="0"/>
                <a:cs typeface="Arial" panose="020B0604020202020204" pitchFamily="34" charset="0"/>
              </a:rPr>
              <a:t>signés</a:t>
            </a:r>
          </a:p>
          <a:p>
            <a:pPr marL="171450" lvl="3" indent="-171450" defTabSz="600060">
              <a:lnSpc>
                <a:spcPct val="100000"/>
              </a:lnSpc>
              <a:spcBef>
                <a:spcPts val="225"/>
              </a:spcBef>
              <a:buClr>
                <a:srgbClr val="DE492A"/>
              </a:buClr>
              <a:buFont typeface="Helvetica" pitchFamily="2" charset="0"/>
              <a:buChar char="•"/>
            </a:pPr>
            <a:r>
              <a:rPr lang="fr-FR" altLang="fr-FR" sz="1000" dirty="0">
                <a:latin typeface="Arial" panose="020B0604020202020204" pitchFamily="34" charset="0"/>
                <a:cs typeface="Arial" panose="020B0604020202020204" pitchFamily="34" charset="0"/>
              </a:rPr>
              <a:t>306 partenariats de R&amp;D </a:t>
            </a:r>
          </a:p>
        </p:txBody>
      </p:sp>
      <p:sp>
        <p:nvSpPr>
          <p:cNvPr id="14" name="Espace réservé du contenu 10">
            <a:extLst>
              <a:ext uri="{FF2B5EF4-FFF2-40B4-BE49-F238E27FC236}">
                <a16:creationId xmlns:a16="http://schemas.microsoft.com/office/drawing/2014/main" id="{6B3C79F0-9EF6-A241-99D0-AB7C3AEF104F}"/>
              </a:ext>
            </a:extLst>
          </p:cNvPr>
          <p:cNvSpPr txBox="1">
            <a:spLocks/>
          </p:cNvSpPr>
          <p:nvPr/>
        </p:nvSpPr>
        <p:spPr>
          <a:xfrm>
            <a:off x="1313838" y="1502805"/>
            <a:ext cx="4238193" cy="933589"/>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Tx/>
              <a:buNone/>
              <a:defRPr sz="2700" b="0" i="0" kern="1200">
                <a:solidFill>
                  <a:schemeClr val="tx1"/>
                </a:solidFill>
                <a:latin typeface="Hind" panose="02000000000000000000" pitchFamily="2" charset="77"/>
                <a:ea typeface="+mn-ea"/>
                <a:cs typeface="Hind" panose="02000000000000000000" pitchFamily="2" charset="77"/>
              </a:defRPr>
            </a:lvl1pPr>
            <a:lvl2pPr marL="685800" indent="-228600" algn="l" defTabSz="914400" rtl="0" eaLnBrk="1" latinLnBrk="0" hangingPunct="1">
              <a:lnSpc>
                <a:spcPct val="90000"/>
              </a:lnSpc>
              <a:spcBef>
                <a:spcPts val="1700"/>
              </a:spcBef>
              <a:buFont typeface="Arial" panose="020B0604020202020204" pitchFamily="34" charset="0"/>
              <a:buChar char="•"/>
              <a:defRPr sz="2500" b="0" i="0" kern="1200">
                <a:solidFill>
                  <a:schemeClr val="tx1"/>
                </a:solidFill>
                <a:latin typeface="Hind" panose="02000000000000000000" pitchFamily="2" charset="77"/>
                <a:ea typeface="+mn-ea"/>
                <a:cs typeface="Hind" panose="02000000000000000000" pitchFamily="2" charset="77"/>
              </a:defRPr>
            </a:lvl2pPr>
            <a:lvl3pPr marL="268288" indent="-260350" algn="l" defTabSz="914400" rtl="0" eaLnBrk="1" latinLnBrk="0" hangingPunct="1">
              <a:lnSpc>
                <a:spcPct val="100000"/>
              </a:lnSpc>
              <a:spcBef>
                <a:spcPts val="1200"/>
              </a:spcBef>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150000"/>
              </a:lnSpc>
              <a:spcBef>
                <a:spcPts val="800"/>
              </a:spcBef>
              <a:buFont typeface="Arial" panose="020B0604020202020204" pitchFamily="34" charset="0"/>
              <a:buNone/>
              <a:tabLst/>
              <a:defRPr sz="1400" b="0" i="0" kern="1200">
                <a:solidFill>
                  <a:schemeClr val="tx1"/>
                </a:solidFill>
                <a:latin typeface="Hind" panose="02000000000000000000" pitchFamily="2" charset="77"/>
                <a:ea typeface="+mn-ea"/>
                <a:cs typeface="Hind" panose="02000000000000000000"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Hind" panose="02000000000000000000" pitchFamily="2" charset="77"/>
                <a:ea typeface="+mn-ea"/>
                <a:cs typeface="Hind" panose="02000000000000000000"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defTabSz="600060">
              <a:lnSpc>
                <a:spcPct val="100000"/>
              </a:lnSpc>
              <a:spcBef>
                <a:spcPts val="225"/>
              </a:spcBef>
            </a:pPr>
            <a:r>
              <a:rPr lang="fr-FR" altLang="fr-FR" b="1" dirty="0">
                <a:solidFill>
                  <a:srgbClr val="4E879B"/>
                </a:solidFill>
                <a:latin typeface="Arial" panose="020B0604020202020204" pitchFamily="34" charset="0"/>
                <a:cs typeface="Arial" panose="020B0604020202020204" pitchFamily="34" charset="0"/>
              </a:rPr>
              <a:t>En Europe et à l’International</a:t>
            </a:r>
          </a:p>
          <a:p>
            <a:pPr marL="171450" lvl="3" indent="-171450" defTabSz="600060">
              <a:lnSpc>
                <a:spcPct val="100000"/>
              </a:lnSpc>
              <a:spcBef>
                <a:spcPts val="225"/>
              </a:spcBef>
              <a:buClr>
                <a:srgbClr val="DE492A"/>
              </a:buClr>
              <a:buFont typeface="Helvetica" pitchFamily="2" charset="0"/>
              <a:buChar char="•"/>
            </a:pPr>
            <a:r>
              <a:rPr lang="fr-FR" altLang="fr-FR" sz="1000" dirty="0">
                <a:latin typeface="Arial" panose="020B0604020202020204" pitchFamily="34" charset="0"/>
                <a:cs typeface="Arial" panose="020B0604020202020204" pitchFamily="34" charset="0"/>
              </a:rPr>
              <a:t>Plus de 7 000 coopérations internationales avec 106 pays</a:t>
            </a:r>
            <a:endParaRPr lang="fr-FR" altLang="fr-FR" sz="800" dirty="0">
              <a:latin typeface="Arial" panose="020B0604020202020204" pitchFamily="34" charset="0"/>
              <a:cs typeface="Arial" panose="020B0604020202020204" pitchFamily="34" charset="0"/>
            </a:endParaRPr>
          </a:p>
          <a:p>
            <a:pPr marL="171450" lvl="3" indent="-171450" defTabSz="600060">
              <a:lnSpc>
                <a:spcPct val="100000"/>
              </a:lnSpc>
              <a:spcBef>
                <a:spcPts val="225"/>
              </a:spcBef>
              <a:buClr>
                <a:srgbClr val="DE492A"/>
              </a:buClr>
              <a:buFont typeface="Helvetica" pitchFamily="2" charset="0"/>
              <a:buChar char="•"/>
            </a:pPr>
            <a:r>
              <a:rPr lang="fr-FR" altLang="fr-FR" sz="1000" dirty="0">
                <a:latin typeface="Arial" panose="020B0604020202020204" pitchFamily="34" charset="0"/>
                <a:cs typeface="Arial" panose="020B0604020202020204" pitchFamily="34" charset="0"/>
              </a:rPr>
              <a:t>66 laboratoires européens et internationaux partenaires</a:t>
            </a:r>
          </a:p>
          <a:p>
            <a:pPr marL="171450" lvl="3" indent="-171450" defTabSz="600060">
              <a:lnSpc>
                <a:spcPct val="100000"/>
              </a:lnSpc>
              <a:spcBef>
                <a:spcPts val="225"/>
              </a:spcBef>
              <a:buClr>
                <a:srgbClr val="DE492A"/>
              </a:buClr>
              <a:buFont typeface="Helvetica" pitchFamily="2" charset="0"/>
              <a:buChar char="•"/>
            </a:pPr>
            <a:r>
              <a:rPr lang="fr-FR" altLang="fr-FR" sz="1000" dirty="0">
                <a:latin typeface="Arial" panose="020B0604020202020204" pitchFamily="34" charset="0"/>
                <a:cs typeface="Arial" panose="020B0604020202020204" pitchFamily="34" charset="0"/>
              </a:rPr>
              <a:t>35 accords de coopération institutionnels</a:t>
            </a:r>
            <a:endParaRPr lang="fr-FR" altLang="fr-FR" sz="800" dirty="0">
              <a:latin typeface="Arial" panose="020B0604020202020204" pitchFamily="34" charset="0"/>
              <a:cs typeface="Arial" panose="020B0604020202020204" pitchFamily="34" charset="0"/>
            </a:endParaRPr>
          </a:p>
          <a:p>
            <a:pPr marL="0" lvl="3" defTabSz="600060">
              <a:lnSpc>
                <a:spcPct val="100000"/>
              </a:lnSpc>
              <a:spcBef>
                <a:spcPts val="225"/>
              </a:spcBef>
              <a:buClr>
                <a:srgbClr val="DE492A"/>
              </a:buClr>
            </a:pPr>
            <a:r>
              <a:rPr lang="fr-FR" altLang="fr-FR" sz="1000" dirty="0">
                <a:solidFill>
                  <a:schemeClr val="tx1">
                    <a:lumMod val="50000"/>
                  </a:schemeClr>
                </a:solidFill>
                <a:latin typeface="Arial" panose="020B0604020202020204" pitchFamily="34" charset="0"/>
                <a:cs typeface="Arial" panose="020B0604020202020204" pitchFamily="34" charset="0"/>
              </a:rPr>
              <a:t>			</a:t>
            </a:r>
            <a:r>
              <a:rPr lang="fr-FR" sz="800" dirty="0">
                <a:solidFill>
                  <a:schemeClr val="tx1">
                    <a:lumMod val="50000"/>
                  </a:schemeClr>
                </a:solidFill>
                <a:latin typeface="Arial" panose="020B0604020202020204" pitchFamily="34" charset="0"/>
                <a:cs typeface="Arial" panose="020B0604020202020204" pitchFamily="34" charset="0"/>
              </a:rPr>
              <a:t> 	</a:t>
            </a:r>
          </a:p>
        </p:txBody>
      </p:sp>
      <p:pic>
        <p:nvPicPr>
          <p:cNvPr id="6" name="Image 5">
            <a:extLst>
              <a:ext uri="{FF2B5EF4-FFF2-40B4-BE49-F238E27FC236}">
                <a16:creationId xmlns:a16="http://schemas.microsoft.com/office/drawing/2014/main" id="{334139BB-98EA-434C-9490-A95F630C7C4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7766" y="1535848"/>
            <a:ext cx="711200" cy="711200"/>
          </a:xfrm>
          <a:prstGeom prst="rect">
            <a:avLst/>
          </a:prstGeom>
        </p:spPr>
      </p:pic>
      <p:pic>
        <p:nvPicPr>
          <p:cNvPr id="19" name="Image 18">
            <a:extLst>
              <a:ext uri="{FF2B5EF4-FFF2-40B4-BE49-F238E27FC236}">
                <a16:creationId xmlns:a16="http://schemas.microsoft.com/office/drawing/2014/main" id="{845E166E-4406-5B4B-95D0-C689D65B9B7D}"/>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559119" y="3021766"/>
            <a:ext cx="627951" cy="627951"/>
          </a:xfrm>
          <a:prstGeom prst="rect">
            <a:avLst/>
          </a:prstGeom>
        </p:spPr>
      </p:pic>
      <p:pic>
        <p:nvPicPr>
          <p:cNvPr id="21" name="Image 20">
            <a:extLst>
              <a:ext uri="{FF2B5EF4-FFF2-40B4-BE49-F238E27FC236}">
                <a16:creationId xmlns:a16="http://schemas.microsoft.com/office/drawing/2014/main" id="{73C16F14-6069-A44E-AA6D-BF6DC74FB225}"/>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552031" y="3020298"/>
            <a:ext cx="711200" cy="711200"/>
          </a:xfrm>
          <a:prstGeom prst="rect">
            <a:avLst/>
          </a:prstGeom>
        </p:spPr>
      </p:pic>
    </p:spTree>
    <p:extLst>
      <p:ext uri="{BB962C8B-B14F-4D97-AF65-F5344CB8AC3E}">
        <p14:creationId xmlns:p14="http://schemas.microsoft.com/office/powerpoint/2010/main" val="703543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5FDCEB5-CC30-B042-ACA1-D05FACDD2FC6}"/>
              </a:ext>
            </a:extLst>
          </p:cNvPr>
          <p:cNvSpPr/>
          <p:nvPr/>
        </p:nvSpPr>
        <p:spPr>
          <a:xfrm>
            <a:off x="4739428" y="3273777"/>
            <a:ext cx="4079109" cy="11413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C887FD8F-962A-2345-9065-03735756AB0F}"/>
              </a:ext>
            </a:extLst>
          </p:cNvPr>
          <p:cNvSpPr/>
          <p:nvPr/>
        </p:nvSpPr>
        <p:spPr>
          <a:xfrm>
            <a:off x="492891" y="3273777"/>
            <a:ext cx="4079109" cy="11413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a:extLst>
              <a:ext uri="{FF2B5EF4-FFF2-40B4-BE49-F238E27FC236}">
                <a16:creationId xmlns:a16="http://schemas.microsoft.com/office/drawing/2014/main" id="{94FA69DC-927F-C34D-85CC-4640E370F787}"/>
              </a:ext>
            </a:extLst>
          </p:cNvPr>
          <p:cNvSpPr/>
          <p:nvPr/>
        </p:nvSpPr>
        <p:spPr>
          <a:xfrm>
            <a:off x="492891" y="1268708"/>
            <a:ext cx="8325644" cy="188242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itre 4">
            <a:extLst>
              <a:ext uri="{FF2B5EF4-FFF2-40B4-BE49-F238E27FC236}">
                <a16:creationId xmlns:a16="http://schemas.microsoft.com/office/drawing/2014/main" id="{39AF9726-E9B6-CB40-8AE3-CE3FD0BE789F}"/>
              </a:ext>
            </a:extLst>
          </p:cNvPr>
          <p:cNvSpPr>
            <a:spLocks noGrp="1"/>
          </p:cNvSpPr>
          <p:nvPr>
            <p:ph type="title"/>
          </p:nvPr>
        </p:nvSpPr>
        <p:spPr/>
        <p:txBody>
          <a:bodyPr/>
          <a:lstStyle/>
          <a:p>
            <a:r>
              <a:rPr lang="fr-FR" dirty="0"/>
              <a:t>Répondre aux grands défis de la recherche biomédicale</a:t>
            </a:r>
          </a:p>
        </p:txBody>
      </p:sp>
      <p:sp>
        <p:nvSpPr>
          <p:cNvPr id="4" name="Espace réservé du numéro de diapositive 3">
            <a:extLst>
              <a:ext uri="{FF2B5EF4-FFF2-40B4-BE49-F238E27FC236}">
                <a16:creationId xmlns:a16="http://schemas.microsoft.com/office/drawing/2014/main" id="{B3BD62AB-2B7B-8249-A0E0-FE51DE72CCA9}"/>
              </a:ext>
            </a:extLst>
          </p:cNvPr>
          <p:cNvSpPr>
            <a:spLocks noGrp="1"/>
          </p:cNvSpPr>
          <p:nvPr>
            <p:ph type="sldNum" sz="quarter" idx="12"/>
          </p:nvPr>
        </p:nvSpPr>
        <p:spPr>
          <a:xfrm>
            <a:off x="8526287" y="4829012"/>
            <a:ext cx="617713" cy="215904"/>
          </a:xfrm>
          <a:prstGeom prst="rect">
            <a:avLst/>
          </a:prstGeom>
        </p:spPr>
        <p:txBody>
          <a:bodyPr/>
          <a:lstStyle/>
          <a:p>
            <a:fld id="{90F7D937-8C47-D949-9B66-03B4793ACCA3}" type="slidenum">
              <a:rPr lang="fr-FR" smtClean="0">
                <a:latin typeface="Arial" panose="020B0604020202020204" pitchFamily="34" charset="0"/>
                <a:cs typeface="Arial" panose="020B0604020202020204" pitchFamily="34" charset="0"/>
              </a:rPr>
              <a:pPr/>
              <a:t>7</a:t>
            </a:fld>
            <a:endParaRPr lang="fr-FR" dirty="0">
              <a:latin typeface="Arial" panose="020B0604020202020204" pitchFamily="34" charset="0"/>
              <a:cs typeface="Arial" panose="020B0604020202020204" pitchFamily="34" charset="0"/>
            </a:endParaRPr>
          </a:p>
        </p:txBody>
      </p:sp>
      <p:sp>
        <p:nvSpPr>
          <p:cNvPr id="9" name="ZoneTexte 8">
            <a:extLst>
              <a:ext uri="{FF2B5EF4-FFF2-40B4-BE49-F238E27FC236}">
                <a16:creationId xmlns:a16="http://schemas.microsoft.com/office/drawing/2014/main" id="{C3AA946C-5232-9941-85F0-9FA7E9D37BC7}"/>
              </a:ext>
            </a:extLst>
          </p:cNvPr>
          <p:cNvSpPr txBox="1"/>
          <p:nvPr/>
        </p:nvSpPr>
        <p:spPr>
          <a:xfrm>
            <a:off x="597335" y="495302"/>
            <a:ext cx="7114918" cy="323165"/>
          </a:xfrm>
          <a:prstGeom prst="rect">
            <a:avLst/>
          </a:prstGeom>
          <a:noFill/>
        </p:spPr>
        <p:txBody>
          <a:bodyPr wrap="square" lIns="0" tIns="0" rIns="0" bIns="0" rtlCol="0">
            <a:spAutoFit/>
          </a:bodyPr>
          <a:lstStyle/>
          <a:p>
            <a:r>
              <a:rPr lang="fr-FR" sz="2100" dirty="0">
                <a:latin typeface="Arial" panose="020B0604020202020204" pitchFamily="34" charset="0"/>
                <a:cs typeface="Arial" panose="020B0604020202020204" pitchFamily="34" charset="0"/>
              </a:rPr>
              <a:t>Être référent dans le secteur de la recherche biomédicale </a:t>
            </a:r>
            <a:r>
              <a:rPr lang="fr-FR" sz="1600" dirty="0">
                <a:latin typeface="Arial" panose="020B0604020202020204" pitchFamily="34" charset="0"/>
                <a:cs typeface="Arial" panose="020B0604020202020204" pitchFamily="34" charset="0"/>
              </a:rPr>
              <a:t>(2)</a:t>
            </a:r>
          </a:p>
        </p:txBody>
      </p:sp>
      <p:sp>
        <p:nvSpPr>
          <p:cNvPr id="10" name="Espace réservé du contenu 10">
            <a:extLst>
              <a:ext uri="{FF2B5EF4-FFF2-40B4-BE49-F238E27FC236}">
                <a16:creationId xmlns:a16="http://schemas.microsoft.com/office/drawing/2014/main" id="{1C671FA1-9EBF-8342-A3E1-AC2A2D87A9CB}"/>
              </a:ext>
            </a:extLst>
          </p:cNvPr>
          <p:cNvSpPr txBox="1">
            <a:spLocks/>
          </p:cNvSpPr>
          <p:nvPr/>
        </p:nvSpPr>
        <p:spPr>
          <a:xfrm>
            <a:off x="4191001" y="1362357"/>
            <a:ext cx="4711250" cy="1744067"/>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Tx/>
              <a:buNone/>
              <a:defRPr sz="2700" b="0" i="0" kern="1200">
                <a:solidFill>
                  <a:schemeClr val="tx1"/>
                </a:solidFill>
                <a:latin typeface="Hind" panose="02000000000000000000" pitchFamily="2" charset="77"/>
                <a:ea typeface="+mn-ea"/>
                <a:cs typeface="Hind" panose="02000000000000000000" pitchFamily="2" charset="77"/>
              </a:defRPr>
            </a:lvl1pPr>
            <a:lvl2pPr marL="685800" indent="-228600" algn="l" defTabSz="914400" rtl="0" eaLnBrk="1" latinLnBrk="0" hangingPunct="1">
              <a:lnSpc>
                <a:spcPct val="90000"/>
              </a:lnSpc>
              <a:spcBef>
                <a:spcPts val="1700"/>
              </a:spcBef>
              <a:buFont typeface="Arial" panose="020B0604020202020204" pitchFamily="34" charset="0"/>
              <a:buChar char="•"/>
              <a:defRPr sz="2500" b="0" i="0" kern="1200">
                <a:solidFill>
                  <a:schemeClr val="tx1"/>
                </a:solidFill>
                <a:latin typeface="Hind" panose="02000000000000000000" pitchFamily="2" charset="77"/>
                <a:ea typeface="+mn-ea"/>
                <a:cs typeface="Hind" panose="02000000000000000000" pitchFamily="2" charset="77"/>
              </a:defRPr>
            </a:lvl2pPr>
            <a:lvl3pPr marL="268288" indent="-260350" algn="l" defTabSz="914400" rtl="0" eaLnBrk="1" latinLnBrk="0" hangingPunct="1">
              <a:lnSpc>
                <a:spcPct val="100000"/>
              </a:lnSpc>
              <a:spcBef>
                <a:spcPts val="1200"/>
              </a:spcBef>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150000"/>
              </a:lnSpc>
              <a:spcBef>
                <a:spcPts val="800"/>
              </a:spcBef>
              <a:buFont typeface="Arial" panose="020B0604020202020204" pitchFamily="34" charset="0"/>
              <a:buNone/>
              <a:tabLst/>
              <a:defRPr sz="1400" b="0" i="0" kern="1200">
                <a:solidFill>
                  <a:schemeClr val="tx1"/>
                </a:solidFill>
                <a:latin typeface="Hind" panose="02000000000000000000" pitchFamily="2" charset="77"/>
                <a:ea typeface="+mn-ea"/>
                <a:cs typeface="Hind" panose="02000000000000000000"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Hind" panose="02000000000000000000" pitchFamily="2" charset="77"/>
                <a:ea typeface="+mn-ea"/>
                <a:cs typeface="Hind" panose="02000000000000000000"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defTabSz="600060">
              <a:lnSpc>
                <a:spcPct val="100000"/>
              </a:lnSpc>
              <a:spcBef>
                <a:spcPts val="225"/>
              </a:spcBef>
              <a:buClr>
                <a:schemeClr val="accent1"/>
              </a:buClr>
            </a:pPr>
            <a:r>
              <a:rPr lang="fr-FR" sz="1000" b="1" dirty="0">
                <a:solidFill>
                  <a:srgbClr val="4E879B"/>
                </a:solidFill>
                <a:latin typeface="Arial" panose="020B0604020202020204" pitchFamily="34" charset="0"/>
                <a:cs typeface="Arial" panose="020B0604020202020204" pitchFamily="34" charset="0"/>
              </a:rPr>
              <a:t>Lancement d’Horizon Europe et bilan des appels 2021 :</a:t>
            </a:r>
          </a:p>
          <a:p>
            <a:pPr marL="171450" lvl="3" indent="-171450" defTabSz="600060">
              <a:lnSpc>
                <a:spcPct val="100000"/>
              </a:lnSpc>
              <a:spcBef>
                <a:spcPts val="225"/>
              </a:spcBef>
              <a:buClr>
                <a:srgbClr val="DE492A"/>
              </a:buClr>
              <a:buFont typeface="Helvetica" pitchFamily="2" charset="0"/>
              <a:buChar char="•"/>
            </a:pPr>
            <a:r>
              <a:rPr lang="fr-FR" altLang="fr-FR" sz="1000" dirty="0">
                <a:latin typeface="Arial" panose="020B0604020202020204" pitchFamily="34" charset="0"/>
                <a:cs typeface="Arial" panose="020B0604020202020204" pitchFamily="34" charset="0"/>
              </a:rPr>
              <a:t>ERC : 57 projets ERC, 2</a:t>
            </a:r>
            <a:r>
              <a:rPr lang="fr-FR" altLang="fr-FR" sz="1000" baseline="30000" dirty="0">
                <a:latin typeface="Arial" panose="020B0604020202020204" pitchFamily="34" charset="0"/>
                <a:cs typeface="Arial" panose="020B0604020202020204" pitchFamily="34" charset="0"/>
              </a:rPr>
              <a:t>e</a:t>
            </a:r>
            <a:r>
              <a:rPr lang="fr-FR" altLang="fr-FR" sz="1000" dirty="0">
                <a:latin typeface="Arial" panose="020B0604020202020204" pitchFamily="34" charset="0"/>
                <a:cs typeface="Arial" panose="020B0604020202020204" pitchFamily="34" charset="0"/>
              </a:rPr>
              <a:t> récipiendaire français de bourses ERC</a:t>
            </a:r>
          </a:p>
          <a:p>
            <a:pPr marL="171450" lvl="3" indent="-171450" defTabSz="600060">
              <a:lnSpc>
                <a:spcPct val="100000"/>
              </a:lnSpc>
              <a:spcBef>
                <a:spcPts val="225"/>
              </a:spcBef>
              <a:buClr>
                <a:srgbClr val="DE492A"/>
              </a:buClr>
              <a:buFont typeface="Helvetica" pitchFamily="2" charset="0"/>
              <a:buChar char="•"/>
            </a:pPr>
            <a:r>
              <a:rPr lang="fr-FR" altLang="fr-FR" sz="1000" dirty="0">
                <a:latin typeface="Arial" panose="020B0604020202020204" pitchFamily="34" charset="0"/>
                <a:cs typeface="Arial" panose="020B0604020202020204" pitchFamily="34" charset="0"/>
              </a:rPr>
              <a:t>Actions Marie </a:t>
            </a:r>
            <a:r>
              <a:rPr lang="fr-FR" altLang="fr-FR" sz="1000" dirty="0" err="1">
                <a:latin typeface="Arial" panose="020B0604020202020204" pitchFamily="34" charset="0"/>
                <a:cs typeface="Arial" panose="020B0604020202020204" pitchFamily="34" charset="0"/>
              </a:rPr>
              <a:t>Sk</a:t>
            </a:r>
            <a:r>
              <a:rPr lang="fr-FR" sz="1000" dirty="0" err="1">
                <a:latin typeface="Arial" panose="020B0604020202020204" pitchFamily="34" charset="0"/>
                <a:cs typeface="Arial" panose="020B0604020202020204" pitchFamily="34" charset="0"/>
              </a:rPr>
              <a:t>ł</a:t>
            </a:r>
            <a:r>
              <a:rPr lang="fr-FR" altLang="fr-FR" sz="1000" dirty="0" err="1">
                <a:latin typeface="Arial" panose="020B0604020202020204" pitchFamily="34" charset="0"/>
                <a:cs typeface="Arial" panose="020B0604020202020204" pitchFamily="34" charset="0"/>
              </a:rPr>
              <a:t>odowska</a:t>
            </a:r>
            <a:r>
              <a:rPr lang="fr-FR" altLang="fr-FR" sz="1000" dirty="0">
                <a:latin typeface="Arial" panose="020B0604020202020204" pitchFamily="34" charset="0"/>
                <a:cs typeface="Arial" panose="020B0604020202020204" pitchFamily="34" charset="0"/>
              </a:rPr>
              <a:t> Curie : 9 bourses individuelles, 11 réseaux </a:t>
            </a:r>
            <a:br>
              <a:rPr lang="fr-FR" altLang="fr-FR" sz="1000" dirty="0">
                <a:latin typeface="Arial" panose="020B0604020202020204" pitchFamily="34" charset="0"/>
                <a:cs typeface="Arial" panose="020B0604020202020204" pitchFamily="34" charset="0"/>
              </a:rPr>
            </a:br>
            <a:r>
              <a:rPr lang="fr-FR" altLang="fr-FR" sz="1000" dirty="0">
                <a:latin typeface="Arial" panose="020B0604020202020204" pitchFamily="34" charset="0"/>
                <a:cs typeface="Arial" panose="020B0604020202020204" pitchFamily="34" charset="0"/>
              </a:rPr>
              <a:t>de doctorants, dont 2 coordinations</a:t>
            </a:r>
          </a:p>
          <a:p>
            <a:pPr marL="171450" lvl="3" indent="-171450" defTabSz="600060">
              <a:lnSpc>
                <a:spcPct val="100000"/>
              </a:lnSpc>
              <a:spcBef>
                <a:spcPts val="225"/>
              </a:spcBef>
              <a:buClr>
                <a:srgbClr val="DE492A"/>
              </a:buClr>
              <a:buFont typeface="Helvetica" pitchFamily="2" charset="0"/>
              <a:buChar char="•"/>
            </a:pPr>
            <a:r>
              <a:rPr lang="fr-FR" altLang="fr-FR" sz="1000" dirty="0">
                <a:latin typeface="Arial" panose="020B0604020202020204" pitchFamily="34" charset="0"/>
                <a:cs typeface="Arial" panose="020B0604020202020204" pitchFamily="34" charset="0"/>
              </a:rPr>
              <a:t>Cluster Santé : 54 projets, dont 13 coordinations</a:t>
            </a:r>
          </a:p>
          <a:p>
            <a:pPr marL="171450" lvl="3" indent="-171450" defTabSz="600060">
              <a:lnSpc>
                <a:spcPct val="100000"/>
              </a:lnSpc>
              <a:spcBef>
                <a:spcPts val="225"/>
              </a:spcBef>
              <a:buClr>
                <a:srgbClr val="DE492A"/>
              </a:buClr>
              <a:buFont typeface="Helvetica" pitchFamily="2" charset="0"/>
              <a:buChar char="•"/>
            </a:pPr>
            <a:r>
              <a:rPr lang="fr-FR" altLang="fr-FR" sz="1000" dirty="0">
                <a:latin typeface="Arial" panose="020B0604020202020204" pitchFamily="34" charset="0"/>
                <a:cs typeface="Arial" panose="020B0604020202020204" pitchFamily="34" charset="0"/>
              </a:rPr>
              <a:t>EIC : 16 projets, dont 2 coordinations</a:t>
            </a:r>
          </a:p>
          <a:p>
            <a:pPr marL="171450" lvl="3" indent="-171450" defTabSz="600060">
              <a:lnSpc>
                <a:spcPct val="100000"/>
              </a:lnSpc>
              <a:spcBef>
                <a:spcPts val="225"/>
              </a:spcBef>
              <a:buClr>
                <a:srgbClr val="DE492A"/>
              </a:buClr>
              <a:buFont typeface="Helvetica" pitchFamily="2" charset="0"/>
              <a:buChar char="•"/>
            </a:pPr>
            <a:r>
              <a:rPr lang="fr-FR" altLang="fr-FR" sz="1000" dirty="0">
                <a:latin typeface="Arial" panose="020B0604020202020204" pitchFamily="34" charset="0"/>
                <a:cs typeface="Arial" panose="020B0604020202020204" pitchFamily="34" charset="0"/>
              </a:rPr>
              <a:t>Infrastructure : participation dans 6 projets</a:t>
            </a:r>
          </a:p>
          <a:p>
            <a:pPr marL="0" lvl="3" defTabSz="600060">
              <a:lnSpc>
                <a:spcPct val="100000"/>
              </a:lnSpc>
              <a:spcBef>
                <a:spcPts val="225"/>
              </a:spcBef>
              <a:buClr>
                <a:schemeClr val="accent1"/>
              </a:buClr>
            </a:pPr>
            <a:r>
              <a:rPr lang="fr-FR" sz="1000" b="1" dirty="0">
                <a:solidFill>
                  <a:srgbClr val="4E879B"/>
                </a:solidFill>
                <a:latin typeface="Arial" panose="020B0604020202020204" pitchFamily="34" charset="0"/>
                <a:cs typeface="Arial" panose="020B0604020202020204" pitchFamily="34" charset="0"/>
              </a:rPr>
              <a:t>Bilan d’Horizon 2020 :</a:t>
            </a:r>
            <a:endParaRPr lang="fr-FR" altLang="fr-FR" sz="1000" dirty="0">
              <a:solidFill>
                <a:srgbClr val="4E879B"/>
              </a:solidFill>
              <a:latin typeface="Arial" panose="020B0604020202020204" pitchFamily="34" charset="0"/>
              <a:cs typeface="Arial" panose="020B0604020202020204" pitchFamily="34" charset="0"/>
            </a:endParaRPr>
          </a:p>
          <a:p>
            <a:pPr marL="171450" lvl="3" indent="-171450" defTabSz="600060">
              <a:lnSpc>
                <a:spcPct val="100000"/>
              </a:lnSpc>
              <a:spcBef>
                <a:spcPts val="225"/>
              </a:spcBef>
              <a:buClr>
                <a:srgbClr val="DE492A"/>
              </a:buClr>
              <a:buFont typeface="Helvetica" pitchFamily="2" charset="0"/>
              <a:buChar char="•"/>
            </a:pPr>
            <a:r>
              <a:rPr lang="fr-FR" altLang="fr-FR" sz="1000" dirty="0">
                <a:solidFill>
                  <a:schemeClr val="tx1">
                    <a:lumMod val="50000"/>
                  </a:schemeClr>
                </a:solidFill>
                <a:latin typeface="Arial" panose="020B0604020202020204" pitchFamily="34" charset="0"/>
                <a:cs typeface="Arial" panose="020B0604020202020204" pitchFamily="34" charset="0"/>
              </a:rPr>
              <a:t>1</a:t>
            </a:r>
            <a:r>
              <a:rPr lang="fr-FR" altLang="fr-FR" sz="1000" baseline="30000" dirty="0">
                <a:solidFill>
                  <a:schemeClr val="tx1">
                    <a:lumMod val="50000"/>
                  </a:schemeClr>
                </a:solidFill>
                <a:latin typeface="Arial" panose="020B0604020202020204" pitchFamily="34" charset="0"/>
                <a:cs typeface="Arial" panose="020B0604020202020204" pitchFamily="34" charset="0"/>
              </a:rPr>
              <a:t>er</a:t>
            </a:r>
            <a:r>
              <a:rPr lang="fr-FR" altLang="fr-FR" sz="1000" dirty="0">
                <a:solidFill>
                  <a:schemeClr val="tx1">
                    <a:lumMod val="50000"/>
                  </a:schemeClr>
                </a:solidFill>
                <a:latin typeface="Arial" panose="020B0604020202020204" pitchFamily="34" charset="0"/>
                <a:cs typeface="Arial" panose="020B0604020202020204" pitchFamily="34" charset="0"/>
              </a:rPr>
              <a:t> coordinateur de projets du défi sociétal Santé</a:t>
            </a:r>
          </a:p>
          <a:p>
            <a:pPr marL="171450" lvl="3" indent="-171450" defTabSz="600060">
              <a:lnSpc>
                <a:spcPct val="100000"/>
              </a:lnSpc>
              <a:spcBef>
                <a:spcPts val="225"/>
              </a:spcBef>
              <a:buClr>
                <a:srgbClr val="DE492A"/>
              </a:buClr>
              <a:buFont typeface="Helvetica" pitchFamily="2" charset="0"/>
              <a:buChar char="•"/>
            </a:pPr>
            <a:r>
              <a:rPr lang="fr-FR" altLang="fr-FR" sz="1000" dirty="0">
                <a:solidFill>
                  <a:schemeClr val="tx1">
                    <a:lumMod val="50000"/>
                  </a:schemeClr>
                </a:solidFill>
                <a:latin typeface="Arial" panose="020B0604020202020204" pitchFamily="34" charset="0"/>
                <a:cs typeface="Arial" panose="020B0604020202020204" pitchFamily="34" charset="0"/>
              </a:rPr>
              <a:t>396 contrats dont </a:t>
            </a:r>
            <a:r>
              <a:rPr lang="fr-FR" altLang="fr-FR" sz="1000" dirty="0">
                <a:latin typeface="Arial" panose="020B0604020202020204" pitchFamily="34" charset="0"/>
                <a:cs typeface="Arial" panose="020B0604020202020204" pitchFamily="34" charset="0"/>
              </a:rPr>
              <a:t>83 lauréats ERC et </a:t>
            </a:r>
            <a:r>
              <a:rPr lang="fr-FR" sz="1000" dirty="0">
                <a:latin typeface="Arial" panose="020B0604020202020204" pitchFamily="34" charset="0"/>
                <a:cs typeface="Arial" panose="020B0604020202020204" pitchFamily="34" charset="0"/>
              </a:rPr>
              <a:t>53 bourses Marie </a:t>
            </a:r>
            <a:r>
              <a:rPr lang="fr-FR" sz="1000" dirty="0" err="1">
                <a:latin typeface="Arial" panose="020B0604020202020204" pitchFamily="34" charset="0"/>
                <a:cs typeface="Arial" panose="020B0604020202020204" pitchFamily="34" charset="0"/>
              </a:rPr>
              <a:t>Skłodowska</a:t>
            </a:r>
            <a:r>
              <a:rPr lang="fr-FR" sz="1000" dirty="0">
                <a:latin typeface="Arial" panose="020B0604020202020204" pitchFamily="34" charset="0"/>
                <a:cs typeface="Arial" panose="020B0604020202020204" pitchFamily="34" charset="0"/>
              </a:rPr>
              <a:t>-Curie</a:t>
            </a:r>
          </a:p>
        </p:txBody>
      </p:sp>
      <p:sp>
        <p:nvSpPr>
          <p:cNvPr id="11" name="Espace réservé du contenu 10">
            <a:extLst>
              <a:ext uri="{FF2B5EF4-FFF2-40B4-BE49-F238E27FC236}">
                <a16:creationId xmlns:a16="http://schemas.microsoft.com/office/drawing/2014/main" id="{9DCE325E-CB5D-2C45-A864-D6D03103E7BD}"/>
              </a:ext>
            </a:extLst>
          </p:cNvPr>
          <p:cNvSpPr txBox="1">
            <a:spLocks/>
          </p:cNvSpPr>
          <p:nvPr/>
        </p:nvSpPr>
        <p:spPr>
          <a:xfrm>
            <a:off x="6214833" y="3817667"/>
            <a:ext cx="2125131" cy="548868"/>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Tx/>
              <a:buNone/>
              <a:defRPr sz="2700" b="0" i="0" kern="1200">
                <a:solidFill>
                  <a:schemeClr val="tx1"/>
                </a:solidFill>
                <a:latin typeface="Hind" panose="02000000000000000000" pitchFamily="2" charset="77"/>
                <a:ea typeface="+mn-ea"/>
                <a:cs typeface="Hind" panose="02000000000000000000" pitchFamily="2" charset="77"/>
              </a:defRPr>
            </a:lvl1pPr>
            <a:lvl2pPr marL="685800" indent="-228600" algn="l" defTabSz="914400" rtl="0" eaLnBrk="1" latinLnBrk="0" hangingPunct="1">
              <a:lnSpc>
                <a:spcPct val="90000"/>
              </a:lnSpc>
              <a:spcBef>
                <a:spcPts val="1700"/>
              </a:spcBef>
              <a:buFont typeface="Arial" panose="020B0604020202020204" pitchFamily="34" charset="0"/>
              <a:buChar char="•"/>
              <a:defRPr sz="2500" b="0" i="0" kern="1200">
                <a:solidFill>
                  <a:schemeClr val="tx1"/>
                </a:solidFill>
                <a:latin typeface="Hind" panose="02000000000000000000" pitchFamily="2" charset="77"/>
                <a:ea typeface="+mn-ea"/>
                <a:cs typeface="Hind" panose="02000000000000000000" pitchFamily="2" charset="77"/>
              </a:defRPr>
            </a:lvl2pPr>
            <a:lvl3pPr marL="268288" indent="-260350" algn="l" defTabSz="914400" rtl="0" eaLnBrk="1" latinLnBrk="0" hangingPunct="1">
              <a:lnSpc>
                <a:spcPct val="100000"/>
              </a:lnSpc>
              <a:spcBef>
                <a:spcPts val="1200"/>
              </a:spcBef>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150000"/>
              </a:lnSpc>
              <a:spcBef>
                <a:spcPts val="800"/>
              </a:spcBef>
              <a:buFont typeface="Arial" panose="020B0604020202020204" pitchFamily="34" charset="0"/>
              <a:buNone/>
              <a:tabLst/>
              <a:defRPr sz="1400" b="0" i="0" kern="1200">
                <a:solidFill>
                  <a:schemeClr val="tx1"/>
                </a:solidFill>
                <a:latin typeface="Hind" panose="02000000000000000000" pitchFamily="2" charset="77"/>
                <a:ea typeface="+mn-ea"/>
                <a:cs typeface="Hind" panose="02000000000000000000"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Hind" panose="02000000000000000000" pitchFamily="2" charset="77"/>
                <a:ea typeface="+mn-ea"/>
                <a:cs typeface="Hind" panose="02000000000000000000"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defTabSz="600060">
              <a:lnSpc>
                <a:spcPct val="100000"/>
              </a:lnSpc>
              <a:spcBef>
                <a:spcPts val="425"/>
              </a:spcBef>
              <a:buClr>
                <a:schemeClr val="accent1"/>
              </a:buClr>
            </a:pPr>
            <a:r>
              <a:rPr lang="fr-FR" altLang="fr-FR" b="1" dirty="0">
                <a:solidFill>
                  <a:srgbClr val="4E879B"/>
                </a:solidFill>
                <a:latin typeface="Arial" panose="020B0604020202020204" pitchFamily="34" charset="0"/>
                <a:cs typeface="Arial" panose="020B0604020202020204" pitchFamily="34" charset="0"/>
              </a:rPr>
              <a:t>10 976 articles originaux</a:t>
            </a:r>
          </a:p>
          <a:p>
            <a:pPr marL="0" lvl="3" defTabSz="600060">
              <a:lnSpc>
                <a:spcPct val="100000"/>
              </a:lnSpc>
              <a:spcBef>
                <a:spcPts val="225"/>
              </a:spcBef>
              <a:buClr>
                <a:schemeClr val="accent1"/>
              </a:buClr>
            </a:pPr>
            <a:r>
              <a:rPr lang="fr-FR" altLang="fr-FR" sz="1000" dirty="0">
                <a:solidFill>
                  <a:schemeClr val="tx1">
                    <a:lumMod val="50000"/>
                  </a:schemeClr>
                </a:solidFill>
                <a:latin typeface="Arial" panose="020B0604020202020204" pitchFamily="34" charset="0"/>
                <a:cs typeface="Arial" panose="020B0604020202020204" pitchFamily="34" charset="0"/>
              </a:rPr>
              <a:t>(publications 2022)</a:t>
            </a:r>
            <a:br>
              <a:rPr lang="fr-FR" altLang="fr-FR" sz="1500" b="1" dirty="0">
                <a:solidFill>
                  <a:srgbClr val="4E879B"/>
                </a:solidFill>
                <a:latin typeface="Arial" panose="020B0604020202020204" pitchFamily="34" charset="0"/>
                <a:cs typeface="Arial" panose="020B0604020202020204" pitchFamily="34" charset="0"/>
              </a:rPr>
            </a:br>
            <a:endParaRPr lang="fr-FR" sz="1000" dirty="0">
              <a:solidFill>
                <a:srgbClr val="4E879B"/>
              </a:solidFill>
              <a:latin typeface="Arial" panose="020B0604020202020204" pitchFamily="34" charset="0"/>
              <a:cs typeface="Arial" panose="020B0604020202020204" pitchFamily="34" charset="0"/>
            </a:endParaRPr>
          </a:p>
        </p:txBody>
      </p:sp>
      <p:sp>
        <p:nvSpPr>
          <p:cNvPr id="12" name="Espace réservé du contenu 10">
            <a:extLst>
              <a:ext uri="{FF2B5EF4-FFF2-40B4-BE49-F238E27FC236}">
                <a16:creationId xmlns:a16="http://schemas.microsoft.com/office/drawing/2014/main" id="{A622FFBA-CF78-5244-840E-88D4AA3CADF8}"/>
              </a:ext>
            </a:extLst>
          </p:cNvPr>
          <p:cNvSpPr txBox="1">
            <a:spLocks/>
          </p:cNvSpPr>
          <p:nvPr/>
        </p:nvSpPr>
        <p:spPr>
          <a:xfrm>
            <a:off x="1238991" y="3409363"/>
            <a:ext cx="2822732" cy="907941"/>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Tx/>
              <a:buNone/>
              <a:defRPr sz="2700" b="0" i="0" kern="1200">
                <a:solidFill>
                  <a:schemeClr val="tx1"/>
                </a:solidFill>
                <a:latin typeface="Hind" panose="02000000000000000000" pitchFamily="2" charset="77"/>
                <a:ea typeface="+mn-ea"/>
                <a:cs typeface="Hind" panose="02000000000000000000" pitchFamily="2" charset="77"/>
              </a:defRPr>
            </a:lvl1pPr>
            <a:lvl2pPr marL="685800" indent="-228600" algn="l" defTabSz="914400" rtl="0" eaLnBrk="1" latinLnBrk="0" hangingPunct="1">
              <a:lnSpc>
                <a:spcPct val="90000"/>
              </a:lnSpc>
              <a:spcBef>
                <a:spcPts val="1700"/>
              </a:spcBef>
              <a:buFont typeface="Arial" panose="020B0604020202020204" pitchFamily="34" charset="0"/>
              <a:buChar char="•"/>
              <a:defRPr sz="2500" b="0" i="0" kern="1200">
                <a:solidFill>
                  <a:schemeClr val="tx1"/>
                </a:solidFill>
                <a:latin typeface="Hind" panose="02000000000000000000" pitchFamily="2" charset="77"/>
                <a:ea typeface="+mn-ea"/>
                <a:cs typeface="Hind" panose="02000000000000000000" pitchFamily="2" charset="77"/>
              </a:defRPr>
            </a:lvl2pPr>
            <a:lvl3pPr marL="268288" indent="-260350" algn="l" defTabSz="914400" rtl="0" eaLnBrk="1" latinLnBrk="0" hangingPunct="1">
              <a:lnSpc>
                <a:spcPct val="100000"/>
              </a:lnSpc>
              <a:spcBef>
                <a:spcPts val="1200"/>
              </a:spcBef>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150000"/>
              </a:lnSpc>
              <a:spcBef>
                <a:spcPts val="800"/>
              </a:spcBef>
              <a:buFont typeface="Arial" panose="020B0604020202020204" pitchFamily="34" charset="0"/>
              <a:buNone/>
              <a:tabLst/>
              <a:defRPr sz="1400" b="0" i="0" kern="1200">
                <a:solidFill>
                  <a:schemeClr val="tx1"/>
                </a:solidFill>
                <a:latin typeface="Hind" panose="02000000000000000000" pitchFamily="2" charset="77"/>
                <a:ea typeface="+mn-ea"/>
                <a:cs typeface="Hind" panose="02000000000000000000"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Hind" panose="02000000000000000000" pitchFamily="2" charset="77"/>
                <a:ea typeface="+mn-ea"/>
                <a:cs typeface="Hind" panose="02000000000000000000"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defTabSz="600060">
              <a:lnSpc>
                <a:spcPct val="100000"/>
              </a:lnSpc>
              <a:spcBef>
                <a:spcPts val="900"/>
              </a:spcBef>
            </a:pPr>
            <a:r>
              <a:rPr lang="fr-FR" altLang="fr-FR" b="1" dirty="0">
                <a:solidFill>
                  <a:srgbClr val="4E879B"/>
                </a:solidFill>
                <a:latin typeface="Arial" panose="020B0604020202020204" pitchFamily="34" charset="0"/>
                <a:cs typeface="Arial" panose="020B0604020202020204" pitchFamily="34" charset="0"/>
              </a:rPr>
              <a:t>Un dialogue étroit</a:t>
            </a:r>
          </a:p>
          <a:p>
            <a:pPr marL="0" lvl="3" defTabSz="600060">
              <a:lnSpc>
                <a:spcPct val="100000"/>
              </a:lnSpc>
              <a:spcBef>
                <a:spcPts val="225"/>
              </a:spcBef>
              <a:buClr>
                <a:srgbClr val="DE492A"/>
              </a:buClr>
            </a:pPr>
            <a:r>
              <a:rPr lang="fr-FR" altLang="fr-FR" sz="1000" dirty="0">
                <a:solidFill>
                  <a:schemeClr val="tx1">
                    <a:lumMod val="50000"/>
                  </a:schemeClr>
                </a:solidFill>
                <a:latin typeface="Arial" panose="020B0604020202020204" pitchFamily="34" charset="0"/>
                <a:cs typeface="Arial" panose="020B0604020202020204" pitchFamily="34" charset="0"/>
              </a:rPr>
              <a:t>avec plus 500 associations de malades pour</a:t>
            </a:r>
          </a:p>
          <a:p>
            <a:pPr marL="171450" lvl="3" indent="-171450" defTabSz="600060">
              <a:lnSpc>
                <a:spcPct val="100000"/>
              </a:lnSpc>
              <a:spcBef>
                <a:spcPts val="225"/>
              </a:spcBef>
              <a:buClr>
                <a:srgbClr val="DE492A"/>
              </a:buClr>
              <a:buFont typeface="Arial" panose="020B0604020202020204" pitchFamily="34" charset="0"/>
              <a:buChar char="•"/>
            </a:pPr>
            <a:r>
              <a:rPr lang="fr-FR" sz="1000" dirty="0">
                <a:solidFill>
                  <a:schemeClr val="tx1">
                    <a:lumMod val="50000"/>
                  </a:schemeClr>
                </a:solidFill>
                <a:latin typeface="Arial" panose="020B0604020202020204" pitchFamily="34" charset="0"/>
                <a:cs typeface="Arial" panose="020B0604020202020204" pitchFamily="34" charset="0"/>
              </a:rPr>
              <a:t>une recherche participative</a:t>
            </a:r>
          </a:p>
          <a:p>
            <a:pPr marL="171450" lvl="3" indent="-171450" defTabSz="600060">
              <a:lnSpc>
                <a:spcPct val="100000"/>
              </a:lnSpc>
              <a:spcBef>
                <a:spcPts val="225"/>
              </a:spcBef>
              <a:buClr>
                <a:srgbClr val="DE492A"/>
              </a:buClr>
              <a:buFont typeface="Arial" panose="020B0604020202020204" pitchFamily="34" charset="0"/>
              <a:buChar char="•"/>
            </a:pPr>
            <a:r>
              <a:rPr lang="fr-FR" sz="1000" dirty="0">
                <a:solidFill>
                  <a:schemeClr val="tx1">
                    <a:lumMod val="50000"/>
                  </a:schemeClr>
                </a:solidFill>
                <a:latin typeface="Arial" panose="020B0604020202020204" pitchFamily="34" charset="0"/>
                <a:cs typeface="Arial" panose="020B0604020202020204" pitchFamily="34" charset="0"/>
              </a:rPr>
              <a:t>des rencontres et débats entre malades et chercheurs</a:t>
            </a:r>
          </a:p>
        </p:txBody>
      </p:sp>
      <p:sp>
        <p:nvSpPr>
          <p:cNvPr id="14" name="Espace réservé du contenu 10">
            <a:extLst>
              <a:ext uri="{FF2B5EF4-FFF2-40B4-BE49-F238E27FC236}">
                <a16:creationId xmlns:a16="http://schemas.microsoft.com/office/drawing/2014/main" id="{6B3C79F0-9EF6-A241-99D0-AB7C3AEF104F}"/>
              </a:ext>
            </a:extLst>
          </p:cNvPr>
          <p:cNvSpPr txBox="1">
            <a:spLocks/>
          </p:cNvSpPr>
          <p:nvPr/>
        </p:nvSpPr>
        <p:spPr>
          <a:xfrm>
            <a:off x="1238991" y="1370326"/>
            <a:ext cx="2818660" cy="1215717"/>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Tx/>
              <a:buNone/>
              <a:defRPr sz="2700" b="0" i="0" kern="1200">
                <a:solidFill>
                  <a:schemeClr val="tx1"/>
                </a:solidFill>
                <a:latin typeface="Hind" panose="02000000000000000000" pitchFamily="2" charset="77"/>
                <a:ea typeface="+mn-ea"/>
                <a:cs typeface="Hind" panose="02000000000000000000" pitchFamily="2" charset="77"/>
              </a:defRPr>
            </a:lvl1pPr>
            <a:lvl2pPr marL="685800" indent="-228600" algn="l" defTabSz="914400" rtl="0" eaLnBrk="1" latinLnBrk="0" hangingPunct="1">
              <a:lnSpc>
                <a:spcPct val="90000"/>
              </a:lnSpc>
              <a:spcBef>
                <a:spcPts val="1700"/>
              </a:spcBef>
              <a:buFont typeface="Arial" panose="020B0604020202020204" pitchFamily="34" charset="0"/>
              <a:buChar char="•"/>
              <a:defRPr sz="2500" b="0" i="0" kern="1200">
                <a:solidFill>
                  <a:schemeClr val="tx1"/>
                </a:solidFill>
                <a:latin typeface="Hind" panose="02000000000000000000" pitchFamily="2" charset="77"/>
                <a:ea typeface="+mn-ea"/>
                <a:cs typeface="Hind" panose="02000000000000000000" pitchFamily="2" charset="77"/>
              </a:defRPr>
            </a:lvl2pPr>
            <a:lvl3pPr marL="268288" indent="-260350" algn="l" defTabSz="914400" rtl="0" eaLnBrk="1" latinLnBrk="0" hangingPunct="1">
              <a:lnSpc>
                <a:spcPct val="100000"/>
              </a:lnSpc>
              <a:spcBef>
                <a:spcPts val="1200"/>
              </a:spcBef>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150000"/>
              </a:lnSpc>
              <a:spcBef>
                <a:spcPts val="800"/>
              </a:spcBef>
              <a:buFont typeface="Arial" panose="020B0604020202020204" pitchFamily="34" charset="0"/>
              <a:buNone/>
              <a:tabLst/>
              <a:defRPr sz="1400" b="0" i="0" kern="1200">
                <a:solidFill>
                  <a:schemeClr val="tx1"/>
                </a:solidFill>
                <a:latin typeface="Hind" panose="02000000000000000000" pitchFamily="2" charset="77"/>
                <a:ea typeface="+mn-ea"/>
                <a:cs typeface="Hind" panose="02000000000000000000"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Hind" panose="02000000000000000000" pitchFamily="2" charset="77"/>
                <a:ea typeface="+mn-ea"/>
                <a:cs typeface="Hind" panose="02000000000000000000"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defTabSz="600060">
              <a:lnSpc>
                <a:spcPct val="100000"/>
              </a:lnSpc>
              <a:spcBef>
                <a:spcPts val="225"/>
              </a:spcBef>
            </a:pPr>
            <a:r>
              <a:rPr lang="fr-FR" altLang="fr-FR" b="1" dirty="0">
                <a:solidFill>
                  <a:srgbClr val="4E879B"/>
                </a:solidFill>
                <a:latin typeface="Arial" panose="020B0604020202020204" pitchFamily="34" charset="0"/>
                <a:cs typeface="Arial" panose="020B0604020202020204" pitchFamily="34" charset="0"/>
              </a:rPr>
              <a:t>En Europe</a:t>
            </a:r>
          </a:p>
          <a:p>
            <a:pPr marL="171450" lvl="3" indent="-171450" defTabSz="600060">
              <a:lnSpc>
                <a:spcPct val="100000"/>
              </a:lnSpc>
              <a:spcBef>
                <a:spcPts val="225"/>
              </a:spcBef>
              <a:buClr>
                <a:srgbClr val="DE492A"/>
              </a:buClr>
              <a:buFont typeface="Helvetica" pitchFamily="2" charset="0"/>
              <a:buChar char="•"/>
            </a:pPr>
            <a:r>
              <a:rPr lang="fr-FR" altLang="fr-FR" sz="1000" dirty="0">
                <a:latin typeface="Arial" panose="020B0604020202020204" pitchFamily="34" charset="0"/>
                <a:cs typeface="Arial" panose="020B0604020202020204" pitchFamily="34" charset="0"/>
              </a:rPr>
              <a:t>1</a:t>
            </a:r>
            <a:r>
              <a:rPr lang="fr-FR" altLang="fr-FR" sz="1000" baseline="30000" dirty="0">
                <a:latin typeface="Arial" panose="020B0604020202020204" pitchFamily="34" charset="0"/>
                <a:cs typeface="Arial" panose="020B0604020202020204" pitchFamily="34" charset="0"/>
              </a:rPr>
              <a:t>er</a:t>
            </a:r>
            <a:r>
              <a:rPr lang="fr-FR" altLang="fr-FR" sz="1000" dirty="0">
                <a:latin typeface="Arial" panose="020B0604020202020204" pitchFamily="34" charset="0"/>
                <a:cs typeface="Arial" panose="020B0604020202020204" pitchFamily="34" charset="0"/>
              </a:rPr>
              <a:t> déposant académique dans le secteur </a:t>
            </a:r>
            <a:br>
              <a:rPr lang="fr-FR" altLang="fr-FR" sz="1000" dirty="0">
                <a:latin typeface="Arial" panose="020B0604020202020204" pitchFamily="34" charset="0"/>
                <a:cs typeface="Arial" panose="020B0604020202020204" pitchFamily="34" charset="0"/>
              </a:rPr>
            </a:br>
            <a:r>
              <a:rPr lang="fr-FR" altLang="fr-FR" sz="1000" dirty="0">
                <a:latin typeface="Arial" panose="020B0604020202020204" pitchFamily="34" charset="0"/>
                <a:cs typeface="Arial" panose="020B0604020202020204" pitchFamily="34" charset="0"/>
              </a:rPr>
              <a:t>biomédical en Europe</a:t>
            </a:r>
          </a:p>
          <a:p>
            <a:pPr marL="171450" lvl="3" indent="-171450" defTabSz="600060">
              <a:lnSpc>
                <a:spcPct val="100000"/>
              </a:lnSpc>
              <a:spcBef>
                <a:spcPts val="225"/>
              </a:spcBef>
              <a:buClr>
                <a:srgbClr val="DE492A"/>
              </a:buClr>
              <a:buFont typeface="Helvetica" pitchFamily="2" charset="0"/>
              <a:buChar char="•"/>
            </a:pPr>
            <a:r>
              <a:rPr lang="fr-FR" altLang="fr-FR" sz="1000" dirty="0">
                <a:latin typeface="Arial" panose="020B0604020202020204" pitchFamily="34" charset="0"/>
                <a:cs typeface="Arial" panose="020B0604020202020204" pitchFamily="34" charset="0"/>
              </a:rPr>
              <a:t>2</a:t>
            </a:r>
            <a:r>
              <a:rPr lang="fr-FR" altLang="fr-FR" sz="1000" baseline="30000" dirty="0">
                <a:latin typeface="Arial" panose="020B0604020202020204" pitchFamily="34" charset="0"/>
                <a:cs typeface="Arial" panose="020B0604020202020204" pitchFamily="34" charset="0"/>
              </a:rPr>
              <a:t>e</a:t>
            </a:r>
            <a:r>
              <a:rPr lang="fr-FR" altLang="fr-FR" sz="1000" dirty="0">
                <a:latin typeface="Arial" panose="020B0604020202020204" pitchFamily="34" charset="0"/>
                <a:cs typeface="Arial" panose="020B0604020202020204" pitchFamily="34" charset="0"/>
              </a:rPr>
              <a:t> déposant européen dans le secteur </a:t>
            </a:r>
            <a:br>
              <a:rPr lang="fr-FR" altLang="fr-FR" sz="1000" dirty="0">
                <a:latin typeface="Arial" panose="020B0604020202020204" pitchFamily="34" charset="0"/>
                <a:cs typeface="Arial" panose="020B0604020202020204" pitchFamily="34" charset="0"/>
              </a:rPr>
            </a:br>
            <a:r>
              <a:rPr lang="fr-FR" altLang="fr-FR" sz="1000" dirty="0">
                <a:latin typeface="Arial" panose="020B0604020202020204" pitchFamily="34" charset="0"/>
                <a:cs typeface="Arial" panose="020B0604020202020204" pitchFamily="34" charset="0"/>
              </a:rPr>
              <a:t>des biotechnologies</a:t>
            </a:r>
          </a:p>
          <a:p>
            <a:pPr marL="171450" lvl="3" indent="-171450" defTabSz="600060">
              <a:lnSpc>
                <a:spcPct val="100000"/>
              </a:lnSpc>
              <a:spcBef>
                <a:spcPts val="225"/>
              </a:spcBef>
              <a:buClr>
                <a:srgbClr val="DE492A"/>
              </a:buClr>
              <a:buFont typeface="Helvetica" pitchFamily="2" charset="0"/>
              <a:buChar char="•"/>
            </a:pPr>
            <a:r>
              <a:rPr lang="fr-FR" altLang="fr-FR" sz="1000" dirty="0">
                <a:latin typeface="Arial" panose="020B0604020202020204" pitchFamily="34" charset="0"/>
                <a:cs typeface="Arial" panose="020B0604020202020204" pitchFamily="34" charset="0"/>
              </a:rPr>
              <a:t>5</a:t>
            </a:r>
            <a:r>
              <a:rPr lang="fr-FR" altLang="fr-FR" sz="1000" baseline="30000" dirty="0">
                <a:latin typeface="Arial" panose="020B0604020202020204" pitchFamily="34" charset="0"/>
                <a:cs typeface="Arial" panose="020B0604020202020204" pitchFamily="34" charset="0"/>
              </a:rPr>
              <a:t>e</a:t>
            </a:r>
            <a:r>
              <a:rPr lang="fr-FR" altLang="fr-FR" sz="1000" dirty="0">
                <a:latin typeface="Arial" panose="020B0604020202020204" pitchFamily="34" charset="0"/>
                <a:cs typeface="Arial" panose="020B0604020202020204" pitchFamily="34" charset="0"/>
              </a:rPr>
              <a:t> déposant européen dans le secteur </a:t>
            </a:r>
            <a:br>
              <a:rPr lang="fr-FR" altLang="fr-FR" sz="1000" dirty="0">
                <a:latin typeface="Arial" panose="020B0604020202020204" pitchFamily="34" charset="0"/>
                <a:cs typeface="Arial" panose="020B0604020202020204" pitchFamily="34" charset="0"/>
              </a:rPr>
            </a:br>
            <a:r>
              <a:rPr lang="fr-FR" altLang="fr-FR" sz="1000" dirty="0">
                <a:latin typeface="Arial" panose="020B0604020202020204" pitchFamily="34" charset="0"/>
                <a:cs typeface="Arial" panose="020B0604020202020204" pitchFamily="34" charset="0"/>
              </a:rPr>
              <a:t>pharmaceutique</a:t>
            </a:r>
          </a:p>
        </p:txBody>
      </p:sp>
      <p:pic>
        <p:nvPicPr>
          <p:cNvPr id="6" name="Image 5">
            <a:extLst>
              <a:ext uri="{FF2B5EF4-FFF2-40B4-BE49-F238E27FC236}">
                <a16:creationId xmlns:a16="http://schemas.microsoft.com/office/drawing/2014/main" id="{334139BB-98EA-434C-9490-A95F630C7C4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273686" y="3544927"/>
            <a:ext cx="711200" cy="711200"/>
          </a:xfrm>
          <a:prstGeom prst="rect">
            <a:avLst/>
          </a:prstGeom>
        </p:spPr>
      </p:pic>
      <p:pic>
        <p:nvPicPr>
          <p:cNvPr id="19" name="Image 18">
            <a:extLst>
              <a:ext uri="{FF2B5EF4-FFF2-40B4-BE49-F238E27FC236}">
                <a16:creationId xmlns:a16="http://schemas.microsoft.com/office/drawing/2014/main" id="{845E166E-4406-5B4B-95D0-C689D65B9B7D}"/>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521019" y="3551146"/>
            <a:ext cx="627951" cy="627951"/>
          </a:xfrm>
          <a:prstGeom prst="rect">
            <a:avLst/>
          </a:prstGeom>
        </p:spPr>
      </p:pic>
      <p:pic>
        <p:nvPicPr>
          <p:cNvPr id="21" name="Image 20">
            <a:extLst>
              <a:ext uri="{FF2B5EF4-FFF2-40B4-BE49-F238E27FC236}">
                <a16:creationId xmlns:a16="http://schemas.microsoft.com/office/drawing/2014/main" id="{73C16F14-6069-A44E-AA6D-BF6DC74FB225}"/>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51591" y="1478514"/>
            <a:ext cx="749300" cy="749300"/>
          </a:xfrm>
          <a:prstGeom prst="rect">
            <a:avLst/>
          </a:prstGeom>
        </p:spPr>
      </p:pic>
    </p:spTree>
    <p:extLst>
      <p:ext uri="{BB962C8B-B14F-4D97-AF65-F5344CB8AC3E}">
        <p14:creationId xmlns:p14="http://schemas.microsoft.com/office/powerpoint/2010/main" val="2048435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2E4EED-6ED4-044E-98A7-56A9F3387058}"/>
              </a:ext>
            </a:extLst>
          </p:cNvPr>
          <p:cNvSpPr>
            <a:spLocks noGrp="1"/>
          </p:cNvSpPr>
          <p:nvPr>
            <p:ph type="title"/>
          </p:nvPr>
        </p:nvSpPr>
        <p:spPr/>
        <p:txBody>
          <a:bodyPr/>
          <a:lstStyle/>
          <a:p>
            <a:r>
              <a:rPr lang="fr-FR" dirty="0"/>
              <a:t>Répondre aux grands défis de la recherche biomédicale</a:t>
            </a:r>
          </a:p>
        </p:txBody>
      </p:sp>
      <p:sp>
        <p:nvSpPr>
          <p:cNvPr id="8" name="Espace réservé du numéro de diapositive 3">
            <a:extLst>
              <a:ext uri="{FF2B5EF4-FFF2-40B4-BE49-F238E27FC236}">
                <a16:creationId xmlns:a16="http://schemas.microsoft.com/office/drawing/2014/main" id="{98806B43-7455-6A46-975A-A7943520FF71}"/>
              </a:ext>
            </a:extLst>
          </p:cNvPr>
          <p:cNvSpPr>
            <a:spLocks noGrp="1"/>
          </p:cNvSpPr>
          <p:nvPr>
            <p:ph type="sldNum" sz="quarter" idx="12"/>
          </p:nvPr>
        </p:nvSpPr>
        <p:spPr>
          <a:xfrm>
            <a:off x="8526287" y="4829012"/>
            <a:ext cx="617713" cy="215904"/>
          </a:xfrm>
          <a:prstGeom prst="rect">
            <a:avLst/>
          </a:prstGeom>
        </p:spPr>
        <p:txBody>
          <a:bodyPr/>
          <a:lstStyle/>
          <a:p>
            <a:fld id="{90F7D937-8C47-D949-9B66-03B4793ACCA3}" type="slidenum">
              <a:rPr lang="fr-FR" smtClean="0">
                <a:latin typeface="Arial" panose="020B0604020202020204" pitchFamily="34" charset="0"/>
                <a:cs typeface="Arial" panose="020B0604020202020204" pitchFamily="34" charset="0"/>
              </a:rPr>
              <a:pPr/>
              <a:t>8</a:t>
            </a:fld>
            <a:endParaRPr lang="fr-FR" dirty="0">
              <a:latin typeface="Arial" panose="020B0604020202020204" pitchFamily="34" charset="0"/>
              <a:cs typeface="Arial" panose="020B0604020202020204" pitchFamily="34" charset="0"/>
            </a:endParaRPr>
          </a:p>
        </p:txBody>
      </p:sp>
      <p:sp>
        <p:nvSpPr>
          <p:cNvPr id="7" name="ZoneTexte 6">
            <a:extLst>
              <a:ext uri="{FF2B5EF4-FFF2-40B4-BE49-F238E27FC236}">
                <a16:creationId xmlns:a16="http://schemas.microsoft.com/office/drawing/2014/main" id="{79481CA1-7A63-364E-9570-1B64AED7D198}"/>
              </a:ext>
            </a:extLst>
          </p:cNvPr>
          <p:cNvSpPr txBox="1"/>
          <p:nvPr/>
        </p:nvSpPr>
        <p:spPr>
          <a:xfrm>
            <a:off x="597335" y="495302"/>
            <a:ext cx="7022682" cy="323165"/>
          </a:xfrm>
          <a:prstGeom prst="rect">
            <a:avLst/>
          </a:prstGeom>
          <a:noFill/>
        </p:spPr>
        <p:txBody>
          <a:bodyPr wrap="square" lIns="0" tIns="0" rIns="0" bIns="0" rtlCol="0">
            <a:spAutoFit/>
          </a:bodyPr>
          <a:lstStyle/>
          <a:p>
            <a:r>
              <a:rPr lang="fr-FR" sz="2100" dirty="0">
                <a:latin typeface="Arial" panose="020B0604020202020204" pitchFamily="34" charset="0"/>
                <a:cs typeface="Arial" panose="020B0604020202020204" pitchFamily="34" charset="0"/>
              </a:rPr>
              <a:t>Évoluer pour mieux s’adapter</a:t>
            </a:r>
          </a:p>
        </p:txBody>
      </p:sp>
      <p:sp>
        <p:nvSpPr>
          <p:cNvPr id="11" name="Espace réservé du contenu 10">
            <a:extLst>
              <a:ext uri="{FF2B5EF4-FFF2-40B4-BE49-F238E27FC236}">
                <a16:creationId xmlns:a16="http://schemas.microsoft.com/office/drawing/2014/main" id="{EE08417B-D72A-374D-81F1-4355449C893C}"/>
              </a:ext>
            </a:extLst>
          </p:cNvPr>
          <p:cNvSpPr txBox="1">
            <a:spLocks/>
          </p:cNvSpPr>
          <p:nvPr/>
        </p:nvSpPr>
        <p:spPr>
          <a:xfrm>
            <a:off x="665814" y="3020331"/>
            <a:ext cx="736960" cy="276999"/>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Tx/>
              <a:buNone/>
              <a:defRPr sz="2700" b="0" i="0" kern="1200">
                <a:solidFill>
                  <a:schemeClr val="tx1"/>
                </a:solidFill>
                <a:latin typeface="Hind" panose="02000000000000000000" pitchFamily="2" charset="77"/>
                <a:ea typeface="+mn-ea"/>
                <a:cs typeface="Hind" panose="02000000000000000000" pitchFamily="2" charset="77"/>
              </a:defRPr>
            </a:lvl1pPr>
            <a:lvl2pPr marL="685800" indent="-228600" algn="l" defTabSz="914400" rtl="0" eaLnBrk="1" latinLnBrk="0" hangingPunct="1">
              <a:lnSpc>
                <a:spcPct val="90000"/>
              </a:lnSpc>
              <a:spcBef>
                <a:spcPts val="1700"/>
              </a:spcBef>
              <a:buFont typeface="Arial" panose="020B0604020202020204" pitchFamily="34" charset="0"/>
              <a:buChar char="•"/>
              <a:defRPr sz="2500" b="0" i="0" kern="1200">
                <a:solidFill>
                  <a:schemeClr val="tx1"/>
                </a:solidFill>
                <a:latin typeface="Hind" panose="02000000000000000000" pitchFamily="2" charset="77"/>
                <a:ea typeface="+mn-ea"/>
                <a:cs typeface="Hind" panose="02000000000000000000" pitchFamily="2" charset="77"/>
              </a:defRPr>
            </a:lvl2pPr>
            <a:lvl3pPr marL="268288" indent="-260350" algn="l" defTabSz="914400" rtl="0" eaLnBrk="1" latinLnBrk="0" hangingPunct="1">
              <a:lnSpc>
                <a:spcPct val="100000"/>
              </a:lnSpc>
              <a:spcBef>
                <a:spcPts val="1200"/>
              </a:spcBef>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150000"/>
              </a:lnSpc>
              <a:spcBef>
                <a:spcPts val="800"/>
              </a:spcBef>
              <a:buFont typeface="Arial" panose="020B0604020202020204" pitchFamily="34" charset="0"/>
              <a:buNone/>
              <a:tabLst/>
              <a:defRPr sz="1400" b="0" i="0" kern="1200">
                <a:solidFill>
                  <a:schemeClr val="tx1"/>
                </a:solidFill>
                <a:latin typeface="Hind" panose="02000000000000000000" pitchFamily="2" charset="77"/>
                <a:ea typeface="+mn-ea"/>
                <a:cs typeface="Hind" panose="02000000000000000000"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Hind" panose="02000000000000000000" pitchFamily="2" charset="77"/>
                <a:ea typeface="+mn-ea"/>
                <a:cs typeface="Hind" panose="02000000000000000000"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defTabSz="600060">
              <a:lnSpc>
                <a:spcPct val="100000"/>
              </a:lnSpc>
              <a:spcBef>
                <a:spcPts val="225"/>
              </a:spcBef>
              <a:buClr>
                <a:schemeClr val="accent1"/>
              </a:buClr>
            </a:pPr>
            <a:r>
              <a:rPr lang="fr-FR" altLang="fr-FR" sz="900" b="1" dirty="0">
                <a:solidFill>
                  <a:srgbClr val="C00000"/>
                </a:solidFill>
                <a:latin typeface="Arial" panose="020B0604020202020204" pitchFamily="34" charset="0"/>
                <a:cs typeface="Arial" panose="020B0604020202020204" pitchFamily="34" charset="0"/>
              </a:rPr>
              <a:t>Création </a:t>
            </a:r>
            <a:br>
              <a:rPr lang="fr-FR" altLang="fr-FR" sz="900" b="1" dirty="0">
                <a:solidFill>
                  <a:srgbClr val="C00000"/>
                </a:solidFill>
                <a:latin typeface="Arial" panose="020B0604020202020204" pitchFamily="34" charset="0"/>
                <a:cs typeface="Arial" panose="020B0604020202020204" pitchFamily="34" charset="0"/>
              </a:rPr>
            </a:br>
            <a:r>
              <a:rPr lang="fr-FR" altLang="fr-FR" sz="900" dirty="0">
                <a:solidFill>
                  <a:schemeClr val="tx1">
                    <a:lumMod val="50000"/>
                  </a:schemeClr>
                </a:solidFill>
                <a:latin typeface="Arial" panose="020B0604020202020204" pitchFamily="34" charset="0"/>
                <a:cs typeface="Arial" panose="020B0604020202020204" pitchFamily="34" charset="0"/>
              </a:rPr>
              <a:t>de l’Inserm </a:t>
            </a:r>
          </a:p>
        </p:txBody>
      </p:sp>
      <p:sp>
        <p:nvSpPr>
          <p:cNvPr id="4" name="Ellipse 3">
            <a:extLst>
              <a:ext uri="{FF2B5EF4-FFF2-40B4-BE49-F238E27FC236}">
                <a16:creationId xmlns:a16="http://schemas.microsoft.com/office/drawing/2014/main" id="{56F983C2-292F-6742-AC4E-F446ED6D952E}"/>
              </a:ext>
            </a:extLst>
          </p:cNvPr>
          <p:cNvSpPr/>
          <p:nvPr/>
        </p:nvSpPr>
        <p:spPr>
          <a:xfrm>
            <a:off x="504300" y="4075002"/>
            <a:ext cx="123987" cy="123986"/>
          </a:xfrm>
          <a:prstGeom prst="ellipse">
            <a:avLst/>
          </a:prstGeom>
          <a:solidFill>
            <a:srgbClr val="C000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12" name="Espace réservé du contenu 10">
            <a:extLst>
              <a:ext uri="{FF2B5EF4-FFF2-40B4-BE49-F238E27FC236}">
                <a16:creationId xmlns:a16="http://schemas.microsoft.com/office/drawing/2014/main" id="{42CBD491-7A43-C740-8518-61C0E665D397}"/>
              </a:ext>
            </a:extLst>
          </p:cNvPr>
          <p:cNvSpPr txBox="1">
            <a:spLocks/>
          </p:cNvSpPr>
          <p:nvPr/>
        </p:nvSpPr>
        <p:spPr>
          <a:xfrm>
            <a:off x="1650010" y="1856346"/>
            <a:ext cx="1194201" cy="2067233"/>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Tx/>
              <a:buNone/>
              <a:defRPr sz="2700" b="0" i="0" kern="1200">
                <a:solidFill>
                  <a:schemeClr val="tx1"/>
                </a:solidFill>
                <a:latin typeface="Hind" panose="02000000000000000000" pitchFamily="2" charset="77"/>
                <a:ea typeface="+mn-ea"/>
                <a:cs typeface="Hind" panose="02000000000000000000" pitchFamily="2" charset="77"/>
              </a:defRPr>
            </a:lvl1pPr>
            <a:lvl2pPr marL="685800" indent="-228600" algn="l" defTabSz="914400" rtl="0" eaLnBrk="1" latinLnBrk="0" hangingPunct="1">
              <a:lnSpc>
                <a:spcPct val="90000"/>
              </a:lnSpc>
              <a:spcBef>
                <a:spcPts val="1700"/>
              </a:spcBef>
              <a:buFont typeface="Arial" panose="020B0604020202020204" pitchFamily="34" charset="0"/>
              <a:buChar char="•"/>
              <a:defRPr sz="2500" b="0" i="0" kern="1200">
                <a:solidFill>
                  <a:schemeClr val="tx1"/>
                </a:solidFill>
                <a:latin typeface="Hind" panose="02000000000000000000" pitchFamily="2" charset="77"/>
                <a:ea typeface="+mn-ea"/>
                <a:cs typeface="Hind" panose="02000000000000000000" pitchFamily="2" charset="77"/>
              </a:defRPr>
            </a:lvl2pPr>
            <a:lvl3pPr marL="268288" indent="-260350" algn="l" defTabSz="914400" rtl="0" eaLnBrk="1" latinLnBrk="0" hangingPunct="1">
              <a:lnSpc>
                <a:spcPct val="100000"/>
              </a:lnSpc>
              <a:spcBef>
                <a:spcPts val="1200"/>
              </a:spcBef>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150000"/>
              </a:lnSpc>
              <a:spcBef>
                <a:spcPts val="800"/>
              </a:spcBef>
              <a:buFont typeface="Arial" panose="020B0604020202020204" pitchFamily="34" charset="0"/>
              <a:buNone/>
              <a:tabLst/>
              <a:defRPr sz="1400" b="0" i="0" kern="1200">
                <a:solidFill>
                  <a:schemeClr val="tx1"/>
                </a:solidFill>
                <a:latin typeface="Hind" panose="02000000000000000000" pitchFamily="2" charset="77"/>
                <a:ea typeface="+mn-ea"/>
                <a:cs typeface="Hind" panose="02000000000000000000"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Hind" panose="02000000000000000000" pitchFamily="2" charset="77"/>
                <a:ea typeface="+mn-ea"/>
                <a:cs typeface="Hind" panose="02000000000000000000"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defTabSz="600060">
              <a:lnSpc>
                <a:spcPct val="100000"/>
              </a:lnSpc>
              <a:spcBef>
                <a:spcPts val="225"/>
              </a:spcBef>
              <a:buClr>
                <a:schemeClr val="accent1"/>
              </a:buClr>
            </a:pPr>
            <a:r>
              <a:rPr lang="fr-FR" altLang="fr-FR" sz="900" dirty="0">
                <a:solidFill>
                  <a:schemeClr val="tx1">
                    <a:lumMod val="50000"/>
                  </a:schemeClr>
                </a:solidFill>
                <a:latin typeface="Arial" panose="020B0604020202020204" pitchFamily="34" charset="0"/>
                <a:cs typeface="Arial" panose="020B0604020202020204" pitchFamily="34" charset="0"/>
              </a:rPr>
              <a:t>É</a:t>
            </a:r>
            <a:r>
              <a:rPr lang="fr-FR" sz="900" dirty="0">
                <a:latin typeface="Arial" panose="020B0604020202020204" pitchFamily="34" charset="0"/>
                <a:cs typeface="Arial" panose="020B0604020202020204" pitchFamily="34" charset="0"/>
              </a:rPr>
              <a:t>tablissement </a:t>
            </a:r>
            <a:br>
              <a:rPr lang="fr-FR" sz="900" dirty="0">
                <a:latin typeface="Arial" panose="020B0604020202020204" pitchFamily="34" charset="0"/>
                <a:cs typeface="Arial" panose="020B0604020202020204" pitchFamily="34" charset="0"/>
              </a:rPr>
            </a:br>
            <a:r>
              <a:rPr lang="fr-FR" sz="900" dirty="0">
                <a:latin typeface="Arial" panose="020B0604020202020204" pitchFamily="34" charset="0"/>
                <a:cs typeface="Arial" panose="020B0604020202020204" pitchFamily="34" charset="0"/>
              </a:rPr>
              <a:t>public à caractère</a:t>
            </a:r>
            <a:br>
              <a:rPr lang="fr-FR" sz="900" dirty="0">
                <a:latin typeface="Arial" panose="020B0604020202020204" pitchFamily="34" charset="0"/>
                <a:cs typeface="Arial" panose="020B0604020202020204" pitchFamily="34" charset="0"/>
              </a:rPr>
            </a:br>
            <a:r>
              <a:rPr lang="fr-FR" sz="900" dirty="0">
                <a:latin typeface="Arial" panose="020B0604020202020204" pitchFamily="34" charset="0"/>
                <a:cs typeface="Arial" panose="020B0604020202020204" pitchFamily="34" charset="0"/>
              </a:rPr>
              <a:t>scientifique et technologique, entièrement dédié </a:t>
            </a:r>
            <a:br>
              <a:rPr lang="fr-FR" sz="900" dirty="0">
                <a:latin typeface="Arial" panose="020B0604020202020204" pitchFamily="34" charset="0"/>
                <a:cs typeface="Arial" panose="020B0604020202020204" pitchFamily="34" charset="0"/>
              </a:rPr>
            </a:br>
            <a:r>
              <a:rPr lang="fr-FR" sz="900" dirty="0">
                <a:latin typeface="Arial" panose="020B0604020202020204" pitchFamily="34" charset="0"/>
                <a:cs typeface="Arial" panose="020B0604020202020204" pitchFamily="34" charset="0"/>
              </a:rPr>
              <a:t>à la santé humaine </a:t>
            </a:r>
            <a:br>
              <a:rPr lang="fr-FR" sz="900" dirty="0">
                <a:latin typeface="Arial" panose="020B0604020202020204" pitchFamily="34" charset="0"/>
                <a:cs typeface="Arial" panose="020B0604020202020204" pitchFamily="34" charset="0"/>
              </a:rPr>
            </a:br>
            <a:r>
              <a:rPr lang="fr-FR" sz="900" dirty="0">
                <a:latin typeface="Arial" panose="020B0604020202020204" pitchFamily="34" charset="0"/>
                <a:cs typeface="Arial" panose="020B0604020202020204" pitchFamily="34" charset="0"/>
              </a:rPr>
              <a:t>et à la recherche biomédicale</a:t>
            </a:r>
          </a:p>
          <a:p>
            <a:pPr marL="0" lvl="3" defTabSz="600060">
              <a:lnSpc>
                <a:spcPct val="100000"/>
              </a:lnSpc>
              <a:spcBef>
                <a:spcPts val="225"/>
              </a:spcBef>
              <a:buClr>
                <a:schemeClr val="accent1"/>
              </a:buClr>
            </a:pPr>
            <a:endParaRPr lang="fr-FR" sz="900" dirty="0">
              <a:latin typeface="Arial" panose="020B0604020202020204" pitchFamily="34" charset="0"/>
              <a:cs typeface="Arial" panose="020B0604020202020204" pitchFamily="34" charset="0"/>
            </a:endParaRPr>
          </a:p>
          <a:p>
            <a:pPr marL="0" lvl="3" defTabSz="600060">
              <a:lnSpc>
                <a:spcPct val="100000"/>
              </a:lnSpc>
              <a:spcBef>
                <a:spcPts val="225"/>
              </a:spcBef>
              <a:buClr>
                <a:schemeClr val="accent1"/>
              </a:buClr>
            </a:pPr>
            <a:r>
              <a:rPr lang="fr-FR" sz="900" dirty="0">
                <a:latin typeface="Arial" panose="020B0604020202020204" pitchFamily="34" charset="0"/>
                <a:cs typeface="Arial" panose="020B0604020202020204" pitchFamily="34" charset="0"/>
              </a:rPr>
              <a:t>Placé sous la </a:t>
            </a:r>
            <a:r>
              <a:rPr lang="fr-FR" sz="900" b="1" dirty="0">
                <a:solidFill>
                  <a:srgbClr val="FF3A00"/>
                </a:solidFill>
                <a:latin typeface="Arial" panose="020B0604020202020204" pitchFamily="34" charset="0"/>
                <a:cs typeface="Arial" panose="020B0604020202020204" pitchFamily="34" charset="0"/>
              </a:rPr>
              <a:t>double tutelle </a:t>
            </a:r>
            <a:r>
              <a:rPr lang="fr-FR" sz="900" dirty="0">
                <a:latin typeface="Arial" panose="020B0604020202020204" pitchFamily="34" charset="0"/>
                <a:cs typeface="Arial" panose="020B0604020202020204" pitchFamily="34" charset="0"/>
              </a:rPr>
              <a:t>du ministère </a:t>
            </a:r>
            <a:br>
              <a:rPr lang="fr-FR" sz="900" dirty="0">
                <a:latin typeface="Arial" panose="020B0604020202020204" pitchFamily="34" charset="0"/>
                <a:cs typeface="Arial" panose="020B0604020202020204" pitchFamily="34" charset="0"/>
              </a:rPr>
            </a:br>
            <a:r>
              <a:rPr lang="fr-FR" sz="900" dirty="0">
                <a:latin typeface="Arial" panose="020B0604020202020204" pitchFamily="34" charset="0"/>
                <a:cs typeface="Arial" panose="020B0604020202020204" pitchFamily="34" charset="0"/>
              </a:rPr>
              <a:t>de la Santé et du ministère </a:t>
            </a:r>
            <a:br>
              <a:rPr lang="fr-FR" sz="900" dirty="0">
                <a:latin typeface="Arial" panose="020B0604020202020204" pitchFamily="34" charset="0"/>
                <a:cs typeface="Arial" panose="020B0604020202020204" pitchFamily="34" charset="0"/>
              </a:rPr>
            </a:br>
            <a:r>
              <a:rPr lang="fr-FR" sz="900" dirty="0">
                <a:latin typeface="Arial" panose="020B0604020202020204" pitchFamily="34" charset="0"/>
                <a:cs typeface="Arial" panose="020B0604020202020204" pitchFamily="34" charset="0"/>
              </a:rPr>
              <a:t>de la Recherche</a:t>
            </a:r>
          </a:p>
        </p:txBody>
      </p:sp>
      <p:sp>
        <p:nvSpPr>
          <p:cNvPr id="14" name="Espace réservé du contenu 10">
            <a:extLst>
              <a:ext uri="{FF2B5EF4-FFF2-40B4-BE49-F238E27FC236}">
                <a16:creationId xmlns:a16="http://schemas.microsoft.com/office/drawing/2014/main" id="{BADD94A7-551C-1042-B4DB-5F04BBDAFA46}"/>
              </a:ext>
            </a:extLst>
          </p:cNvPr>
          <p:cNvSpPr txBox="1">
            <a:spLocks/>
          </p:cNvSpPr>
          <p:nvPr/>
        </p:nvSpPr>
        <p:spPr>
          <a:xfrm>
            <a:off x="3183103" y="2362263"/>
            <a:ext cx="1279387" cy="1574790"/>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Tx/>
              <a:buNone/>
              <a:defRPr sz="2700" b="0" i="0" kern="1200">
                <a:solidFill>
                  <a:schemeClr val="tx1"/>
                </a:solidFill>
                <a:latin typeface="Hind" panose="02000000000000000000" pitchFamily="2" charset="77"/>
                <a:ea typeface="+mn-ea"/>
                <a:cs typeface="Hind" panose="02000000000000000000" pitchFamily="2" charset="77"/>
              </a:defRPr>
            </a:lvl1pPr>
            <a:lvl2pPr marL="685800" indent="-228600" algn="l" defTabSz="914400" rtl="0" eaLnBrk="1" latinLnBrk="0" hangingPunct="1">
              <a:lnSpc>
                <a:spcPct val="90000"/>
              </a:lnSpc>
              <a:spcBef>
                <a:spcPts val="1700"/>
              </a:spcBef>
              <a:buFont typeface="Arial" panose="020B0604020202020204" pitchFamily="34" charset="0"/>
              <a:buChar char="•"/>
              <a:defRPr sz="2500" b="0" i="0" kern="1200">
                <a:solidFill>
                  <a:schemeClr val="tx1"/>
                </a:solidFill>
                <a:latin typeface="Hind" panose="02000000000000000000" pitchFamily="2" charset="77"/>
                <a:ea typeface="+mn-ea"/>
                <a:cs typeface="Hind" panose="02000000000000000000" pitchFamily="2" charset="77"/>
              </a:defRPr>
            </a:lvl2pPr>
            <a:lvl3pPr marL="268288" indent="-260350" algn="l" defTabSz="914400" rtl="0" eaLnBrk="1" latinLnBrk="0" hangingPunct="1">
              <a:lnSpc>
                <a:spcPct val="100000"/>
              </a:lnSpc>
              <a:spcBef>
                <a:spcPts val="1200"/>
              </a:spcBef>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150000"/>
              </a:lnSpc>
              <a:spcBef>
                <a:spcPts val="800"/>
              </a:spcBef>
              <a:buFont typeface="Arial" panose="020B0604020202020204" pitchFamily="34" charset="0"/>
              <a:buNone/>
              <a:tabLst/>
              <a:defRPr sz="1400" b="0" i="0" kern="1200">
                <a:solidFill>
                  <a:schemeClr val="tx1"/>
                </a:solidFill>
                <a:latin typeface="Hind" panose="02000000000000000000" pitchFamily="2" charset="77"/>
                <a:ea typeface="+mn-ea"/>
                <a:cs typeface="Hind" panose="02000000000000000000"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Hind" panose="02000000000000000000" pitchFamily="2" charset="77"/>
                <a:ea typeface="+mn-ea"/>
                <a:cs typeface="Hind" panose="02000000000000000000"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defTabSz="600060">
              <a:lnSpc>
                <a:spcPct val="100000"/>
              </a:lnSpc>
              <a:spcBef>
                <a:spcPts val="225"/>
              </a:spcBef>
              <a:buClr>
                <a:schemeClr val="accent1"/>
              </a:buClr>
            </a:pPr>
            <a:r>
              <a:rPr lang="fr-FR" sz="900" dirty="0">
                <a:latin typeface="Arial" panose="020B0604020202020204" pitchFamily="34" charset="0"/>
                <a:cs typeface="Arial" panose="020B0604020202020204" pitchFamily="34" charset="0"/>
              </a:rPr>
              <a:t>L’Inserm, dont le décret </a:t>
            </a:r>
            <a:br>
              <a:rPr lang="fr-FR" sz="900" dirty="0">
                <a:latin typeface="Arial" panose="020B0604020202020204" pitchFamily="34" charset="0"/>
                <a:cs typeface="Arial" panose="020B0604020202020204" pitchFamily="34" charset="0"/>
              </a:rPr>
            </a:br>
            <a:r>
              <a:rPr lang="fr-FR" sz="900" dirty="0">
                <a:latin typeface="Arial" panose="020B0604020202020204" pitchFamily="34" charset="0"/>
                <a:cs typeface="Arial" panose="020B0604020202020204" pitchFamily="34" charset="0"/>
              </a:rPr>
              <a:t>est révisé, assure </a:t>
            </a:r>
            <a:br>
              <a:rPr lang="fr-FR" sz="900" dirty="0">
                <a:latin typeface="Arial" panose="020B0604020202020204" pitchFamily="34" charset="0"/>
                <a:cs typeface="Arial" panose="020B0604020202020204" pitchFamily="34" charset="0"/>
              </a:rPr>
            </a:br>
            <a:r>
              <a:rPr lang="fr-FR" sz="900" dirty="0">
                <a:latin typeface="Arial" panose="020B0604020202020204" pitchFamily="34" charset="0"/>
                <a:cs typeface="Arial" panose="020B0604020202020204" pitchFamily="34" charset="0"/>
              </a:rPr>
              <a:t>la coordination stratégique, scientifique et opérationnelle de</a:t>
            </a:r>
            <a:br>
              <a:rPr lang="fr-FR" sz="900" dirty="0">
                <a:latin typeface="Arial" panose="020B0604020202020204" pitchFamily="34" charset="0"/>
                <a:cs typeface="Arial" panose="020B0604020202020204" pitchFamily="34" charset="0"/>
              </a:rPr>
            </a:br>
            <a:r>
              <a:rPr lang="fr-FR" sz="900" dirty="0">
                <a:latin typeface="Arial" panose="020B0604020202020204" pitchFamily="34" charset="0"/>
                <a:cs typeface="Arial" panose="020B0604020202020204" pitchFamily="34" charset="0"/>
              </a:rPr>
              <a:t>la recherche biomédicale</a:t>
            </a:r>
          </a:p>
          <a:p>
            <a:pPr marL="0" lvl="3" defTabSz="600060">
              <a:lnSpc>
                <a:spcPct val="100000"/>
              </a:lnSpc>
              <a:spcBef>
                <a:spcPts val="225"/>
              </a:spcBef>
              <a:buClr>
                <a:schemeClr val="accent1"/>
              </a:buClr>
            </a:pPr>
            <a:endParaRPr lang="fr-FR" sz="900" dirty="0">
              <a:latin typeface="Arial" panose="020B0604020202020204" pitchFamily="34" charset="0"/>
              <a:cs typeface="Arial" panose="020B0604020202020204" pitchFamily="34" charset="0"/>
            </a:endParaRPr>
          </a:p>
          <a:p>
            <a:pPr marL="0" lvl="3" defTabSz="600060">
              <a:lnSpc>
                <a:spcPct val="100000"/>
              </a:lnSpc>
              <a:spcBef>
                <a:spcPts val="225"/>
              </a:spcBef>
              <a:buClr>
                <a:schemeClr val="accent1"/>
              </a:buClr>
            </a:pPr>
            <a:r>
              <a:rPr lang="fr-FR" sz="900" dirty="0">
                <a:latin typeface="Arial" panose="020B0604020202020204" pitchFamily="34" charset="0"/>
                <a:cs typeface="Arial" panose="020B0604020202020204" pitchFamily="34" charset="0"/>
              </a:rPr>
              <a:t>Création d’</a:t>
            </a:r>
            <a:r>
              <a:rPr lang="fr-FR" sz="900" b="1" dirty="0" err="1">
                <a:solidFill>
                  <a:srgbClr val="2D83C8"/>
                </a:solidFill>
                <a:latin typeface="Arial" panose="020B0604020202020204" pitchFamily="34" charset="0"/>
                <a:cs typeface="Arial" panose="020B0604020202020204" pitchFamily="34" charset="0"/>
              </a:rPr>
              <a:t>Aviesan</a:t>
            </a:r>
            <a:r>
              <a:rPr lang="fr-FR" sz="900" b="1" dirty="0">
                <a:solidFill>
                  <a:srgbClr val="2D83C8"/>
                </a:solidFill>
                <a:latin typeface="Arial" panose="020B0604020202020204" pitchFamily="34" charset="0"/>
                <a:cs typeface="Arial" panose="020B0604020202020204" pitchFamily="34" charset="0"/>
              </a:rPr>
              <a:t>, </a:t>
            </a:r>
            <a:r>
              <a:rPr lang="fr-FR" sz="900" dirty="0">
                <a:latin typeface="Arial" panose="020B0604020202020204" pitchFamily="34" charset="0"/>
                <a:cs typeface="Arial" panose="020B0604020202020204" pitchFamily="34" charset="0"/>
              </a:rPr>
              <a:t>l’Alliance nationale pour</a:t>
            </a:r>
            <a:br>
              <a:rPr lang="fr-FR" sz="900" dirty="0">
                <a:latin typeface="Arial" panose="020B0604020202020204" pitchFamily="34" charset="0"/>
                <a:cs typeface="Arial" panose="020B0604020202020204" pitchFamily="34" charset="0"/>
              </a:rPr>
            </a:br>
            <a:r>
              <a:rPr lang="fr-FR" sz="900" dirty="0">
                <a:latin typeface="Arial" panose="020B0604020202020204" pitchFamily="34" charset="0"/>
                <a:cs typeface="Arial" panose="020B0604020202020204" pitchFamily="34" charset="0"/>
              </a:rPr>
              <a:t>les sciences de la vie </a:t>
            </a:r>
            <a:br>
              <a:rPr lang="fr-FR" sz="900" dirty="0">
                <a:latin typeface="Arial" panose="020B0604020202020204" pitchFamily="34" charset="0"/>
                <a:cs typeface="Arial" panose="020B0604020202020204" pitchFamily="34" charset="0"/>
              </a:rPr>
            </a:br>
            <a:r>
              <a:rPr lang="fr-FR" sz="900" dirty="0">
                <a:latin typeface="Arial" panose="020B0604020202020204" pitchFamily="34" charset="0"/>
                <a:cs typeface="Arial" panose="020B0604020202020204" pitchFamily="34" charset="0"/>
              </a:rPr>
              <a:t>et de la santé </a:t>
            </a:r>
            <a:endParaRPr lang="fr-FR" altLang="fr-FR" sz="900" b="1" dirty="0">
              <a:solidFill>
                <a:srgbClr val="2D83C8"/>
              </a:solidFill>
              <a:latin typeface="Arial" panose="020B0604020202020204" pitchFamily="34" charset="0"/>
              <a:cs typeface="Arial" panose="020B0604020202020204" pitchFamily="34" charset="0"/>
            </a:endParaRPr>
          </a:p>
        </p:txBody>
      </p:sp>
      <p:sp>
        <p:nvSpPr>
          <p:cNvPr id="15" name="Espace réservé du contenu 10">
            <a:extLst>
              <a:ext uri="{FF2B5EF4-FFF2-40B4-BE49-F238E27FC236}">
                <a16:creationId xmlns:a16="http://schemas.microsoft.com/office/drawing/2014/main" id="{CF6FB116-2FBF-5647-A791-DAC82EAF3B53}"/>
              </a:ext>
            </a:extLst>
          </p:cNvPr>
          <p:cNvSpPr txBox="1">
            <a:spLocks/>
          </p:cNvSpPr>
          <p:nvPr/>
        </p:nvSpPr>
        <p:spPr>
          <a:xfrm>
            <a:off x="4895853" y="1757206"/>
            <a:ext cx="1015700" cy="1410643"/>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Tx/>
              <a:buNone/>
              <a:defRPr sz="2700" b="0" i="0" kern="1200">
                <a:solidFill>
                  <a:schemeClr val="tx1"/>
                </a:solidFill>
                <a:latin typeface="Hind" panose="02000000000000000000" pitchFamily="2" charset="77"/>
                <a:ea typeface="+mn-ea"/>
                <a:cs typeface="Hind" panose="02000000000000000000" pitchFamily="2" charset="77"/>
              </a:defRPr>
            </a:lvl1pPr>
            <a:lvl2pPr marL="685800" indent="-228600" algn="l" defTabSz="914400" rtl="0" eaLnBrk="1" latinLnBrk="0" hangingPunct="1">
              <a:lnSpc>
                <a:spcPct val="90000"/>
              </a:lnSpc>
              <a:spcBef>
                <a:spcPts val="1700"/>
              </a:spcBef>
              <a:buFont typeface="Arial" panose="020B0604020202020204" pitchFamily="34" charset="0"/>
              <a:buChar char="•"/>
              <a:defRPr sz="2500" b="0" i="0" kern="1200">
                <a:solidFill>
                  <a:schemeClr val="tx1"/>
                </a:solidFill>
                <a:latin typeface="Hind" panose="02000000000000000000" pitchFamily="2" charset="77"/>
                <a:ea typeface="+mn-ea"/>
                <a:cs typeface="Hind" panose="02000000000000000000" pitchFamily="2" charset="77"/>
              </a:defRPr>
            </a:lvl2pPr>
            <a:lvl3pPr marL="268288" indent="-260350" algn="l" defTabSz="914400" rtl="0" eaLnBrk="1" latinLnBrk="0" hangingPunct="1">
              <a:lnSpc>
                <a:spcPct val="100000"/>
              </a:lnSpc>
              <a:spcBef>
                <a:spcPts val="1200"/>
              </a:spcBef>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150000"/>
              </a:lnSpc>
              <a:spcBef>
                <a:spcPts val="800"/>
              </a:spcBef>
              <a:buFont typeface="Arial" panose="020B0604020202020204" pitchFamily="34" charset="0"/>
              <a:buNone/>
              <a:tabLst/>
              <a:defRPr sz="1400" b="0" i="0" kern="1200">
                <a:solidFill>
                  <a:schemeClr val="tx1"/>
                </a:solidFill>
                <a:latin typeface="Hind" panose="02000000000000000000" pitchFamily="2" charset="77"/>
                <a:ea typeface="+mn-ea"/>
                <a:cs typeface="Hind" panose="02000000000000000000"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Hind" panose="02000000000000000000" pitchFamily="2" charset="77"/>
                <a:ea typeface="+mn-ea"/>
                <a:cs typeface="Hind" panose="02000000000000000000"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defTabSz="600060">
              <a:lnSpc>
                <a:spcPct val="100000"/>
              </a:lnSpc>
              <a:spcBef>
                <a:spcPts val="225"/>
              </a:spcBef>
              <a:buClr>
                <a:schemeClr val="accent1"/>
              </a:buClr>
            </a:pPr>
            <a:r>
              <a:rPr lang="fr-FR" sz="900" dirty="0">
                <a:latin typeface="Arial" panose="020B0604020202020204" pitchFamily="34" charset="0"/>
                <a:cs typeface="Arial" panose="020B0604020202020204" pitchFamily="34" charset="0"/>
              </a:rPr>
              <a:t>L’Inserm </a:t>
            </a:r>
            <a:br>
              <a:rPr lang="fr-FR" sz="900" dirty="0">
                <a:latin typeface="Arial" panose="020B0604020202020204" pitchFamily="34" charset="0"/>
                <a:cs typeface="Arial" panose="020B0604020202020204" pitchFamily="34" charset="0"/>
              </a:rPr>
            </a:br>
            <a:r>
              <a:rPr lang="fr-FR" sz="900" dirty="0">
                <a:latin typeface="Arial" panose="020B0604020202020204" pitchFamily="34" charset="0"/>
                <a:cs typeface="Arial" panose="020B0604020202020204" pitchFamily="34" charset="0"/>
              </a:rPr>
              <a:t>établit </a:t>
            </a:r>
            <a:br>
              <a:rPr lang="fr-FR" sz="900" dirty="0">
                <a:latin typeface="Arial" panose="020B0604020202020204" pitchFamily="34" charset="0"/>
                <a:cs typeface="Arial" panose="020B0604020202020204" pitchFamily="34" charset="0"/>
              </a:rPr>
            </a:br>
            <a:r>
              <a:rPr lang="fr-FR" sz="900" dirty="0">
                <a:latin typeface="Arial" panose="020B0604020202020204" pitchFamily="34" charset="0"/>
                <a:cs typeface="Arial" panose="020B0604020202020204" pitchFamily="34" charset="0"/>
              </a:rPr>
              <a:t>son premier </a:t>
            </a:r>
            <a:br>
              <a:rPr lang="fr-FR" sz="900" dirty="0">
                <a:latin typeface="Arial" panose="020B0604020202020204" pitchFamily="34" charset="0"/>
                <a:cs typeface="Arial" panose="020B0604020202020204" pitchFamily="34" charset="0"/>
              </a:rPr>
            </a:br>
            <a:r>
              <a:rPr lang="fr-FR" sz="900" b="1" dirty="0">
                <a:solidFill>
                  <a:srgbClr val="92D04F"/>
                </a:solidFill>
                <a:latin typeface="Arial" panose="020B0604020202020204" pitchFamily="34" charset="0"/>
                <a:cs typeface="Arial" panose="020B0604020202020204" pitchFamily="34" charset="0"/>
              </a:rPr>
              <a:t>plan stratégique </a:t>
            </a:r>
            <a:br>
              <a:rPr lang="fr-FR" sz="900" dirty="0">
                <a:latin typeface="Arial" panose="020B0604020202020204" pitchFamily="34" charset="0"/>
                <a:cs typeface="Arial" panose="020B0604020202020204" pitchFamily="34" charset="0"/>
              </a:rPr>
            </a:br>
            <a:r>
              <a:rPr lang="fr-FR" sz="900" dirty="0">
                <a:latin typeface="Arial" panose="020B0604020202020204" pitchFamily="34" charset="0"/>
                <a:cs typeface="Arial" panose="020B0604020202020204" pitchFamily="34" charset="0"/>
              </a:rPr>
              <a:t>et son </a:t>
            </a:r>
            <a:r>
              <a:rPr lang="fr-FR" sz="900" b="1" dirty="0">
                <a:solidFill>
                  <a:srgbClr val="92D04F"/>
                </a:solidFill>
                <a:latin typeface="Arial" panose="020B0604020202020204" pitchFamily="34" charset="0"/>
                <a:cs typeface="Arial" panose="020B0604020202020204" pitchFamily="34" charset="0"/>
              </a:rPr>
              <a:t>contrat d’objectifs </a:t>
            </a:r>
            <a:br>
              <a:rPr lang="fr-FR" sz="900" b="1" dirty="0">
                <a:solidFill>
                  <a:srgbClr val="92D04F"/>
                </a:solidFill>
                <a:latin typeface="Arial" panose="020B0604020202020204" pitchFamily="34" charset="0"/>
                <a:cs typeface="Arial" panose="020B0604020202020204" pitchFamily="34" charset="0"/>
              </a:rPr>
            </a:br>
            <a:r>
              <a:rPr lang="fr-FR" sz="900" b="1" dirty="0">
                <a:solidFill>
                  <a:srgbClr val="92D04F"/>
                </a:solidFill>
                <a:latin typeface="Arial" panose="020B0604020202020204" pitchFamily="34" charset="0"/>
                <a:cs typeface="Arial" panose="020B0604020202020204" pitchFamily="34" charset="0"/>
              </a:rPr>
              <a:t>et de </a:t>
            </a:r>
            <a:br>
              <a:rPr lang="fr-FR" sz="900" b="1" dirty="0">
                <a:solidFill>
                  <a:srgbClr val="92D04F"/>
                </a:solidFill>
                <a:latin typeface="Arial" panose="020B0604020202020204" pitchFamily="34" charset="0"/>
                <a:cs typeface="Arial" panose="020B0604020202020204" pitchFamily="34" charset="0"/>
              </a:rPr>
            </a:br>
            <a:r>
              <a:rPr lang="fr-FR" sz="900" b="1" dirty="0">
                <a:solidFill>
                  <a:srgbClr val="92D04F"/>
                </a:solidFill>
                <a:latin typeface="Arial" panose="020B0604020202020204" pitchFamily="34" charset="0"/>
                <a:cs typeface="Arial" panose="020B0604020202020204" pitchFamily="34" charset="0"/>
              </a:rPr>
              <a:t>performance</a:t>
            </a:r>
            <a:r>
              <a:rPr lang="fr-FR" sz="900" dirty="0">
                <a:latin typeface="Arial" panose="020B0604020202020204" pitchFamily="34" charset="0"/>
                <a:cs typeface="Arial" panose="020B0604020202020204" pitchFamily="34" charset="0"/>
              </a:rPr>
              <a:t> </a:t>
            </a:r>
            <a:br>
              <a:rPr lang="fr-FR" sz="900" dirty="0">
                <a:latin typeface="Arial" panose="020B0604020202020204" pitchFamily="34" charset="0"/>
                <a:cs typeface="Arial" panose="020B0604020202020204" pitchFamily="34" charset="0"/>
              </a:rPr>
            </a:br>
            <a:r>
              <a:rPr lang="fr-FR" sz="900" dirty="0">
                <a:latin typeface="Arial" panose="020B0604020202020204" pitchFamily="34" charset="0"/>
                <a:cs typeface="Arial" panose="020B0604020202020204" pitchFamily="34" charset="0"/>
              </a:rPr>
              <a:t>avec l’État </a:t>
            </a:r>
          </a:p>
          <a:p>
            <a:pPr marL="0" lvl="3" defTabSz="600060">
              <a:lnSpc>
                <a:spcPct val="100000"/>
              </a:lnSpc>
              <a:spcBef>
                <a:spcPts val="225"/>
              </a:spcBef>
              <a:buClr>
                <a:schemeClr val="accent1"/>
              </a:buClr>
            </a:pPr>
            <a:r>
              <a:rPr lang="fr-FR" sz="900" dirty="0">
                <a:latin typeface="Arial" panose="020B0604020202020204" pitchFamily="34" charset="0"/>
                <a:cs typeface="Arial" panose="020B0604020202020204" pitchFamily="34" charset="0"/>
              </a:rPr>
              <a:t>(2011-2015)</a:t>
            </a:r>
            <a:endParaRPr lang="fr-FR" altLang="fr-FR" sz="900" b="1" dirty="0">
              <a:solidFill>
                <a:srgbClr val="00B0F0"/>
              </a:solidFill>
              <a:latin typeface="Arial" panose="020B0604020202020204" pitchFamily="34" charset="0"/>
              <a:cs typeface="Arial" panose="020B0604020202020204" pitchFamily="34" charset="0"/>
            </a:endParaRPr>
          </a:p>
        </p:txBody>
      </p:sp>
      <p:sp>
        <p:nvSpPr>
          <p:cNvPr id="5" name="Ellipse 4">
            <a:extLst>
              <a:ext uri="{FF2B5EF4-FFF2-40B4-BE49-F238E27FC236}">
                <a16:creationId xmlns:a16="http://schemas.microsoft.com/office/drawing/2014/main" id="{E59E39D9-D58A-024C-961C-08F70AA24DDF}"/>
              </a:ext>
            </a:extLst>
          </p:cNvPr>
          <p:cNvSpPr/>
          <p:nvPr/>
        </p:nvSpPr>
        <p:spPr>
          <a:xfrm>
            <a:off x="1225899" y="1185956"/>
            <a:ext cx="584663" cy="58466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riangle 5">
            <a:extLst>
              <a:ext uri="{FF2B5EF4-FFF2-40B4-BE49-F238E27FC236}">
                <a16:creationId xmlns:a16="http://schemas.microsoft.com/office/drawing/2014/main" id="{1032A090-1930-1042-ABDE-BAA53642E746}"/>
              </a:ext>
            </a:extLst>
          </p:cNvPr>
          <p:cNvSpPr/>
          <p:nvPr/>
        </p:nvSpPr>
        <p:spPr>
          <a:xfrm rot="10800000">
            <a:off x="1418786" y="1684890"/>
            <a:ext cx="198888" cy="17145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B34114EC-5E99-0241-AE4A-E10AC1B26F36}"/>
              </a:ext>
            </a:extLst>
          </p:cNvPr>
          <p:cNvSpPr/>
          <p:nvPr/>
        </p:nvSpPr>
        <p:spPr>
          <a:xfrm>
            <a:off x="1275889" y="1371131"/>
            <a:ext cx="508931" cy="246221"/>
          </a:xfrm>
          <a:prstGeom prst="rect">
            <a:avLst/>
          </a:prstGeom>
        </p:spPr>
        <p:txBody>
          <a:bodyPr wrap="square">
            <a:spAutoFit/>
          </a:bodyPr>
          <a:lstStyle/>
          <a:p>
            <a:pPr algn="ctr"/>
            <a:r>
              <a:rPr lang="fr-FR" sz="1000" b="1" dirty="0">
                <a:solidFill>
                  <a:schemeClr val="bg1"/>
                </a:solidFill>
                <a:latin typeface="Arial" panose="020B0604020202020204" pitchFamily="34" charset="0"/>
                <a:cs typeface="Arial" panose="020B0604020202020204" pitchFamily="34" charset="0"/>
              </a:rPr>
              <a:t>1983</a:t>
            </a:r>
          </a:p>
        </p:txBody>
      </p:sp>
      <p:sp>
        <p:nvSpPr>
          <p:cNvPr id="18" name="Ellipse 17">
            <a:extLst>
              <a:ext uri="{FF2B5EF4-FFF2-40B4-BE49-F238E27FC236}">
                <a16:creationId xmlns:a16="http://schemas.microsoft.com/office/drawing/2014/main" id="{D4F10472-1D6B-134C-AE51-03BFC97E95A7}"/>
              </a:ext>
            </a:extLst>
          </p:cNvPr>
          <p:cNvSpPr/>
          <p:nvPr/>
        </p:nvSpPr>
        <p:spPr>
          <a:xfrm>
            <a:off x="268187" y="2349942"/>
            <a:ext cx="584663" cy="584663"/>
          </a:xfrm>
          <a:prstGeom prst="ellips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Triangle 18">
            <a:extLst>
              <a:ext uri="{FF2B5EF4-FFF2-40B4-BE49-F238E27FC236}">
                <a16:creationId xmlns:a16="http://schemas.microsoft.com/office/drawing/2014/main" id="{A4AC314F-4260-2343-B8DE-1ED83F93ABD1}"/>
              </a:ext>
            </a:extLst>
          </p:cNvPr>
          <p:cNvSpPr/>
          <p:nvPr/>
        </p:nvSpPr>
        <p:spPr>
          <a:xfrm rot="10800000">
            <a:off x="461074" y="2848877"/>
            <a:ext cx="198888" cy="171455"/>
          </a:xfrm>
          <a:prstGeom prs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a:extLst>
              <a:ext uri="{FF2B5EF4-FFF2-40B4-BE49-F238E27FC236}">
                <a16:creationId xmlns:a16="http://schemas.microsoft.com/office/drawing/2014/main" id="{BF968C03-B29B-A747-B861-106C63800BA7}"/>
              </a:ext>
            </a:extLst>
          </p:cNvPr>
          <p:cNvSpPr/>
          <p:nvPr/>
        </p:nvSpPr>
        <p:spPr>
          <a:xfrm>
            <a:off x="334358" y="2535117"/>
            <a:ext cx="466794" cy="246221"/>
          </a:xfrm>
          <a:prstGeom prst="rect">
            <a:avLst/>
          </a:prstGeom>
        </p:spPr>
        <p:txBody>
          <a:bodyPr wrap="none">
            <a:spAutoFit/>
          </a:bodyPr>
          <a:lstStyle/>
          <a:p>
            <a:pPr algn="ctr"/>
            <a:r>
              <a:rPr lang="fr-FR" sz="1000" b="1" dirty="0">
                <a:solidFill>
                  <a:schemeClr val="bg1"/>
                </a:solidFill>
                <a:latin typeface="Arial" panose="020B0604020202020204" pitchFamily="34" charset="0"/>
                <a:cs typeface="Arial" panose="020B0604020202020204" pitchFamily="34" charset="0"/>
              </a:rPr>
              <a:t>1964</a:t>
            </a:r>
          </a:p>
        </p:txBody>
      </p:sp>
      <p:cxnSp>
        <p:nvCxnSpPr>
          <p:cNvPr id="22" name="Connecteur droit 21">
            <a:extLst>
              <a:ext uri="{FF2B5EF4-FFF2-40B4-BE49-F238E27FC236}">
                <a16:creationId xmlns:a16="http://schemas.microsoft.com/office/drawing/2014/main" id="{7D172893-3F02-C64A-A873-264DD34AEF35}"/>
              </a:ext>
            </a:extLst>
          </p:cNvPr>
          <p:cNvCxnSpPr/>
          <p:nvPr/>
        </p:nvCxnSpPr>
        <p:spPr>
          <a:xfrm>
            <a:off x="560517" y="3046820"/>
            <a:ext cx="0" cy="992308"/>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23" name="Ellipse 22">
            <a:extLst>
              <a:ext uri="{FF2B5EF4-FFF2-40B4-BE49-F238E27FC236}">
                <a16:creationId xmlns:a16="http://schemas.microsoft.com/office/drawing/2014/main" id="{D9D78547-CA48-AB4E-9545-88E1DBBBF6E6}"/>
              </a:ext>
            </a:extLst>
          </p:cNvPr>
          <p:cNvSpPr/>
          <p:nvPr/>
        </p:nvSpPr>
        <p:spPr>
          <a:xfrm>
            <a:off x="1464687" y="4075002"/>
            <a:ext cx="123987" cy="123986"/>
          </a:xfrm>
          <a:prstGeom prst="ellipse">
            <a:avLst/>
          </a:prstGeom>
          <a:solidFill>
            <a:schemeClr val="accent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4" name="Connecteur droit 23">
            <a:extLst>
              <a:ext uri="{FF2B5EF4-FFF2-40B4-BE49-F238E27FC236}">
                <a16:creationId xmlns:a16="http://schemas.microsoft.com/office/drawing/2014/main" id="{CB635780-7C9C-8843-A013-5471E7D983E1}"/>
              </a:ext>
            </a:extLst>
          </p:cNvPr>
          <p:cNvCxnSpPr>
            <a:cxnSpLocks/>
          </p:cNvCxnSpPr>
          <p:nvPr/>
        </p:nvCxnSpPr>
        <p:spPr>
          <a:xfrm>
            <a:off x="1512196" y="1908495"/>
            <a:ext cx="0" cy="2130633"/>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6" name="Ellipse 25">
            <a:extLst>
              <a:ext uri="{FF2B5EF4-FFF2-40B4-BE49-F238E27FC236}">
                <a16:creationId xmlns:a16="http://schemas.microsoft.com/office/drawing/2014/main" id="{17D81B4C-86F6-E44E-8956-7715847E5079}"/>
              </a:ext>
            </a:extLst>
          </p:cNvPr>
          <p:cNvSpPr/>
          <p:nvPr/>
        </p:nvSpPr>
        <p:spPr>
          <a:xfrm>
            <a:off x="2752850" y="1691700"/>
            <a:ext cx="584663" cy="584663"/>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Triangle 26">
            <a:extLst>
              <a:ext uri="{FF2B5EF4-FFF2-40B4-BE49-F238E27FC236}">
                <a16:creationId xmlns:a16="http://schemas.microsoft.com/office/drawing/2014/main" id="{535FAE02-8907-A64B-823E-3C7B89FD6EFF}"/>
              </a:ext>
            </a:extLst>
          </p:cNvPr>
          <p:cNvSpPr/>
          <p:nvPr/>
        </p:nvSpPr>
        <p:spPr>
          <a:xfrm rot="10800000">
            <a:off x="2954443" y="2190635"/>
            <a:ext cx="198888" cy="171455"/>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75DD8BE9-D20F-FA4E-BC9E-7314D6695FA5}"/>
              </a:ext>
            </a:extLst>
          </p:cNvPr>
          <p:cNvSpPr/>
          <p:nvPr/>
        </p:nvSpPr>
        <p:spPr>
          <a:xfrm>
            <a:off x="2811141" y="1876875"/>
            <a:ext cx="466794" cy="246221"/>
          </a:xfrm>
          <a:prstGeom prst="rect">
            <a:avLst/>
          </a:prstGeom>
        </p:spPr>
        <p:txBody>
          <a:bodyPr wrap="none">
            <a:spAutoFit/>
          </a:bodyPr>
          <a:lstStyle/>
          <a:p>
            <a:pPr algn="ctr"/>
            <a:r>
              <a:rPr lang="fr-FR" sz="1000" b="1" dirty="0">
                <a:solidFill>
                  <a:schemeClr val="bg1"/>
                </a:solidFill>
                <a:latin typeface="Arial" panose="020B0604020202020204" pitchFamily="34" charset="0"/>
                <a:cs typeface="Arial" panose="020B0604020202020204" pitchFamily="34" charset="0"/>
              </a:rPr>
              <a:t>2009</a:t>
            </a:r>
          </a:p>
        </p:txBody>
      </p:sp>
      <p:sp>
        <p:nvSpPr>
          <p:cNvPr id="29" name="Ellipse 28">
            <a:extLst>
              <a:ext uri="{FF2B5EF4-FFF2-40B4-BE49-F238E27FC236}">
                <a16:creationId xmlns:a16="http://schemas.microsoft.com/office/drawing/2014/main" id="{FF68CBDC-39D5-344F-94DE-D6DBD1841072}"/>
              </a:ext>
            </a:extLst>
          </p:cNvPr>
          <p:cNvSpPr/>
          <p:nvPr/>
        </p:nvSpPr>
        <p:spPr>
          <a:xfrm>
            <a:off x="3372454" y="4075002"/>
            <a:ext cx="123987" cy="123986"/>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0" name="Connecteur droit 29">
            <a:extLst>
              <a:ext uri="{FF2B5EF4-FFF2-40B4-BE49-F238E27FC236}">
                <a16:creationId xmlns:a16="http://schemas.microsoft.com/office/drawing/2014/main" id="{A2D43138-B708-DD46-B81A-405CA799C022}"/>
              </a:ext>
            </a:extLst>
          </p:cNvPr>
          <p:cNvCxnSpPr>
            <a:cxnSpLocks/>
          </p:cNvCxnSpPr>
          <p:nvPr/>
        </p:nvCxnSpPr>
        <p:spPr>
          <a:xfrm>
            <a:off x="3049154" y="2421289"/>
            <a:ext cx="0" cy="1617839"/>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33" name="Ellipse 32">
            <a:extLst>
              <a:ext uri="{FF2B5EF4-FFF2-40B4-BE49-F238E27FC236}">
                <a16:creationId xmlns:a16="http://schemas.microsoft.com/office/drawing/2014/main" id="{E6B22B18-DAC6-D34A-9CF1-85FC46FDD606}"/>
              </a:ext>
            </a:extLst>
          </p:cNvPr>
          <p:cNvSpPr/>
          <p:nvPr/>
        </p:nvSpPr>
        <p:spPr>
          <a:xfrm>
            <a:off x="4475155" y="1081067"/>
            <a:ext cx="584663" cy="58466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Triangle 33">
            <a:extLst>
              <a:ext uri="{FF2B5EF4-FFF2-40B4-BE49-F238E27FC236}">
                <a16:creationId xmlns:a16="http://schemas.microsoft.com/office/drawing/2014/main" id="{8E8ADB21-33A7-A749-ABB7-7C9EEBF8CAA7}"/>
              </a:ext>
            </a:extLst>
          </p:cNvPr>
          <p:cNvSpPr/>
          <p:nvPr/>
        </p:nvSpPr>
        <p:spPr>
          <a:xfrm rot="10800000">
            <a:off x="4668042" y="1583432"/>
            <a:ext cx="198888" cy="171455"/>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55CCDD64-B20F-844B-93E8-5C99BC9F436B}"/>
              </a:ext>
            </a:extLst>
          </p:cNvPr>
          <p:cNvSpPr/>
          <p:nvPr/>
        </p:nvSpPr>
        <p:spPr>
          <a:xfrm>
            <a:off x="4532617" y="1254667"/>
            <a:ext cx="466794" cy="246221"/>
          </a:xfrm>
          <a:prstGeom prst="rect">
            <a:avLst/>
          </a:prstGeom>
        </p:spPr>
        <p:txBody>
          <a:bodyPr wrap="none">
            <a:spAutoFit/>
          </a:bodyPr>
          <a:lstStyle/>
          <a:p>
            <a:pPr algn="ctr"/>
            <a:r>
              <a:rPr lang="fr-FR" sz="1000" b="1" dirty="0">
                <a:solidFill>
                  <a:schemeClr val="bg1"/>
                </a:solidFill>
                <a:latin typeface="Arial" panose="020B0604020202020204" pitchFamily="34" charset="0"/>
                <a:cs typeface="Arial" panose="020B0604020202020204" pitchFamily="34" charset="0"/>
              </a:rPr>
              <a:t>2011</a:t>
            </a:r>
          </a:p>
        </p:txBody>
      </p:sp>
      <p:sp>
        <p:nvSpPr>
          <p:cNvPr id="36" name="Ellipse 35">
            <a:extLst>
              <a:ext uri="{FF2B5EF4-FFF2-40B4-BE49-F238E27FC236}">
                <a16:creationId xmlns:a16="http://schemas.microsoft.com/office/drawing/2014/main" id="{A616838A-5871-304C-96E1-CBB98742635C}"/>
              </a:ext>
            </a:extLst>
          </p:cNvPr>
          <p:cNvSpPr/>
          <p:nvPr/>
        </p:nvSpPr>
        <p:spPr>
          <a:xfrm>
            <a:off x="5085021" y="4075002"/>
            <a:ext cx="123987" cy="123986"/>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7" name="Connecteur droit 36">
            <a:extLst>
              <a:ext uri="{FF2B5EF4-FFF2-40B4-BE49-F238E27FC236}">
                <a16:creationId xmlns:a16="http://schemas.microsoft.com/office/drawing/2014/main" id="{96DEAEEC-2CCF-7F41-A466-0E0793D1F049}"/>
              </a:ext>
            </a:extLst>
          </p:cNvPr>
          <p:cNvCxnSpPr>
            <a:cxnSpLocks/>
          </p:cNvCxnSpPr>
          <p:nvPr/>
        </p:nvCxnSpPr>
        <p:spPr>
          <a:xfrm>
            <a:off x="4753314" y="1856346"/>
            <a:ext cx="0" cy="2179049"/>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sp>
        <p:nvSpPr>
          <p:cNvPr id="40" name="Ellipse 39">
            <a:extLst>
              <a:ext uri="{FF2B5EF4-FFF2-40B4-BE49-F238E27FC236}">
                <a16:creationId xmlns:a16="http://schemas.microsoft.com/office/drawing/2014/main" id="{0CDB7381-7A10-F74C-916C-DC86473DC8FC}"/>
              </a:ext>
            </a:extLst>
          </p:cNvPr>
          <p:cNvSpPr/>
          <p:nvPr/>
        </p:nvSpPr>
        <p:spPr>
          <a:xfrm>
            <a:off x="695034" y="4075002"/>
            <a:ext cx="123987" cy="123986"/>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41" name="Ellipse 40">
            <a:extLst>
              <a:ext uri="{FF2B5EF4-FFF2-40B4-BE49-F238E27FC236}">
                <a16:creationId xmlns:a16="http://schemas.microsoft.com/office/drawing/2014/main" id="{8EAC4543-C576-3E4F-9EC5-5C59B23286CC}"/>
              </a:ext>
            </a:extLst>
          </p:cNvPr>
          <p:cNvSpPr/>
          <p:nvPr/>
        </p:nvSpPr>
        <p:spPr>
          <a:xfrm>
            <a:off x="885768" y="4075002"/>
            <a:ext cx="123987" cy="123986"/>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42" name="Ellipse 41">
            <a:extLst>
              <a:ext uri="{FF2B5EF4-FFF2-40B4-BE49-F238E27FC236}">
                <a16:creationId xmlns:a16="http://schemas.microsoft.com/office/drawing/2014/main" id="{8558AFFA-B367-AF4C-889E-9B8BBDB18EB1}"/>
              </a:ext>
            </a:extLst>
          </p:cNvPr>
          <p:cNvSpPr/>
          <p:nvPr/>
        </p:nvSpPr>
        <p:spPr>
          <a:xfrm>
            <a:off x="1076502" y="4075002"/>
            <a:ext cx="123987" cy="123986"/>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43" name="Ellipse 42">
            <a:extLst>
              <a:ext uri="{FF2B5EF4-FFF2-40B4-BE49-F238E27FC236}">
                <a16:creationId xmlns:a16="http://schemas.microsoft.com/office/drawing/2014/main" id="{68CF495E-BDC2-3047-9500-1B1C80347022}"/>
              </a:ext>
            </a:extLst>
          </p:cNvPr>
          <p:cNvSpPr/>
          <p:nvPr/>
        </p:nvSpPr>
        <p:spPr>
          <a:xfrm>
            <a:off x="1267236" y="4075002"/>
            <a:ext cx="123987" cy="123986"/>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44" name="Ellipse 43">
            <a:extLst>
              <a:ext uri="{FF2B5EF4-FFF2-40B4-BE49-F238E27FC236}">
                <a16:creationId xmlns:a16="http://schemas.microsoft.com/office/drawing/2014/main" id="{8C8E0357-3361-3247-9A76-8ECFBBFF2CBE}"/>
              </a:ext>
            </a:extLst>
          </p:cNvPr>
          <p:cNvSpPr/>
          <p:nvPr/>
        </p:nvSpPr>
        <p:spPr>
          <a:xfrm>
            <a:off x="1660335" y="4075002"/>
            <a:ext cx="123987" cy="123986"/>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45" name="Ellipse 44">
            <a:extLst>
              <a:ext uri="{FF2B5EF4-FFF2-40B4-BE49-F238E27FC236}">
                <a16:creationId xmlns:a16="http://schemas.microsoft.com/office/drawing/2014/main" id="{54E87F70-EC76-D840-94D1-E4E073D2E473}"/>
              </a:ext>
            </a:extLst>
          </p:cNvPr>
          <p:cNvSpPr/>
          <p:nvPr/>
        </p:nvSpPr>
        <p:spPr>
          <a:xfrm>
            <a:off x="1843574" y="4075002"/>
            <a:ext cx="123987" cy="123986"/>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46" name="Ellipse 45">
            <a:extLst>
              <a:ext uri="{FF2B5EF4-FFF2-40B4-BE49-F238E27FC236}">
                <a16:creationId xmlns:a16="http://schemas.microsoft.com/office/drawing/2014/main" id="{DEDE0F7F-7AE9-4F48-B8F8-5223E7148DBA}"/>
              </a:ext>
            </a:extLst>
          </p:cNvPr>
          <p:cNvSpPr/>
          <p:nvPr/>
        </p:nvSpPr>
        <p:spPr>
          <a:xfrm>
            <a:off x="2030896" y="4075002"/>
            <a:ext cx="123987" cy="123986"/>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47" name="Ellipse 46">
            <a:extLst>
              <a:ext uri="{FF2B5EF4-FFF2-40B4-BE49-F238E27FC236}">
                <a16:creationId xmlns:a16="http://schemas.microsoft.com/office/drawing/2014/main" id="{9DB9DFF4-54C4-BB4E-BB4D-77C77DC0C2BE}"/>
              </a:ext>
            </a:extLst>
          </p:cNvPr>
          <p:cNvSpPr/>
          <p:nvPr/>
        </p:nvSpPr>
        <p:spPr>
          <a:xfrm>
            <a:off x="2222355" y="4075002"/>
            <a:ext cx="123987" cy="123986"/>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48" name="Ellipse 47">
            <a:extLst>
              <a:ext uri="{FF2B5EF4-FFF2-40B4-BE49-F238E27FC236}">
                <a16:creationId xmlns:a16="http://schemas.microsoft.com/office/drawing/2014/main" id="{F1088E57-92B4-E745-9564-AE8EB8339301}"/>
              </a:ext>
            </a:extLst>
          </p:cNvPr>
          <p:cNvSpPr/>
          <p:nvPr/>
        </p:nvSpPr>
        <p:spPr>
          <a:xfrm>
            <a:off x="2413814" y="4075002"/>
            <a:ext cx="123987" cy="123986"/>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49" name="Ellipse 48">
            <a:extLst>
              <a:ext uri="{FF2B5EF4-FFF2-40B4-BE49-F238E27FC236}">
                <a16:creationId xmlns:a16="http://schemas.microsoft.com/office/drawing/2014/main" id="{98DD2797-D9B4-E647-AA68-EC3F546319FA}"/>
              </a:ext>
            </a:extLst>
          </p:cNvPr>
          <p:cNvSpPr/>
          <p:nvPr/>
        </p:nvSpPr>
        <p:spPr>
          <a:xfrm>
            <a:off x="2605273" y="4075002"/>
            <a:ext cx="123987" cy="123986"/>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50" name="Ellipse 49">
            <a:extLst>
              <a:ext uri="{FF2B5EF4-FFF2-40B4-BE49-F238E27FC236}">
                <a16:creationId xmlns:a16="http://schemas.microsoft.com/office/drawing/2014/main" id="{28E5C3E4-DDB5-FA46-8377-34A15B0EBB6A}"/>
              </a:ext>
            </a:extLst>
          </p:cNvPr>
          <p:cNvSpPr/>
          <p:nvPr/>
        </p:nvSpPr>
        <p:spPr>
          <a:xfrm>
            <a:off x="2796732" y="4075002"/>
            <a:ext cx="123987" cy="123986"/>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51" name="Ellipse 50">
            <a:extLst>
              <a:ext uri="{FF2B5EF4-FFF2-40B4-BE49-F238E27FC236}">
                <a16:creationId xmlns:a16="http://schemas.microsoft.com/office/drawing/2014/main" id="{C438ECF2-1066-3249-8A01-7617B46C745F}"/>
              </a:ext>
            </a:extLst>
          </p:cNvPr>
          <p:cNvSpPr/>
          <p:nvPr/>
        </p:nvSpPr>
        <p:spPr>
          <a:xfrm>
            <a:off x="2988191" y="4075002"/>
            <a:ext cx="123987" cy="123986"/>
          </a:xfrm>
          <a:prstGeom prst="ellipse">
            <a:avLst/>
          </a:prstGeom>
          <a:solidFill>
            <a:schemeClr val="accent5">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0070C0"/>
                </a:solidFill>
              </a:rPr>
              <a:t> </a:t>
            </a:r>
          </a:p>
        </p:txBody>
      </p:sp>
      <p:sp>
        <p:nvSpPr>
          <p:cNvPr id="52" name="Ellipse 51">
            <a:extLst>
              <a:ext uri="{FF2B5EF4-FFF2-40B4-BE49-F238E27FC236}">
                <a16:creationId xmlns:a16="http://schemas.microsoft.com/office/drawing/2014/main" id="{54E0E863-93F0-CA49-AFB4-E53555F7AD1E}"/>
              </a:ext>
            </a:extLst>
          </p:cNvPr>
          <p:cNvSpPr/>
          <p:nvPr/>
        </p:nvSpPr>
        <p:spPr>
          <a:xfrm>
            <a:off x="3179650" y="4075002"/>
            <a:ext cx="123987" cy="123986"/>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53" name="Ellipse 52">
            <a:extLst>
              <a:ext uri="{FF2B5EF4-FFF2-40B4-BE49-F238E27FC236}">
                <a16:creationId xmlns:a16="http://schemas.microsoft.com/office/drawing/2014/main" id="{7B61554B-F339-424E-BCEB-65CCC59A8517}"/>
              </a:ext>
            </a:extLst>
          </p:cNvPr>
          <p:cNvSpPr/>
          <p:nvPr/>
        </p:nvSpPr>
        <p:spPr>
          <a:xfrm>
            <a:off x="3933234" y="4075002"/>
            <a:ext cx="123987" cy="123986"/>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54" name="Ellipse 53">
            <a:extLst>
              <a:ext uri="{FF2B5EF4-FFF2-40B4-BE49-F238E27FC236}">
                <a16:creationId xmlns:a16="http://schemas.microsoft.com/office/drawing/2014/main" id="{88A32C69-C964-5541-B6C5-83A89D90EEF6}"/>
              </a:ext>
            </a:extLst>
          </p:cNvPr>
          <p:cNvSpPr/>
          <p:nvPr/>
        </p:nvSpPr>
        <p:spPr>
          <a:xfrm>
            <a:off x="3562568" y="4075002"/>
            <a:ext cx="123987" cy="123986"/>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55" name="Ellipse 54">
            <a:extLst>
              <a:ext uri="{FF2B5EF4-FFF2-40B4-BE49-F238E27FC236}">
                <a16:creationId xmlns:a16="http://schemas.microsoft.com/office/drawing/2014/main" id="{6E9A5280-A8D2-0840-863E-3C905D058D60}"/>
              </a:ext>
            </a:extLst>
          </p:cNvPr>
          <p:cNvSpPr/>
          <p:nvPr/>
        </p:nvSpPr>
        <p:spPr>
          <a:xfrm>
            <a:off x="3754027" y="4075002"/>
            <a:ext cx="123987" cy="123986"/>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56" name="Ellipse 55">
            <a:extLst>
              <a:ext uri="{FF2B5EF4-FFF2-40B4-BE49-F238E27FC236}">
                <a16:creationId xmlns:a16="http://schemas.microsoft.com/office/drawing/2014/main" id="{EE7DACBF-4FAC-B74C-BCF0-27E18045093C}"/>
              </a:ext>
            </a:extLst>
          </p:cNvPr>
          <p:cNvSpPr/>
          <p:nvPr/>
        </p:nvSpPr>
        <p:spPr>
          <a:xfrm>
            <a:off x="4132861" y="4075002"/>
            <a:ext cx="123987" cy="123986"/>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57" name="Ellipse 56">
            <a:extLst>
              <a:ext uri="{FF2B5EF4-FFF2-40B4-BE49-F238E27FC236}">
                <a16:creationId xmlns:a16="http://schemas.microsoft.com/office/drawing/2014/main" id="{CBA48DC3-D65A-394F-BB4A-20BD20BCAE53}"/>
              </a:ext>
            </a:extLst>
          </p:cNvPr>
          <p:cNvSpPr/>
          <p:nvPr/>
        </p:nvSpPr>
        <p:spPr>
          <a:xfrm>
            <a:off x="4325252" y="4075002"/>
            <a:ext cx="123987" cy="123986"/>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58" name="Ellipse 57">
            <a:extLst>
              <a:ext uri="{FF2B5EF4-FFF2-40B4-BE49-F238E27FC236}">
                <a16:creationId xmlns:a16="http://schemas.microsoft.com/office/drawing/2014/main" id="{2BBAC97A-D103-3E45-9C2C-3B07767FCBF9}"/>
              </a:ext>
            </a:extLst>
          </p:cNvPr>
          <p:cNvSpPr/>
          <p:nvPr/>
        </p:nvSpPr>
        <p:spPr>
          <a:xfrm>
            <a:off x="4513560" y="4075002"/>
            <a:ext cx="123987" cy="123986"/>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59" name="Ellipse 58">
            <a:extLst>
              <a:ext uri="{FF2B5EF4-FFF2-40B4-BE49-F238E27FC236}">
                <a16:creationId xmlns:a16="http://schemas.microsoft.com/office/drawing/2014/main" id="{02034AF8-4885-494E-BACD-60AC386727CD}"/>
              </a:ext>
            </a:extLst>
          </p:cNvPr>
          <p:cNvSpPr/>
          <p:nvPr/>
        </p:nvSpPr>
        <p:spPr>
          <a:xfrm>
            <a:off x="4701868" y="4075002"/>
            <a:ext cx="123987" cy="123986"/>
          </a:xfrm>
          <a:prstGeom prst="ellipse">
            <a:avLst/>
          </a:prstGeom>
          <a:solidFill>
            <a:srgbClr val="92D05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60" name="Ellipse 59">
            <a:extLst>
              <a:ext uri="{FF2B5EF4-FFF2-40B4-BE49-F238E27FC236}">
                <a16:creationId xmlns:a16="http://schemas.microsoft.com/office/drawing/2014/main" id="{6CC6FEF5-92F2-264F-B03E-55949D874CB1}"/>
              </a:ext>
            </a:extLst>
          </p:cNvPr>
          <p:cNvSpPr/>
          <p:nvPr/>
        </p:nvSpPr>
        <p:spPr>
          <a:xfrm>
            <a:off x="4890176" y="4075002"/>
            <a:ext cx="123987" cy="123986"/>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61" name="Ellipse 60">
            <a:extLst>
              <a:ext uri="{FF2B5EF4-FFF2-40B4-BE49-F238E27FC236}">
                <a16:creationId xmlns:a16="http://schemas.microsoft.com/office/drawing/2014/main" id="{F2E79500-F24F-E749-9B63-659157D45B2E}"/>
              </a:ext>
            </a:extLst>
          </p:cNvPr>
          <p:cNvSpPr/>
          <p:nvPr/>
        </p:nvSpPr>
        <p:spPr>
          <a:xfrm>
            <a:off x="5265859" y="4075002"/>
            <a:ext cx="123987" cy="123986"/>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62" name="Ellipse 61">
            <a:extLst>
              <a:ext uri="{FF2B5EF4-FFF2-40B4-BE49-F238E27FC236}">
                <a16:creationId xmlns:a16="http://schemas.microsoft.com/office/drawing/2014/main" id="{658E5E5E-1944-284A-9583-77621E119F5D}"/>
              </a:ext>
            </a:extLst>
          </p:cNvPr>
          <p:cNvSpPr/>
          <p:nvPr/>
        </p:nvSpPr>
        <p:spPr>
          <a:xfrm>
            <a:off x="5828917" y="4075002"/>
            <a:ext cx="123987" cy="123986"/>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63" name="Ellipse 62">
            <a:extLst>
              <a:ext uri="{FF2B5EF4-FFF2-40B4-BE49-F238E27FC236}">
                <a16:creationId xmlns:a16="http://schemas.microsoft.com/office/drawing/2014/main" id="{7B89CECB-77A5-624F-B6B2-BFCB024E4AD9}"/>
              </a:ext>
            </a:extLst>
          </p:cNvPr>
          <p:cNvSpPr/>
          <p:nvPr/>
        </p:nvSpPr>
        <p:spPr>
          <a:xfrm>
            <a:off x="5455100" y="4075002"/>
            <a:ext cx="123987" cy="123986"/>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64" name="Ellipse 63">
            <a:extLst>
              <a:ext uri="{FF2B5EF4-FFF2-40B4-BE49-F238E27FC236}">
                <a16:creationId xmlns:a16="http://schemas.microsoft.com/office/drawing/2014/main" id="{AA5AACBE-136B-2047-87A4-39857F44CBAC}"/>
              </a:ext>
            </a:extLst>
          </p:cNvPr>
          <p:cNvSpPr/>
          <p:nvPr/>
        </p:nvSpPr>
        <p:spPr>
          <a:xfrm>
            <a:off x="5643408" y="4075002"/>
            <a:ext cx="123987" cy="123986"/>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65" name="Ellipse 64">
            <a:extLst>
              <a:ext uri="{FF2B5EF4-FFF2-40B4-BE49-F238E27FC236}">
                <a16:creationId xmlns:a16="http://schemas.microsoft.com/office/drawing/2014/main" id="{3D6F7D39-C2B0-7346-B893-465FA93F7A5A}"/>
              </a:ext>
            </a:extLst>
          </p:cNvPr>
          <p:cNvSpPr/>
          <p:nvPr/>
        </p:nvSpPr>
        <p:spPr>
          <a:xfrm>
            <a:off x="6401337" y="4075002"/>
            <a:ext cx="123987" cy="123986"/>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66" name="Ellipse 65">
            <a:extLst>
              <a:ext uri="{FF2B5EF4-FFF2-40B4-BE49-F238E27FC236}">
                <a16:creationId xmlns:a16="http://schemas.microsoft.com/office/drawing/2014/main" id="{52D9165B-4A74-974E-94D3-E8BC073B03DC}"/>
              </a:ext>
            </a:extLst>
          </p:cNvPr>
          <p:cNvSpPr/>
          <p:nvPr/>
        </p:nvSpPr>
        <p:spPr>
          <a:xfrm>
            <a:off x="6020024" y="4075002"/>
            <a:ext cx="123987" cy="123986"/>
          </a:xfrm>
          <a:prstGeom prst="ellipse">
            <a:avLst/>
          </a:prstGeom>
          <a:solidFill>
            <a:srgbClr val="FF830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67" name="Ellipse 66">
            <a:extLst>
              <a:ext uri="{FF2B5EF4-FFF2-40B4-BE49-F238E27FC236}">
                <a16:creationId xmlns:a16="http://schemas.microsoft.com/office/drawing/2014/main" id="{1B0D35EC-5328-E44B-8220-ED0771B5F7E1}"/>
              </a:ext>
            </a:extLst>
          </p:cNvPr>
          <p:cNvSpPr/>
          <p:nvPr/>
        </p:nvSpPr>
        <p:spPr>
          <a:xfrm>
            <a:off x="6208332" y="4075002"/>
            <a:ext cx="123987" cy="123986"/>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68" name="Ellipse 67">
            <a:extLst>
              <a:ext uri="{FF2B5EF4-FFF2-40B4-BE49-F238E27FC236}">
                <a16:creationId xmlns:a16="http://schemas.microsoft.com/office/drawing/2014/main" id="{79F05A44-D0F8-EC4E-8EEA-8649FAD29FFD}"/>
              </a:ext>
            </a:extLst>
          </p:cNvPr>
          <p:cNvSpPr/>
          <p:nvPr/>
        </p:nvSpPr>
        <p:spPr>
          <a:xfrm>
            <a:off x="6585805" y="4075002"/>
            <a:ext cx="123987" cy="123986"/>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69" name="Ellipse 68">
            <a:extLst>
              <a:ext uri="{FF2B5EF4-FFF2-40B4-BE49-F238E27FC236}">
                <a16:creationId xmlns:a16="http://schemas.microsoft.com/office/drawing/2014/main" id="{1C11A506-139E-7E4F-9186-BF4E3B693E50}"/>
              </a:ext>
            </a:extLst>
          </p:cNvPr>
          <p:cNvSpPr/>
          <p:nvPr/>
        </p:nvSpPr>
        <p:spPr>
          <a:xfrm>
            <a:off x="6962092" y="4080002"/>
            <a:ext cx="123987" cy="123986"/>
          </a:xfrm>
          <a:prstGeom prst="ellipse">
            <a:avLst/>
          </a:prstGeom>
          <a:solidFill>
            <a:srgbClr val="66006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70" name="Ellipse 69">
            <a:extLst>
              <a:ext uri="{FF2B5EF4-FFF2-40B4-BE49-F238E27FC236}">
                <a16:creationId xmlns:a16="http://schemas.microsoft.com/office/drawing/2014/main" id="{DD728683-C7A3-FB4F-8003-7DD80CFC4885}"/>
              </a:ext>
            </a:extLst>
          </p:cNvPr>
          <p:cNvSpPr/>
          <p:nvPr/>
        </p:nvSpPr>
        <p:spPr>
          <a:xfrm>
            <a:off x="7157291" y="4075002"/>
            <a:ext cx="123987" cy="123986"/>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72" name="Ellipse 71">
            <a:extLst>
              <a:ext uri="{FF2B5EF4-FFF2-40B4-BE49-F238E27FC236}">
                <a16:creationId xmlns:a16="http://schemas.microsoft.com/office/drawing/2014/main" id="{FCB371A7-641F-8F43-B9BA-49E669AFAD16}"/>
              </a:ext>
            </a:extLst>
          </p:cNvPr>
          <p:cNvSpPr/>
          <p:nvPr/>
        </p:nvSpPr>
        <p:spPr>
          <a:xfrm>
            <a:off x="7339037" y="4075002"/>
            <a:ext cx="123987" cy="123986"/>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73" name="Ellipse 72">
            <a:extLst>
              <a:ext uri="{FF2B5EF4-FFF2-40B4-BE49-F238E27FC236}">
                <a16:creationId xmlns:a16="http://schemas.microsoft.com/office/drawing/2014/main" id="{E64958CC-0427-F044-BE2E-7829320D3B99}"/>
              </a:ext>
            </a:extLst>
          </p:cNvPr>
          <p:cNvSpPr/>
          <p:nvPr/>
        </p:nvSpPr>
        <p:spPr>
          <a:xfrm>
            <a:off x="7527345" y="4075002"/>
            <a:ext cx="123987" cy="123986"/>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74" name="Ellipse 73">
            <a:extLst>
              <a:ext uri="{FF2B5EF4-FFF2-40B4-BE49-F238E27FC236}">
                <a16:creationId xmlns:a16="http://schemas.microsoft.com/office/drawing/2014/main" id="{A7B45D2D-9A00-4946-9F54-F5C5BC791EB3}"/>
              </a:ext>
            </a:extLst>
          </p:cNvPr>
          <p:cNvSpPr/>
          <p:nvPr/>
        </p:nvSpPr>
        <p:spPr>
          <a:xfrm>
            <a:off x="7715653" y="4075002"/>
            <a:ext cx="123987" cy="123986"/>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75" name="Ellipse 74">
            <a:extLst>
              <a:ext uri="{FF2B5EF4-FFF2-40B4-BE49-F238E27FC236}">
                <a16:creationId xmlns:a16="http://schemas.microsoft.com/office/drawing/2014/main" id="{C6F45E0B-F6B9-6C40-8769-3FA810C60936}"/>
              </a:ext>
            </a:extLst>
          </p:cNvPr>
          <p:cNvSpPr/>
          <p:nvPr/>
        </p:nvSpPr>
        <p:spPr>
          <a:xfrm>
            <a:off x="8106326" y="4075002"/>
            <a:ext cx="123987" cy="123986"/>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88" name="Forme libre 87">
            <a:extLst>
              <a:ext uri="{FF2B5EF4-FFF2-40B4-BE49-F238E27FC236}">
                <a16:creationId xmlns:a16="http://schemas.microsoft.com/office/drawing/2014/main" id="{4A28235E-474A-A74A-8BF1-FF52FC9B6DA8}"/>
              </a:ext>
            </a:extLst>
          </p:cNvPr>
          <p:cNvSpPr/>
          <p:nvPr/>
        </p:nvSpPr>
        <p:spPr>
          <a:xfrm>
            <a:off x="8246936" y="3893205"/>
            <a:ext cx="296885" cy="534389"/>
          </a:xfrm>
          <a:custGeom>
            <a:avLst/>
            <a:gdLst>
              <a:gd name="connsiteX0" fmla="*/ 0 w 296884"/>
              <a:gd name="connsiteY0" fmla="*/ 0 h 534389"/>
              <a:gd name="connsiteX1" fmla="*/ 296884 w 296884"/>
              <a:gd name="connsiteY1" fmla="*/ 255319 h 534389"/>
              <a:gd name="connsiteX2" fmla="*/ 17814 w 296884"/>
              <a:gd name="connsiteY2" fmla="*/ 534389 h 534389"/>
            </a:gdLst>
            <a:ahLst/>
            <a:cxnLst>
              <a:cxn ang="0">
                <a:pos x="connsiteX0" y="connsiteY0"/>
              </a:cxn>
              <a:cxn ang="0">
                <a:pos x="connsiteX1" y="connsiteY1"/>
              </a:cxn>
              <a:cxn ang="0">
                <a:pos x="connsiteX2" y="connsiteY2"/>
              </a:cxn>
            </a:cxnLst>
            <a:rect l="l" t="t" r="r" b="b"/>
            <a:pathLst>
              <a:path w="296884" h="534389">
                <a:moveTo>
                  <a:pt x="0" y="0"/>
                </a:moveTo>
                <a:lnTo>
                  <a:pt x="296884" y="255319"/>
                </a:lnTo>
                <a:lnTo>
                  <a:pt x="17814" y="534389"/>
                </a:lnTo>
              </a:path>
            </a:pathLst>
          </a:custGeom>
          <a:no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 name="Espace réservé du contenu 10">
            <a:extLst>
              <a:ext uri="{FF2B5EF4-FFF2-40B4-BE49-F238E27FC236}">
                <a16:creationId xmlns:a16="http://schemas.microsoft.com/office/drawing/2014/main" id="{BADD94A7-551C-1042-B4DB-5F04BBDAFA46}"/>
              </a:ext>
            </a:extLst>
          </p:cNvPr>
          <p:cNvSpPr txBox="1">
            <a:spLocks/>
          </p:cNvSpPr>
          <p:nvPr/>
        </p:nvSpPr>
        <p:spPr>
          <a:xfrm>
            <a:off x="6207304" y="3131795"/>
            <a:ext cx="738856" cy="692497"/>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Tx/>
              <a:buNone/>
              <a:defRPr sz="2700" b="0" i="0" kern="1200">
                <a:solidFill>
                  <a:schemeClr val="tx1"/>
                </a:solidFill>
                <a:latin typeface="Hind" panose="02000000000000000000" pitchFamily="2" charset="77"/>
                <a:ea typeface="+mn-ea"/>
                <a:cs typeface="Hind" panose="02000000000000000000" pitchFamily="2" charset="77"/>
              </a:defRPr>
            </a:lvl1pPr>
            <a:lvl2pPr marL="685800" indent="-228600" algn="l" defTabSz="914400" rtl="0" eaLnBrk="1" latinLnBrk="0" hangingPunct="1">
              <a:lnSpc>
                <a:spcPct val="90000"/>
              </a:lnSpc>
              <a:spcBef>
                <a:spcPts val="1700"/>
              </a:spcBef>
              <a:buFont typeface="Arial" panose="020B0604020202020204" pitchFamily="34" charset="0"/>
              <a:buChar char="•"/>
              <a:defRPr sz="2500" b="0" i="0" kern="1200">
                <a:solidFill>
                  <a:schemeClr val="tx1"/>
                </a:solidFill>
                <a:latin typeface="Hind" panose="02000000000000000000" pitchFamily="2" charset="77"/>
                <a:ea typeface="+mn-ea"/>
                <a:cs typeface="Hind" panose="02000000000000000000" pitchFamily="2" charset="77"/>
              </a:defRPr>
            </a:lvl2pPr>
            <a:lvl3pPr marL="268288" indent="-260350" algn="l" defTabSz="914400" rtl="0" eaLnBrk="1" latinLnBrk="0" hangingPunct="1">
              <a:lnSpc>
                <a:spcPct val="100000"/>
              </a:lnSpc>
              <a:spcBef>
                <a:spcPts val="1200"/>
              </a:spcBef>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150000"/>
              </a:lnSpc>
              <a:spcBef>
                <a:spcPts val="800"/>
              </a:spcBef>
              <a:buFont typeface="Arial" panose="020B0604020202020204" pitchFamily="34" charset="0"/>
              <a:buNone/>
              <a:tabLst/>
              <a:defRPr sz="1400" b="0" i="0" kern="1200">
                <a:solidFill>
                  <a:schemeClr val="tx1"/>
                </a:solidFill>
                <a:latin typeface="Hind" panose="02000000000000000000" pitchFamily="2" charset="77"/>
                <a:ea typeface="+mn-ea"/>
                <a:cs typeface="Hind" panose="02000000000000000000"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Hind" panose="02000000000000000000" pitchFamily="2" charset="77"/>
                <a:ea typeface="+mn-ea"/>
                <a:cs typeface="Hind" panose="02000000000000000000"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defTabSz="600060">
              <a:lnSpc>
                <a:spcPct val="100000"/>
              </a:lnSpc>
              <a:spcBef>
                <a:spcPts val="225"/>
              </a:spcBef>
              <a:buClr>
                <a:schemeClr val="accent1"/>
              </a:buClr>
            </a:pPr>
            <a:r>
              <a:rPr lang="fr-FR" sz="900" dirty="0">
                <a:latin typeface="Arial" panose="020B0604020202020204" pitchFamily="34" charset="0"/>
                <a:cs typeface="Arial" panose="020B0604020202020204" pitchFamily="34" charset="0"/>
              </a:rPr>
              <a:t>L’Inserm lance son </a:t>
            </a:r>
            <a:r>
              <a:rPr lang="fr-FR" sz="900" b="1" dirty="0">
                <a:solidFill>
                  <a:srgbClr val="FF8301"/>
                </a:solidFill>
                <a:latin typeface="Arial" panose="020B0604020202020204" pitchFamily="34" charset="0"/>
                <a:cs typeface="Arial" panose="020B0604020202020204" pitchFamily="34" charset="0"/>
              </a:rPr>
              <a:t>plan stratégique</a:t>
            </a:r>
            <a:br>
              <a:rPr lang="fr-FR" sz="900" b="1" dirty="0">
                <a:solidFill>
                  <a:srgbClr val="FF8301"/>
                </a:solidFill>
                <a:latin typeface="Arial" panose="020B0604020202020204" pitchFamily="34" charset="0"/>
                <a:cs typeface="Arial" panose="020B0604020202020204" pitchFamily="34" charset="0"/>
              </a:rPr>
            </a:br>
            <a:r>
              <a:rPr lang="fr-FR" sz="900" b="1" dirty="0">
                <a:solidFill>
                  <a:srgbClr val="FF8301"/>
                </a:solidFill>
                <a:latin typeface="Arial" panose="020B0604020202020204" pitchFamily="34" charset="0"/>
                <a:cs typeface="Arial" panose="020B0604020202020204" pitchFamily="34" charset="0"/>
              </a:rPr>
              <a:t>2025</a:t>
            </a:r>
          </a:p>
        </p:txBody>
      </p:sp>
      <p:sp>
        <p:nvSpPr>
          <p:cNvPr id="78" name="Ellipse 77">
            <a:extLst>
              <a:ext uri="{FF2B5EF4-FFF2-40B4-BE49-F238E27FC236}">
                <a16:creationId xmlns:a16="http://schemas.microsoft.com/office/drawing/2014/main" id="{17D81B4C-86F6-E44E-8956-7715847E5079}"/>
              </a:ext>
            </a:extLst>
          </p:cNvPr>
          <p:cNvSpPr/>
          <p:nvPr/>
        </p:nvSpPr>
        <p:spPr>
          <a:xfrm>
            <a:off x="5780049" y="2359805"/>
            <a:ext cx="584663" cy="584663"/>
          </a:xfrm>
          <a:prstGeom prst="ellipse">
            <a:avLst/>
          </a:prstGeom>
          <a:solidFill>
            <a:srgbClr val="FF83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9" name="Triangle 78">
            <a:extLst>
              <a:ext uri="{FF2B5EF4-FFF2-40B4-BE49-F238E27FC236}">
                <a16:creationId xmlns:a16="http://schemas.microsoft.com/office/drawing/2014/main" id="{535FAE02-8907-A64B-823E-3C7B89FD6EFF}"/>
              </a:ext>
            </a:extLst>
          </p:cNvPr>
          <p:cNvSpPr/>
          <p:nvPr/>
        </p:nvSpPr>
        <p:spPr>
          <a:xfrm rot="10800000">
            <a:off x="5972936" y="2877790"/>
            <a:ext cx="198888" cy="171455"/>
          </a:xfrm>
          <a:prstGeom prst="triangle">
            <a:avLst/>
          </a:prstGeom>
          <a:solidFill>
            <a:srgbClr val="FF83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0" name="Rectangle 79">
            <a:extLst>
              <a:ext uri="{FF2B5EF4-FFF2-40B4-BE49-F238E27FC236}">
                <a16:creationId xmlns:a16="http://schemas.microsoft.com/office/drawing/2014/main" id="{75DD8BE9-D20F-FA4E-BC9E-7314D6695FA5}"/>
              </a:ext>
            </a:extLst>
          </p:cNvPr>
          <p:cNvSpPr/>
          <p:nvPr/>
        </p:nvSpPr>
        <p:spPr>
          <a:xfrm>
            <a:off x="5829628" y="2544980"/>
            <a:ext cx="466794" cy="246221"/>
          </a:xfrm>
          <a:prstGeom prst="rect">
            <a:avLst/>
          </a:prstGeom>
        </p:spPr>
        <p:txBody>
          <a:bodyPr wrap="none">
            <a:spAutoFit/>
          </a:bodyPr>
          <a:lstStyle/>
          <a:p>
            <a:pPr algn="ctr"/>
            <a:r>
              <a:rPr lang="fr-FR" sz="1000" b="1" dirty="0">
                <a:solidFill>
                  <a:schemeClr val="bg1"/>
                </a:solidFill>
                <a:latin typeface="Arial" panose="020B0604020202020204" pitchFamily="34" charset="0"/>
                <a:cs typeface="Arial" panose="020B0604020202020204" pitchFamily="34" charset="0"/>
              </a:rPr>
              <a:t>2019</a:t>
            </a:r>
          </a:p>
        </p:txBody>
      </p:sp>
      <p:sp>
        <p:nvSpPr>
          <p:cNvPr id="81" name="Ellipse 80">
            <a:extLst>
              <a:ext uri="{FF2B5EF4-FFF2-40B4-BE49-F238E27FC236}">
                <a16:creationId xmlns:a16="http://schemas.microsoft.com/office/drawing/2014/main" id="{FF68CBDC-39D5-344F-94DE-D6DBD1841072}"/>
              </a:ext>
            </a:extLst>
          </p:cNvPr>
          <p:cNvSpPr/>
          <p:nvPr/>
        </p:nvSpPr>
        <p:spPr>
          <a:xfrm>
            <a:off x="6778954" y="4075002"/>
            <a:ext cx="123987" cy="123986"/>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82" name="Connecteur droit 81">
            <a:extLst>
              <a:ext uri="{FF2B5EF4-FFF2-40B4-BE49-F238E27FC236}">
                <a16:creationId xmlns:a16="http://schemas.microsoft.com/office/drawing/2014/main" id="{A2D43138-B708-DD46-B81A-405CA799C022}"/>
              </a:ext>
            </a:extLst>
          </p:cNvPr>
          <p:cNvCxnSpPr>
            <a:cxnSpLocks/>
          </p:cNvCxnSpPr>
          <p:nvPr/>
        </p:nvCxnSpPr>
        <p:spPr>
          <a:xfrm>
            <a:off x="6075054" y="3131795"/>
            <a:ext cx="0" cy="902338"/>
          </a:xfrm>
          <a:prstGeom prst="line">
            <a:avLst/>
          </a:prstGeom>
          <a:ln>
            <a:solidFill>
              <a:srgbClr val="FF8301"/>
            </a:solidFill>
          </a:ln>
        </p:spPr>
        <p:style>
          <a:lnRef idx="1">
            <a:schemeClr val="accent1"/>
          </a:lnRef>
          <a:fillRef idx="0">
            <a:schemeClr val="accent1"/>
          </a:fillRef>
          <a:effectRef idx="0">
            <a:schemeClr val="accent1"/>
          </a:effectRef>
          <a:fontRef idx="minor">
            <a:schemeClr val="tx1"/>
          </a:fontRef>
        </p:style>
      </p:cxnSp>
      <p:sp>
        <p:nvSpPr>
          <p:cNvPr id="83" name="Ellipse 82">
            <a:extLst>
              <a:ext uri="{FF2B5EF4-FFF2-40B4-BE49-F238E27FC236}">
                <a16:creationId xmlns:a16="http://schemas.microsoft.com/office/drawing/2014/main" id="{17D81B4C-86F6-E44E-8956-7715847E5079}"/>
              </a:ext>
            </a:extLst>
          </p:cNvPr>
          <p:cNvSpPr/>
          <p:nvPr/>
        </p:nvSpPr>
        <p:spPr>
          <a:xfrm>
            <a:off x="6726320" y="595444"/>
            <a:ext cx="584663" cy="584663"/>
          </a:xfrm>
          <a:prstGeom prst="ellipse">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4" name="Triangle 83">
            <a:extLst>
              <a:ext uri="{FF2B5EF4-FFF2-40B4-BE49-F238E27FC236}">
                <a16:creationId xmlns:a16="http://schemas.microsoft.com/office/drawing/2014/main" id="{535FAE02-8907-A64B-823E-3C7B89FD6EFF}"/>
              </a:ext>
            </a:extLst>
          </p:cNvPr>
          <p:cNvSpPr/>
          <p:nvPr/>
        </p:nvSpPr>
        <p:spPr>
          <a:xfrm rot="10800000">
            <a:off x="6919207" y="1094379"/>
            <a:ext cx="198888" cy="171455"/>
          </a:xfrm>
          <a:prstGeom prst="triangle">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5" name="Rectangle 84">
            <a:extLst>
              <a:ext uri="{FF2B5EF4-FFF2-40B4-BE49-F238E27FC236}">
                <a16:creationId xmlns:a16="http://schemas.microsoft.com/office/drawing/2014/main" id="{75DD8BE9-D20F-FA4E-BC9E-7314D6695FA5}"/>
              </a:ext>
            </a:extLst>
          </p:cNvPr>
          <p:cNvSpPr/>
          <p:nvPr/>
        </p:nvSpPr>
        <p:spPr>
          <a:xfrm>
            <a:off x="6783920" y="780619"/>
            <a:ext cx="466794" cy="246221"/>
          </a:xfrm>
          <a:prstGeom prst="rect">
            <a:avLst/>
          </a:prstGeom>
        </p:spPr>
        <p:txBody>
          <a:bodyPr wrap="none">
            <a:spAutoFit/>
          </a:bodyPr>
          <a:lstStyle/>
          <a:p>
            <a:r>
              <a:rPr lang="fr-FR" sz="1000" b="1" dirty="0">
                <a:solidFill>
                  <a:schemeClr val="bg1"/>
                </a:solidFill>
                <a:latin typeface="Arial" panose="020B0604020202020204" pitchFamily="34" charset="0"/>
                <a:cs typeface="Arial" panose="020B0604020202020204" pitchFamily="34" charset="0"/>
              </a:rPr>
              <a:t>2022</a:t>
            </a:r>
          </a:p>
        </p:txBody>
      </p:sp>
      <p:sp>
        <p:nvSpPr>
          <p:cNvPr id="86" name="Ellipse 85">
            <a:extLst>
              <a:ext uri="{FF2B5EF4-FFF2-40B4-BE49-F238E27FC236}">
                <a16:creationId xmlns:a16="http://schemas.microsoft.com/office/drawing/2014/main" id="{FF68CBDC-39D5-344F-94DE-D6DBD1841072}"/>
              </a:ext>
            </a:extLst>
          </p:cNvPr>
          <p:cNvSpPr/>
          <p:nvPr/>
        </p:nvSpPr>
        <p:spPr>
          <a:xfrm>
            <a:off x="7911977" y="4080002"/>
            <a:ext cx="123987" cy="123986"/>
          </a:xfrm>
          <a:prstGeom prst="ellipse">
            <a:avLst/>
          </a:prstGeom>
          <a:solidFill>
            <a:srgbClr val="5DC2F4"/>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87" name="Connecteur droit 86">
            <a:extLst>
              <a:ext uri="{FF2B5EF4-FFF2-40B4-BE49-F238E27FC236}">
                <a16:creationId xmlns:a16="http://schemas.microsoft.com/office/drawing/2014/main" id="{A2D43138-B708-DD46-B81A-405CA799C022}"/>
              </a:ext>
            </a:extLst>
          </p:cNvPr>
          <p:cNvCxnSpPr>
            <a:cxnSpLocks/>
          </p:cNvCxnSpPr>
          <p:nvPr/>
        </p:nvCxnSpPr>
        <p:spPr>
          <a:xfrm>
            <a:off x="7021325" y="1371131"/>
            <a:ext cx="0" cy="2675109"/>
          </a:xfrm>
          <a:prstGeom prst="line">
            <a:avLst/>
          </a:prstGeom>
          <a:ln>
            <a:solidFill>
              <a:srgbClr val="660066"/>
            </a:solidFill>
          </a:ln>
        </p:spPr>
        <p:style>
          <a:lnRef idx="1">
            <a:schemeClr val="accent1"/>
          </a:lnRef>
          <a:fillRef idx="0">
            <a:schemeClr val="accent1"/>
          </a:fillRef>
          <a:effectRef idx="0">
            <a:schemeClr val="accent1"/>
          </a:effectRef>
          <a:fontRef idx="minor">
            <a:schemeClr val="tx1"/>
          </a:fontRef>
        </p:style>
      </p:cxnSp>
      <p:sp>
        <p:nvSpPr>
          <p:cNvPr id="89" name="Espace réservé du contenu 10">
            <a:extLst>
              <a:ext uri="{FF2B5EF4-FFF2-40B4-BE49-F238E27FC236}">
                <a16:creationId xmlns:a16="http://schemas.microsoft.com/office/drawing/2014/main" id="{BADD94A7-551C-1042-B4DB-5F04BBDAFA46}"/>
              </a:ext>
            </a:extLst>
          </p:cNvPr>
          <p:cNvSpPr txBox="1">
            <a:spLocks/>
          </p:cNvSpPr>
          <p:nvPr/>
        </p:nvSpPr>
        <p:spPr>
          <a:xfrm>
            <a:off x="8102795" y="3027761"/>
            <a:ext cx="830497" cy="830997"/>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Tx/>
              <a:buNone/>
              <a:defRPr sz="2700" b="0" i="0" kern="1200">
                <a:solidFill>
                  <a:schemeClr val="tx1"/>
                </a:solidFill>
                <a:latin typeface="Hind" panose="02000000000000000000" pitchFamily="2" charset="77"/>
                <a:ea typeface="+mn-ea"/>
                <a:cs typeface="Hind" panose="02000000000000000000" pitchFamily="2" charset="77"/>
              </a:defRPr>
            </a:lvl1pPr>
            <a:lvl2pPr marL="685800" indent="-228600" algn="l" defTabSz="914400" rtl="0" eaLnBrk="1" latinLnBrk="0" hangingPunct="1">
              <a:lnSpc>
                <a:spcPct val="90000"/>
              </a:lnSpc>
              <a:spcBef>
                <a:spcPts val="1700"/>
              </a:spcBef>
              <a:buFont typeface="Arial" panose="020B0604020202020204" pitchFamily="34" charset="0"/>
              <a:buChar char="•"/>
              <a:defRPr sz="2500" b="0" i="0" kern="1200">
                <a:solidFill>
                  <a:schemeClr val="tx1"/>
                </a:solidFill>
                <a:latin typeface="Hind" panose="02000000000000000000" pitchFamily="2" charset="77"/>
                <a:ea typeface="+mn-ea"/>
                <a:cs typeface="Hind" panose="02000000000000000000" pitchFamily="2" charset="77"/>
              </a:defRPr>
            </a:lvl2pPr>
            <a:lvl3pPr marL="268288" indent="-260350" algn="l" defTabSz="914400" rtl="0" eaLnBrk="1" latinLnBrk="0" hangingPunct="1">
              <a:lnSpc>
                <a:spcPct val="100000"/>
              </a:lnSpc>
              <a:spcBef>
                <a:spcPts val="1200"/>
              </a:spcBef>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150000"/>
              </a:lnSpc>
              <a:spcBef>
                <a:spcPts val="800"/>
              </a:spcBef>
              <a:buFont typeface="Arial" panose="020B0604020202020204" pitchFamily="34" charset="0"/>
              <a:buNone/>
              <a:tabLst/>
              <a:defRPr sz="1400" b="0" i="0" kern="1200">
                <a:solidFill>
                  <a:schemeClr val="tx1"/>
                </a:solidFill>
                <a:latin typeface="Hind" panose="02000000000000000000" pitchFamily="2" charset="77"/>
                <a:ea typeface="+mn-ea"/>
                <a:cs typeface="Hind" panose="02000000000000000000"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Hind" panose="02000000000000000000" pitchFamily="2" charset="77"/>
                <a:ea typeface="+mn-ea"/>
                <a:cs typeface="Hind" panose="02000000000000000000"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defTabSz="600060">
              <a:lnSpc>
                <a:spcPct val="100000"/>
              </a:lnSpc>
              <a:spcBef>
                <a:spcPts val="225"/>
              </a:spcBef>
              <a:buClr>
                <a:schemeClr val="accent1"/>
              </a:buClr>
            </a:pPr>
            <a:r>
              <a:rPr lang="fr-FR" sz="900" dirty="0">
                <a:latin typeface="Arial" panose="020B0604020202020204" pitchFamily="34" charset="0"/>
                <a:cs typeface="Arial" panose="020B0604020202020204" pitchFamily="34" charset="0"/>
              </a:rPr>
              <a:t>Création de l’</a:t>
            </a:r>
            <a:r>
              <a:rPr lang="fr-FR" sz="900" b="1" dirty="0">
                <a:solidFill>
                  <a:srgbClr val="5CC3F5"/>
                </a:solidFill>
                <a:latin typeface="Arial" panose="020B0604020202020204" pitchFamily="34" charset="0"/>
                <a:cs typeface="Arial" panose="020B0604020202020204" pitchFamily="34" charset="0"/>
              </a:rPr>
              <a:t>Agence de programmes en santé</a:t>
            </a:r>
            <a:r>
              <a:rPr lang="fr-FR" sz="900" dirty="0">
                <a:latin typeface="Arial" panose="020B0604020202020204" pitchFamily="34" charset="0"/>
                <a:cs typeface="Arial" panose="020B0604020202020204" pitchFamily="34" charset="0"/>
              </a:rPr>
              <a:t>, pilotée par l’Inserm</a:t>
            </a:r>
            <a:endParaRPr lang="fr-FR" altLang="fr-FR" sz="900" dirty="0">
              <a:latin typeface="Arial" panose="020B0604020202020204" pitchFamily="34" charset="0"/>
              <a:cs typeface="Arial" panose="020B0604020202020204" pitchFamily="34" charset="0"/>
            </a:endParaRPr>
          </a:p>
        </p:txBody>
      </p:sp>
      <p:sp>
        <p:nvSpPr>
          <p:cNvPr id="92" name="Espace réservé du contenu 10">
            <a:extLst>
              <a:ext uri="{FF2B5EF4-FFF2-40B4-BE49-F238E27FC236}">
                <a16:creationId xmlns:a16="http://schemas.microsoft.com/office/drawing/2014/main" id="{BADD94A7-551C-1042-B4DB-5F04BBDAFA46}"/>
              </a:ext>
            </a:extLst>
          </p:cNvPr>
          <p:cNvSpPr txBox="1">
            <a:spLocks/>
          </p:cNvSpPr>
          <p:nvPr/>
        </p:nvSpPr>
        <p:spPr>
          <a:xfrm>
            <a:off x="7149191" y="1275265"/>
            <a:ext cx="699431" cy="1107996"/>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Tx/>
              <a:buNone/>
              <a:defRPr sz="2700" b="0" i="0" kern="1200">
                <a:solidFill>
                  <a:schemeClr val="tx1"/>
                </a:solidFill>
                <a:latin typeface="Hind" panose="02000000000000000000" pitchFamily="2" charset="77"/>
                <a:ea typeface="+mn-ea"/>
                <a:cs typeface="Hind" panose="02000000000000000000" pitchFamily="2" charset="77"/>
              </a:defRPr>
            </a:lvl1pPr>
            <a:lvl2pPr marL="685800" indent="-228600" algn="l" defTabSz="914400" rtl="0" eaLnBrk="1" latinLnBrk="0" hangingPunct="1">
              <a:lnSpc>
                <a:spcPct val="90000"/>
              </a:lnSpc>
              <a:spcBef>
                <a:spcPts val="1700"/>
              </a:spcBef>
              <a:buFont typeface="Arial" panose="020B0604020202020204" pitchFamily="34" charset="0"/>
              <a:buChar char="•"/>
              <a:defRPr sz="2500" b="0" i="0" kern="1200">
                <a:solidFill>
                  <a:schemeClr val="tx1"/>
                </a:solidFill>
                <a:latin typeface="Hind" panose="02000000000000000000" pitchFamily="2" charset="77"/>
                <a:ea typeface="+mn-ea"/>
                <a:cs typeface="Hind" panose="02000000000000000000" pitchFamily="2" charset="77"/>
              </a:defRPr>
            </a:lvl2pPr>
            <a:lvl3pPr marL="268288" indent="-260350" algn="l" defTabSz="914400" rtl="0" eaLnBrk="1" latinLnBrk="0" hangingPunct="1">
              <a:lnSpc>
                <a:spcPct val="100000"/>
              </a:lnSpc>
              <a:spcBef>
                <a:spcPts val="1200"/>
              </a:spcBef>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150000"/>
              </a:lnSpc>
              <a:spcBef>
                <a:spcPts val="800"/>
              </a:spcBef>
              <a:buFont typeface="Arial" panose="020B0604020202020204" pitchFamily="34" charset="0"/>
              <a:buNone/>
              <a:tabLst/>
              <a:defRPr sz="1400" b="0" i="0" kern="1200">
                <a:solidFill>
                  <a:schemeClr val="tx1"/>
                </a:solidFill>
                <a:latin typeface="Hind" panose="02000000000000000000" pitchFamily="2" charset="77"/>
                <a:ea typeface="+mn-ea"/>
                <a:cs typeface="Hind" panose="02000000000000000000"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Hind" panose="02000000000000000000" pitchFamily="2" charset="77"/>
                <a:ea typeface="+mn-ea"/>
                <a:cs typeface="Hind" panose="02000000000000000000"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defTabSz="600060">
              <a:lnSpc>
                <a:spcPct val="100000"/>
              </a:lnSpc>
              <a:spcBef>
                <a:spcPts val="225"/>
              </a:spcBef>
              <a:buClr>
                <a:schemeClr val="accent1"/>
              </a:buClr>
            </a:pPr>
            <a:r>
              <a:rPr lang="fr-FR" sz="900" dirty="0">
                <a:latin typeface="Arial" panose="020B0604020202020204" pitchFamily="34" charset="0"/>
                <a:cs typeface="Arial" panose="020B0604020202020204" pitchFamily="34" charset="0"/>
              </a:rPr>
              <a:t>L’Inserm signe son </a:t>
            </a:r>
            <a:r>
              <a:rPr lang="fr-FR" sz="900" b="1" dirty="0">
                <a:solidFill>
                  <a:srgbClr val="660066"/>
                </a:solidFill>
                <a:latin typeface="Arial" panose="020B0604020202020204" pitchFamily="34" charset="0"/>
                <a:cs typeface="Arial" panose="020B0604020202020204" pitchFamily="34" charset="0"/>
              </a:rPr>
              <a:t>contrat d’objectifs, de moyens et de performance</a:t>
            </a:r>
            <a:br>
              <a:rPr lang="fr-FR" sz="900" dirty="0">
                <a:solidFill>
                  <a:srgbClr val="660066"/>
                </a:solidFill>
                <a:latin typeface="Arial" panose="020B0604020202020204" pitchFamily="34" charset="0"/>
                <a:cs typeface="Arial" panose="020B0604020202020204" pitchFamily="34" charset="0"/>
              </a:rPr>
            </a:br>
            <a:r>
              <a:rPr lang="fr-FR" sz="900" dirty="0">
                <a:latin typeface="Arial" panose="020B0604020202020204" pitchFamily="34" charset="0"/>
                <a:cs typeface="Arial" panose="020B0604020202020204" pitchFamily="34" charset="0"/>
              </a:rPr>
              <a:t>2021-2025</a:t>
            </a:r>
            <a:endParaRPr lang="fr-FR" altLang="fr-FR" sz="900" b="1" dirty="0">
              <a:solidFill>
                <a:srgbClr val="660066"/>
              </a:solidFill>
              <a:latin typeface="Arial" panose="020B0604020202020204" pitchFamily="34" charset="0"/>
              <a:cs typeface="Arial" panose="020B0604020202020204" pitchFamily="34" charset="0"/>
            </a:endParaRPr>
          </a:p>
        </p:txBody>
      </p:sp>
      <p:sp>
        <p:nvSpPr>
          <p:cNvPr id="93" name="Ellipse 92">
            <a:extLst>
              <a:ext uri="{FF2B5EF4-FFF2-40B4-BE49-F238E27FC236}">
                <a16:creationId xmlns:a16="http://schemas.microsoft.com/office/drawing/2014/main" id="{17D81B4C-86F6-E44E-8956-7715847E5079}"/>
              </a:ext>
            </a:extLst>
          </p:cNvPr>
          <p:cNvSpPr/>
          <p:nvPr/>
        </p:nvSpPr>
        <p:spPr>
          <a:xfrm>
            <a:off x="7671182" y="2357717"/>
            <a:ext cx="584663" cy="584663"/>
          </a:xfrm>
          <a:prstGeom prst="ellipse">
            <a:avLst/>
          </a:prstGeom>
          <a:solidFill>
            <a:srgbClr val="5DC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4" name="Triangle 83">
            <a:extLst>
              <a:ext uri="{FF2B5EF4-FFF2-40B4-BE49-F238E27FC236}">
                <a16:creationId xmlns:a16="http://schemas.microsoft.com/office/drawing/2014/main" id="{535FAE02-8907-A64B-823E-3C7B89FD6EFF}"/>
              </a:ext>
            </a:extLst>
          </p:cNvPr>
          <p:cNvSpPr/>
          <p:nvPr/>
        </p:nvSpPr>
        <p:spPr>
          <a:xfrm rot="10800000">
            <a:off x="7864069" y="2848701"/>
            <a:ext cx="198888" cy="171455"/>
          </a:xfrm>
          <a:prstGeom prst="triangle">
            <a:avLst/>
          </a:prstGeom>
          <a:solidFill>
            <a:srgbClr val="5DC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5" name="Rectangle 94">
            <a:extLst>
              <a:ext uri="{FF2B5EF4-FFF2-40B4-BE49-F238E27FC236}">
                <a16:creationId xmlns:a16="http://schemas.microsoft.com/office/drawing/2014/main" id="{75DD8BE9-D20F-FA4E-BC9E-7314D6695FA5}"/>
              </a:ext>
            </a:extLst>
          </p:cNvPr>
          <p:cNvSpPr/>
          <p:nvPr/>
        </p:nvSpPr>
        <p:spPr>
          <a:xfrm>
            <a:off x="7728782" y="2527498"/>
            <a:ext cx="466794" cy="246221"/>
          </a:xfrm>
          <a:prstGeom prst="rect">
            <a:avLst/>
          </a:prstGeom>
        </p:spPr>
        <p:txBody>
          <a:bodyPr wrap="none">
            <a:spAutoFit/>
          </a:bodyPr>
          <a:lstStyle/>
          <a:p>
            <a:r>
              <a:rPr lang="fr-FR" sz="1000" b="1" dirty="0">
                <a:solidFill>
                  <a:schemeClr val="bg1"/>
                </a:solidFill>
                <a:latin typeface="Arial" panose="020B0604020202020204" pitchFamily="34" charset="0"/>
                <a:cs typeface="Arial" panose="020B0604020202020204" pitchFamily="34" charset="0"/>
              </a:rPr>
              <a:t>2024</a:t>
            </a:r>
          </a:p>
        </p:txBody>
      </p:sp>
      <p:cxnSp>
        <p:nvCxnSpPr>
          <p:cNvPr id="96" name="Connecteur droit 95">
            <a:extLst>
              <a:ext uri="{FF2B5EF4-FFF2-40B4-BE49-F238E27FC236}">
                <a16:creationId xmlns:a16="http://schemas.microsoft.com/office/drawing/2014/main" id="{A2D43138-B708-DD46-B81A-405CA799C022}"/>
              </a:ext>
            </a:extLst>
          </p:cNvPr>
          <p:cNvCxnSpPr>
            <a:cxnSpLocks/>
          </p:cNvCxnSpPr>
          <p:nvPr/>
        </p:nvCxnSpPr>
        <p:spPr>
          <a:xfrm>
            <a:off x="7966187" y="3083719"/>
            <a:ext cx="0" cy="944103"/>
          </a:xfrm>
          <a:prstGeom prst="line">
            <a:avLst/>
          </a:prstGeom>
          <a:ln>
            <a:solidFill>
              <a:srgbClr val="5DC2F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0501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2E4EED-6ED4-044E-98A7-56A9F3387058}"/>
              </a:ext>
            </a:extLst>
          </p:cNvPr>
          <p:cNvSpPr>
            <a:spLocks noGrp="1"/>
          </p:cNvSpPr>
          <p:nvPr>
            <p:ph type="title"/>
          </p:nvPr>
        </p:nvSpPr>
        <p:spPr/>
        <p:txBody>
          <a:bodyPr/>
          <a:lstStyle/>
          <a:p>
            <a:r>
              <a:rPr lang="fr-FR" dirty="0"/>
              <a:t>Répondre aux grands défis de la recherche biomédicale</a:t>
            </a:r>
          </a:p>
        </p:txBody>
      </p:sp>
      <p:sp>
        <p:nvSpPr>
          <p:cNvPr id="3" name="Espace réservé du numéro de diapositive 2">
            <a:extLst>
              <a:ext uri="{FF2B5EF4-FFF2-40B4-BE49-F238E27FC236}">
                <a16:creationId xmlns:a16="http://schemas.microsoft.com/office/drawing/2014/main" id="{668C5F31-FC74-1F49-821A-0FD08EF59C5C}"/>
              </a:ext>
            </a:extLst>
          </p:cNvPr>
          <p:cNvSpPr>
            <a:spLocks noGrp="1"/>
          </p:cNvSpPr>
          <p:nvPr>
            <p:ph type="sldNum" sz="quarter" idx="12"/>
          </p:nvPr>
        </p:nvSpPr>
        <p:spPr>
          <a:xfrm>
            <a:off x="8526287" y="4829012"/>
            <a:ext cx="617713" cy="215904"/>
          </a:xfrm>
          <a:prstGeom prst="rect">
            <a:avLst/>
          </a:prstGeom>
        </p:spPr>
        <p:txBody>
          <a:bodyPr/>
          <a:lstStyle/>
          <a:p>
            <a:fld id="{90F7D937-8C47-D949-9B66-03B4793ACCA3}" type="slidenum">
              <a:rPr lang="fr-FR" smtClean="0">
                <a:latin typeface="Arial" panose="020B0604020202020204" pitchFamily="34" charset="0"/>
                <a:cs typeface="Arial" panose="020B0604020202020204" pitchFamily="34" charset="0"/>
              </a:rPr>
              <a:pPr/>
              <a:t>9</a:t>
            </a:fld>
            <a:endParaRPr lang="fr-FR" dirty="0">
              <a:latin typeface="Arial" panose="020B0604020202020204" pitchFamily="34" charset="0"/>
              <a:cs typeface="Arial" panose="020B0604020202020204" pitchFamily="34" charset="0"/>
            </a:endParaRPr>
          </a:p>
        </p:txBody>
      </p:sp>
      <p:sp>
        <p:nvSpPr>
          <p:cNvPr id="6" name="Espace réservé du contenu 5">
            <a:extLst>
              <a:ext uri="{FF2B5EF4-FFF2-40B4-BE49-F238E27FC236}">
                <a16:creationId xmlns:a16="http://schemas.microsoft.com/office/drawing/2014/main" id="{855E7F26-AA24-214E-8ED3-3D4931A34D3D}"/>
              </a:ext>
            </a:extLst>
          </p:cNvPr>
          <p:cNvSpPr>
            <a:spLocks noGrp="1"/>
          </p:cNvSpPr>
          <p:nvPr>
            <p:ph sz="quarter" idx="14"/>
          </p:nvPr>
        </p:nvSpPr>
        <p:spPr>
          <a:xfrm>
            <a:off x="235490" y="1517851"/>
            <a:ext cx="1844676" cy="1257472"/>
          </a:xfrm>
        </p:spPr>
        <p:txBody>
          <a:bodyPr/>
          <a:lstStyle/>
          <a:p>
            <a:pPr marL="0" lvl="4" algn="r" defTabSz="914400">
              <a:lnSpc>
                <a:spcPct val="90000"/>
              </a:lnSpc>
              <a:spcBef>
                <a:spcPts val="225"/>
              </a:spcBef>
            </a:pPr>
            <a:r>
              <a:rPr lang="fr-FR" dirty="0">
                <a:ea typeface="+mn-ea"/>
              </a:rPr>
              <a:t>Collège de déontologie</a:t>
            </a:r>
          </a:p>
          <a:p>
            <a:pPr marL="0" lvl="4" algn="r" defTabSz="914400">
              <a:lnSpc>
                <a:spcPct val="90000"/>
              </a:lnSpc>
              <a:spcBef>
                <a:spcPts val="225"/>
              </a:spcBef>
            </a:pPr>
            <a:r>
              <a:rPr lang="fr-FR" dirty="0">
                <a:ea typeface="+mn-ea"/>
              </a:rPr>
              <a:t>Comité d’éthique</a:t>
            </a:r>
          </a:p>
          <a:p>
            <a:pPr marL="0" lvl="4" algn="r" defTabSz="914400">
              <a:lnSpc>
                <a:spcPct val="90000"/>
              </a:lnSpc>
              <a:spcBef>
                <a:spcPts val="225"/>
              </a:spcBef>
            </a:pPr>
            <a:r>
              <a:rPr lang="fr-FR" dirty="0">
                <a:ea typeface="+mn-ea"/>
              </a:rPr>
              <a:t>Comité d’évaluation éthique pour l’Inserm</a:t>
            </a:r>
            <a:endParaRPr lang="fr-FR" sz="200" dirty="0">
              <a:ea typeface="+mn-ea"/>
            </a:endParaRPr>
          </a:p>
          <a:p>
            <a:pPr marL="0" lvl="4" algn="r" defTabSz="914400">
              <a:lnSpc>
                <a:spcPct val="90000"/>
              </a:lnSpc>
              <a:spcBef>
                <a:spcPts val="225"/>
              </a:spcBef>
            </a:pPr>
            <a:r>
              <a:rPr lang="fr-FR" dirty="0">
                <a:ea typeface="+mn-ea"/>
              </a:rPr>
              <a:t>Délégation à l’intégrité scientifique</a:t>
            </a:r>
          </a:p>
          <a:p>
            <a:pPr marL="0" lvl="4" algn="r" defTabSz="914400">
              <a:lnSpc>
                <a:spcPct val="90000"/>
              </a:lnSpc>
              <a:spcBef>
                <a:spcPts val="225"/>
              </a:spcBef>
            </a:pPr>
            <a:r>
              <a:rPr lang="fr-FR" dirty="0">
                <a:ea typeface="+mn-ea"/>
              </a:rPr>
              <a:t>Groupe de réflexion avec </a:t>
            </a:r>
            <a:br>
              <a:rPr lang="fr-FR" dirty="0">
                <a:ea typeface="+mn-ea"/>
              </a:rPr>
            </a:br>
            <a:r>
              <a:rPr lang="fr-FR" dirty="0">
                <a:ea typeface="+mn-ea"/>
              </a:rPr>
              <a:t>les associations de malades (GRAM)</a:t>
            </a:r>
          </a:p>
          <a:p>
            <a:pPr marL="0" lvl="4" algn="r" defTabSz="914400">
              <a:lnSpc>
                <a:spcPct val="90000"/>
              </a:lnSpc>
              <a:spcBef>
                <a:spcPts val="225"/>
              </a:spcBef>
            </a:pPr>
            <a:r>
              <a:rPr lang="fr-FR" dirty="0">
                <a:ea typeface="+mn-ea"/>
              </a:rPr>
              <a:t>Comité pour l’histoire de l’Inserm</a:t>
            </a:r>
          </a:p>
          <a:p>
            <a:pPr marL="0" lvl="4" algn="r" defTabSz="914400">
              <a:lnSpc>
                <a:spcPct val="90000"/>
              </a:lnSpc>
              <a:spcBef>
                <a:spcPts val="225"/>
              </a:spcBef>
            </a:pPr>
            <a:endParaRPr lang="fr-FR" dirty="0">
              <a:ea typeface="+mn-ea"/>
            </a:endParaRPr>
          </a:p>
        </p:txBody>
      </p:sp>
      <p:sp>
        <p:nvSpPr>
          <p:cNvPr id="7" name="ZoneTexte 6">
            <a:extLst>
              <a:ext uri="{FF2B5EF4-FFF2-40B4-BE49-F238E27FC236}">
                <a16:creationId xmlns:a16="http://schemas.microsoft.com/office/drawing/2014/main" id="{79481CA1-7A63-364E-9570-1B64AED7D198}"/>
              </a:ext>
            </a:extLst>
          </p:cNvPr>
          <p:cNvSpPr txBox="1"/>
          <p:nvPr/>
        </p:nvSpPr>
        <p:spPr>
          <a:xfrm>
            <a:off x="594773" y="495302"/>
            <a:ext cx="5151431" cy="323165"/>
          </a:xfrm>
          <a:prstGeom prst="rect">
            <a:avLst/>
          </a:prstGeom>
          <a:noFill/>
        </p:spPr>
        <p:txBody>
          <a:bodyPr wrap="square" lIns="0" tIns="0" rIns="0" bIns="0" rtlCol="0">
            <a:spAutoFit/>
          </a:bodyPr>
          <a:lstStyle/>
          <a:p>
            <a:r>
              <a:rPr lang="fr-FR" sz="2100" dirty="0">
                <a:latin typeface="Arial" panose="020B0604020202020204" pitchFamily="34" charset="0"/>
                <a:cs typeface="Arial" panose="020B0604020202020204" pitchFamily="34" charset="0"/>
              </a:rPr>
              <a:t>Notre organisation</a:t>
            </a:r>
          </a:p>
        </p:txBody>
      </p:sp>
      <p:sp>
        <p:nvSpPr>
          <p:cNvPr id="11" name="Espace réservé du contenu 5">
            <a:extLst>
              <a:ext uri="{FF2B5EF4-FFF2-40B4-BE49-F238E27FC236}">
                <a16:creationId xmlns:a16="http://schemas.microsoft.com/office/drawing/2014/main" id="{7FF6B2F0-12D8-4141-AFD3-A9EB0601E05D}"/>
              </a:ext>
            </a:extLst>
          </p:cNvPr>
          <p:cNvSpPr txBox="1">
            <a:spLocks/>
          </p:cNvSpPr>
          <p:nvPr/>
        </p:nvSpPr>
        <p:spPr>
          <a:xfrm>
            <a:off x="7316385" y="1626087"/>
            <a:ext cx="1447462" cy="700192"/>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Tx/>
              <a:buNone/>
              <a:defRPr sz="2700" b="0" i="0" kern="1200">
                <a:solidFill>
                  <a:schemeClr val="tx1"/>
                </a:solidFill>
                <a:latin typeface="Hind" panose="02000000000000000000" pitchFamily="2" charset="77"/>
                <a:ea typeface="+mn-ea"/>
                <a:cs typeface="Hind" panose="02000000000000000000" pitchFamily="2" charset="77"/>
              </a:defRPr>
            </a:lvl1pPr>
            <a:lvl2pPr marL="685800" indent="-228600" algn="l" defTabSz="914400" rtl="0" eaLnBrk="1" latinLnBrk="0" hangingPunct="1">
              <a:lnSpc>
                <a:spcPct val="90000"/>
              </a:lnSpc>
              <a:spcBef>
                <a:spcPts val="1700"/>
              </a:spcBef>
              <a:buFont typeface="Arial" panose="020B0604020202020204" pitchFamily="34" charset="0"/>
              <a:buChar char="•"/>
              <a:defRPr sz="2500" b="0" i="0" kern="1200">
                <a:solidFill>
                  <a:schemeClr val="tx1"/>
                </a:solidFill>
                <a:latin typeface="Hind" panose="02000000000000000000" pitchFamily="2" charset="77"/>
                <a:ea typeface="+mn-ea"/>
                <a:cs typeface="Hind" panose="02000000000000000000" pitchFamily="2" charset="77"/>
              </a:defRPr>
            </a:lvl2pPr>
            <a:lvl3pPr marL="268288" indent="-260350" algn="l" defTabSz="914400" rtl="0" eaLnBrk="1" latinLnBrk="0" hangingPunct="1">
              <a:lnSpc>
                <a:spcPct val="100000"/>
              </a:lnSpc>
              <a:spcBef>
                <a:spcPts val="1200"/>
              </a:spcBef>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150000"/>
              </a:lnSpc>
              <a:spcBef>
                <a:spcPts val="800"/>
              </a:spcBef>
              <a:buFont typeface="Arial" panose="020B0604020202020204" pitchFamily="34" charset="0"/>
              <a:buNone/>
              <a:tabLst/>
              <a:defRPr sz="1400" b="0" i="0" kern="1200">
                <a:solidFill>
                  <a:schemeClr val="tx1"/>
                </a:solidFill>
                <a:latin typeface="Hind" panose="02000000000000000000" pitchFamily="2" charset="77"/>
                <a:ea typeface="+mn-ea"/>
                <a:cs typeface="Hind" panose="02000000000000000000"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Hind" panose="02000000000000000000" pitchFamily="2" charset="77"/>
                <a:ea typeface="+mn-ea"/>
                <a:cs typeface="Hind" panose="02000000000000000000"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25"/>
              </a:spcBef>
              <a:buClr>
                <a:schemeClr val="accent1"/>
              </a:buClr>
            </a:pPr>
            <a:r>
              <a:rPr lang="fr-FR" sz="750" dirty="0">
                <a:latin typeface="Arial" panose="020B0604020202020204" pitchFamily="34" charset="0"/>
                <a:cs typeface="Arial" panose="020B0604020202020204" pitchFamily="34" charset="0"/>
              </a:rPr>
              <a:t>Conseil d’administration</a:t>
            </a:r>
          </a:p>
          <a:p>
            <a:pPr>
              <a:spcBef>
                <a:spcPts val="225"/>
              </a:spcBef>
              <a:buClr>
                <a:schemeClr val="accent1"/>
              </a:buClr>
            </a:pPr>
            <a:r>
              <a:rPr lang="fr-FR" sz="750" dirty="0">
                <a:latin typeface="Arial" panose="020B0604020202020204" pitchFamily="34" charset="0"/>
                <a:cs typeface="Arial" panose="020B0604020202020204" pitchFamily="34" charset="0"/>
              </a:rPr>
              <a:t>Conseil scientifique</a:t>
            </a:r>
          </a:p>
          <a:p>
            <a:pPr>
              <a:spcBef>
                <a:spcPts val="225"/>
              </a:spcBef>
              <a:buClr>
                <a:schemeClr val="accent1"/>
              </a:buClr>
            </a:pPr>
            <a:r>
              <a:rPr lang="fr-FR" sz="750" dirty="0">
                <a:latin typeface="Arial" panose="020B0604020202020204" pitchFamily="34" charset="0"/>
                <a:cs typeface="Arial" panose="020B0604020202020204" pitchFamily="34" charset="0"/>
              </a:rPr>
              <a:t>Commissions scientifiques spécialisées</a:t>
            </a:r>
          </a:p>
          <a:p>
            <a:pPr>
              <a:spcBef>
                <a:spcPts val="225"/>
              </a:spcBef>
              <a:buClr>
                <a:schemeClr val="accent1"/>
              </a:buClr>
            </a:pPr>
            <a:r>
              <a:rPr lang="fr-FR" sz="750" dirty="0">
                <a:latin typeface="Arial" panose="020B0604020202020204" pitchFamily="34" charset="0"/>
                <a:cs typeface="Arial" panose="020B0604020202020204" pitchFamily="34" charset="0"/>
              </a:rPr>
              <a:t>Commission d’accompagnement de la recherche</a:t>
            </a:r>
          </a:p>
        </p:txBody>
      </p:sp>
      <p:grpSp>
        <p:nvGrpSpPr>
          <p:cNvPr id="32" name="Groupe 31">
            <a:extLst>
              <a:ext uri="{FF2B5EF4-FFF2-40B4-BE49-F238E27FC236}">
                <a16:creationId xmlns:a16="http://schemas.microsoft.com/office/drawing/2014/main" id="{6BC088AA-00D5-4DEC-1CB2-B683447456B7}"/>
              </a:ext>
            </a:extLst>
          </p:cNvPr>
          <p:cNvGrpSpPr/>
          <p:nvPr/>
        </p:nvGrpSpPr>
        <p:grpSpPr>
          <a:xfrm>
            <a:off x="615074" y="2757383"/>
            <a:ext cx="2097358" cy="1814624"/>
            <a:chOff x="1171962" y="2626755"/>
            <a:chExt cx="2097358" cy="1814624"/>
          </a:xfrm>
        </p:grpSpPr>
        <p:sp>
          <p:nvSpPr>
            <p:cNvPr id="13" name="Espace réservé du contenu 5">
              <a:extLst>
                <a:ext uri="{FF2B5EF4-FFF2-40B4-BE49-F238E27FC236}">
                  <a16:creationId xmlns:a16="http://schemas.microsoft.com/office/drawing/2014/main" id="{F79D0EDF-776C-DA43-A518-BA68431315B3}"/>
                </a:ext>
              </a:extLst>
            </p:cNvPr>
            <p:cNvSpPr txBox="1">
              <a:spLocks/>
            </p:cNvSpPr>
            <p:nvPr/>
          </p:nvSpPr>
          <p:spPr>
            <a:xfrm>
              <a:off x="1171962" y="2990982"/>
              <a:ext cx="2097358" cy="1450397"/>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Tx/>
                <a:buNone/>
                <a:defRPr sz="2700" b="0" i="0" kern="1200">
                  <a:solidFill>
                    <a:schemeClr val="tx1"/>
                  </a:solidFill>
                  <a:latin typeface="Hind" panose="02000000000000000000" pitchFamily="2" charset="77"/>
                  <a:ea typeface="+mn-ea"/>
                  <a:cs typeface="Hind" panose="02000000000000000000" pitchFamily="2" charset="77"/>
                </a:defRPr>
              </a:lvl1pPr>
              <a:lvl2pPr marL="685800" indent="-228600" algn="l" defTabSz="914400" rtl="0" eaLnBrk="1" latinLnBrk="0" hangingPunct="1">
                <a:lnSpc>
                  <a:spcPct val="90000"/>
                </a:lnSpc>
                <a:spcBef>
                  <a:spcPts val="1700"/>
                </a:spcBef>
                <a:buFont typeface="Arial" panose="020B0604020202020204" pitchFamily="34" charset="0"/>
                <a:buChar char="•"/>
                <a:defRPr sz="2500" b="0" i="0" kern="1200">
                  <a:solidFill>
                    <a:schemeClr val="tx1"/>
                  </a:solidFill>
                  <a:latin typeface="Hind" panose="02000000000000000000" pitchFamily="2" charset="77"/>
                  <a:ea typeface="+mn-ea"/>
                  <a:cs typeface="Hind" panose="02000000000000000000" pitchFamily="2" charset="77"/>
                </a:defRPr>
              </a:lvl2pPr>
              <a:lvl3pPr marL="268288" indent="-260350" algn="l" defTabSz="914400" rtl="0" eaLnBrk="1" latinLnBrk="0" hangingPunct="1">
                <a:lnSpc>
                  <a:spcPct val="100000"/>
                </a:lnSpc>
                <a:spcBef>
                  <a:spcPts val="1200"/>
                </a:spcBef>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150000"/>
                </a:lnSpc>
                <a:spcBef>
                  <a:spcPts val="800"/>
                </a:spcBef>
                <a:buFont typeface="Arial" panose="020B0604020202020204" pitchFamily="34" charset="0"/>
                <a:buNone/>
                <a:tabLst/>
                <a:defRPr sz="1400" b="0" i="0" kern="1200">
                  <a:solidFill>
                    <a:schemeClr val="tx1"/>
                  </a:solidFill>
                  <a:latin typeface="Hind" panose="02000000000000000000" pitchFamily="2" charset="77"/>
                  <a:ea typeface="+mn-ea"/>
                  <a:cs typeface="Hind" panose="02000000000000000000"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Hind" panose="02000000000000000000" pitchFamily="2" charset="77"/>
                  <a:ea typeface="+mn-ea"/>
                  <a:cs typeface="Hind" panose="02000000000000000000"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9450" indent="-99450">
                <a:spcBef>
                  <a:spcPts val="300"/>
                </a:spcBef>
                <a:buClr>
                  <a:srgbClr val="DE492A"/>
                </a:buClr>
                <a:buFont typeface="Helvetica" pitchFamily="2" charset="0"/>
                <a:buChar char="•"/>
              </a:pPr>
              <a:r>
                <a:rPr lang="fr-FR" sz="750" dirty="0">
                  <a:latin typeface="Arial" panose="020B0604020202020204" pitchFamily="34" charset="0"/>
                  <a:cs typeface="Arial" panose="020B0604020202020204" pitchFamily="34" charset="0"/>
                </a:rPr>
                <a:t>Bases moléculaires et structurales du vivant</a:t>
              </a:r>
            </a:p>
            <a:p>
              <a:pPr marL="99450" indent="-99450">
                <a:spcBef>
                  <a:spcPts val="300"/>
                </a:spcBef>
                <a:buClr>
                  <a:srgbClr val="DE492A"/>
                </a:buClr>
                <a:buFont typeface="Helvetica" pitchFamily="2" charset="0"/>
                <a:buChar char="•"/>
              </a:pPr>
              <a:r>
                <a:rPr lang="fr-FR" sz="750" dirty="0">
                  <a:latin typeface="Arial" panose="020B0604020202020204" pitchFamily="34" charset="0"/>
                  <a:cs typeface="Arial" panose="020B0604020202020204" pitchFamily="34" charset="0"/>
                </a:rPr>
                <a:t>Biologie cellulaire, développement et évolution</a:t>
              </a:r>
            </a:p>
            <a:p>
              <a:pPr marL="99450" indent="-99450">
                <a:spcBef>
                  <a:spcPts val="300"/>
                </a:spcBef>
                <a:buClr>
                  <a:srgbClr val="DE492A"/>
                </a:buClr>
                <a:buFont typeface="Helvetica" pitchFamily="2" charset="0"/>
                <a:buChar char="•"/>
              </a:pPr>
              <a:r>
                <a:rPr lang="fr-FR" sz="750" dirty="0">
                  <a:latin typeface="Arial" panose="020B0604020202020204" pitchFamily="34" charset="0"/>
                  <a:cs typeface="Arial" panose="020B0604020202020204" pitchFamily="34" charset="0"/>
                </a:rPr>
                <a:t>Cancer</a:t>
              </a:r>
            </a:p>
            <a:p>
              <a:pPr marL="99450" indent="-99450">
                <a:spcBef>
                  <a:spcPts val="300"/>
                </a:spcBef>
                <a:buClr>
                  <a:srgbClr val="DE492A"/>
                </a:buClr>
                <a:buFont typeface="Helvetica" pitchFamily="2" charset="0"/>
                <a:buChar char="•"/>
              </a:pPr>
              <a:r>
                <a:rPr lang="fr-FR" sz="750" dirty="0">
                  <a:latin typeface="Arial" panose="020B0604020202020204" pitchFamily="34" charset="0"/>
                  <a:cs typeface="Arial" panose="020B0604020202020204" pitchFamily="34" charset="0"/>
                </a:rPr>
                <a:t>Génétique, génomique et bio-informatique</a:t>
              </a:r>
            </a:p>
            <a:p>
              <a:pPr marL="99450" indent="-99450">
                <a:spcBef>
                  <a:spcPts val="300"/>
                </a:spcBef>
                <a:buClr>
                  <a:srgbClr val="DE492A"/>
                </a:buClr>
                <a:buFont typeface="Helvetica" pitchFamily="2" charset="0"/>
                <a:buChar char="•"/>
              </a:pPr>
              <a:r>
                <a:rPr lang="fr-FR" sz="750" dirty="0">
                  <a:latin typeface="Arial" panose="020B0604020202020204" pitchFamily="34" charset="0"/>
                  <a:cs typeface="Arial" panose="020B0604020202020204" pitchFamily="34" charset="0"/>
                </a:rPr>
                <a:t>Immunologie, inflammation, infectiologie </a:t>
              </a:r>
              <a:br>
                <a:rPr lang="fr-FR" sz="750" dirty="0">
                  <a:latin typeface="Arial" panose="020B0604020202020204" pitchFamily="34" charset="0"/>
                  <a:cs typeface="Arial" panose="020B0604020202020204" pitchFamily="34" charset="0"/>
                </a:rPr>
              </a:br>
              <a:r>
                <a:rPr lang="fr-FR" sz="750" dirty="0">
                  <a:latin typeface="Arial" panose="020B0604020202020204" pitchFamily="34" charset="0"/>
                  <a:cs typeface="Arial" panose="020B0604020202020204" pitchFamily="34" charset="0"/>
                </a:rPr>
                <a:t>et microbiologie</a:t>
              </a:r>
            </a:p>
            <a:p>
              <a:pPr marL="99450" indent="-99450">
                <a:spcBef>
                  <a:spcPts val="300"/>
                </a:spcBef>
                <a:buClr>
                  <a:srgbClr val="DE492A"/>
                </a:buClr>
                <a:buFont typeface="Helvetica" pitchFamily="2" charset="0"/>
                <a:buChar char="•"/>
              </a:pPr>
              <a:r>
                <a:rPr lang="fr-FR" sz="750" dirty="0">
                  <a:latin typeface="Arial" panose="020B0604020202020204" pitchFamily="34" charset="0"/>
                  <a:cs typeface="Arial" panose="020B0604020202020204" pitchFamily="34" charset="0"/>
                </a:rPr>
                <a:t>Neurosciences, sciences cognitives, neurologie </a:t>
              </a:r>
              <a:br>
                <a:rPr lang="fr-FR" sz="750" dirty="0">
                  <a:latin typeface="Arial" panose="020B0604020202020204" pitchFamily="34" charset="0"/>
                  <a:cs typeface="Arial" panose="020B0604020202020204" pitchFamily="34" charset="0"/>
                </a:rPr>
              </a:br>
              <a:r>
                <a:rPr lang="fr-FR" sz="750" dirty="0">
                  <a:latin typeface="Arial" panose="020B0604020202020204" pitchFamily="34" charset="0"/>
                  <a:cs typeface="Arial" panose="020B0604020202020204" pitchFamily="34" charset="0"/>
                </a:rPr>
                <a:t>et psychiatrie</a:t>
              </a:r>
            </a:p>
            <a:p>
              <a:pPr marL="99450" indent="-99450">
                <a:spcBef>
                  <a:spcPts val="300"/>
                </a:spcBef>
                <a:buClr>
                  <a:srgbClr val="DE492A"/>
                </a:buClr>
                <a:buFont typeface="Helvetica" pitchFamily="2" charset="0"/>
                <a:buChar char="•"/>
              </a:pPr>
              <a:r>
                <a:rPr lang="fr-FR" sz="750" dirty="0">
                  <a:latin typeface="Arial" panose="020B0604020202020204" pitchFamily="34" charset="0"/>
                  <a:cs typeface="Arial" panose="020B0604020202020204" pitchFamily="34" charset="0"/>
                </a:rPr>
                <a:t>Physiopathologie, métabolisme, nutrition</a:t>
              </a:r>
            </a:p>
            <a:p>
              <a:pPr marL="99450" indent="-99450">
                <a:spcBef>
                  <a:spcPts val="300"/>
                </a:spcBef>
                <a:buClr>
                  <a:srgbClr val="DE492A"/>
                </a:buClr>
                <a:buFont typeface="Helvetica" pitchFamily="2" charset="0"/>
                <a:buChar char="•"/>
              </a:pPr>
              <a:r>
                <a:rPr lang="fr-FR" sz="750" dirty="0">
                  <a:latin typeface="Arial" panose="020B0604020202020204" pitchFamily="34" charset="0"/>
                  <a:cs typeface="Arial" panose="020B0604020202020204" pitchFamily="34" charset="0"/>
                </a:rPr>
                <a:t>Santé publique</a:t>
              </a:r>
            </a:p>
            <a:p>
              <a:pPr marL="99450" indent="-99450">
                <a:spcBef>
                  <a:spcPts val="300"/>
                </a:spcBef>
                <a:buClr>
                  <a:srgbClr val="DE492A"/>
                </a:buClr>
                <a:buFont typeface="Helvetica" pitchFamily="2" charset="0"/>
                <a:buChar char="•"/>
              </a:pPr>
              <a:r>
                <a:rPr lang="fr-FR" sz="750" dirty="0">
                  <a:latin typeface="Arial" panose="020B0604020202020204" pitchFamily="34" charset="0"/>
                  <a:cs typeface="Arial" panose="020B0604020202020204" pitchFamily="34" charset="0"/>
                </a:rPr>
                <a:t>Technologies pour la santé</a:t>
              </a:r>
            </a:p>
          </p:txBody>
        </p:sp>
        <p:grpSp>
          <p:nvGrpSpPr>
            <p:cNvPr id="29" name="Groupe 28">
              <a:extLst>
                <a:ext uri="{FF2B5EF4-FFF2-40B4-BE49-F238E27FC236}">
                  <a16:creationId xmlns:a16="http://schemas.microsoft.com/office/drawing/2014/main" id="{C1A3C5F3-7068-A7FC-4901-D3603DD31820}"/>
                </a:ext>
              </a:extLst>
            </p:cNvPr>
            <p:cNvGrpSpPr/>
            <p:nvPr/>
          </p:nvGrpSpPr>
          <p:grpSpPr>
            <a:xfrm>
              <a:off x="1171962" y="2626755"/>
              <a:ext cx="1561745" cy="216000"/>
              <a:chOff x="1171962" y="2626755"/>
              <a:chExt cx="1561745" cy="216000"/>
            </a:xfrm>
          </p:grpSpPr>
          <p:sp>
            <p:nvSpPr>
              <p:cNvPr id="14" name="ZoneTexte 13">
                <a:extLst>
                  <a:ext uri="{FF2B5EF4-FFF2-40B4-BE49-F238E27FC236}">
                    <a16:creationId xmlns:a16="http://schemas.microsoft.com/office/drawing/2014/main" id="{B63FFD59-6DD9-DB41-93A1-8F5117038894}"/>
                  </a:ext>
                </a:extLst>
              </p:cNvPr>
              <p:cNvSpPr txBox="1"/>
              <p:nvPr/>
            </p:nvSpPr>
            <p:spPr>
              <a:xfrm>
                <a:off x="1285429" y="2626755"/>
                <a:ext cx="1448278" cy="21600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lIns="0" tIns="0" rIns="0" bIns="0" rtlCol="0" anchor="ctr" anchorCtr="0">
                <a:noAutofit/>
              </a:bodyPr>
              <a:lstStyle/>
              <a:p>
                <a:r>
                  <a:rPr lang="fr-FR" sz="1100" b="1" dirty="0">
                    <a:solidFill>
                      <a:srgbClr val="4E879B"/>
                    </a:solidFill>
                    <a:latin typeface="Arial" panose="020B0604020202020204" pitchFamily="34" charset="0"/>
                    <a:ea typeface="Hind SemiBold" charset="0"/>
                    <a:cs typeface="Arial" panose="020B0604020202020204" pitchFamily="34" charset="0"/>
                  </a:rPr>
                  <a:t>Instituts thématiques</a:t>
                </a:r>
              </a:p>
            </p:txBody>
          </p:sp>
          <p:sp>
            <p:nvSpPr>
              <p:cNvPr id="5" name="Rectangle 4">
                <a:extLst>
                  <a:ext uri="{FF2B5EF4-FFF2-40B4-BE49-F238E27FC236}">
                    <a16:creationId xmlns:a16="http://schemas.microsoft.com/office/drawing/2014/main" id="{B260F5B8-A51F-734F-89F1-C83CEE3B6FE1}"/>
                  </a:ext>
                </a:extLst>
              </p:cNvPr>
              <p:cNvSpPr/>
              <p:nvPr/>
            </p:nvSpPr>
            <p:spPr>
              <a:xfrm>
                <a:off x="1171962" y="2634875"/>
                <a:ext cx="45719" cy="180000"/>
              </a:xfrm>
              <a:prstGeom prst="rect">
                <a:avLst/>
              </a:prstGeom>
              <a:solidFill>
                <a:srgbClr val="4E8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33" name="Groupe 32">
            <a:extLst>
              <a:ext uri="{FF2B5EF4-FFF2-40B4-BE49-F238E27FC236}">
                <a16:creationId xmlns:a16="http://schemas.microsoft.com/office/drawing/2014/main" id="{5AEEC706-5FE3-E6BD-99CA-5560279672EF}"/>
              </a:ext>
            </a:extLst>
          </p:cNvPr>
          <p:cNvGrpSpPr/>
          <p:nvPr/>
        </p:nvGrpSpPr>
        <p:grpSpPr>
          <a:xfrm>
            <a:off x="3641678" y="2757383"/>
            <a:ext cx="1884730" cy="1805423"/>
            <a:chOff x="4047015" y="2626755"/>
            <a:chExt cx="1884730" cy="1805423"/>
          </a:xfrm>
        </p:grpSpPr>
        <p:sp>
          <p:nvSpPr>
            <p:cNvPr id="17" name="Espace réservé du contenu 5">
              <a:extLst>
                <a:ext uri="{FF2B5EF4-FFF2-40B4-BE49-F238E27FC236}">
                  <a16:creationId xmlns:a16="http://schemas.microsoft.com/office/drawing/2014/main" id="{98A02CE0-2A2B-DC40-A2DA-59DC64556147}"/>
                </a:ext>
              </a:extLst>
            </p:cNvPr>
            <p:cNvSpPr txBox="1">
              <a:spLocks/>
            </p:cNvSpPr>
            <p:nvPr/>
          </p:nvSpPr>
          <p:spPr>
            <a:xfrm>
              <a:off x="4047015" y="2970239"/>
              <a:ext cx="1884730" cy="1461939"/>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Tx/>
                <a:buNone/>
                <a:defRPr sz="2700" b="0" i="0" kern="1200">
                  <a:solidFill>
                    <a:schemeClr val="tx1"/>
                  </a:solidFill>
                  <a:latin typeface="Hind" panose="02000000000000000000" pitchFamily="2" charset="77"/>
                  <a:ea typeface="+mn-ea"/>
                  <a:cs typeface="Hind" panose="02000000000000000000" pitchFamily="2" charset="77"/>
                </a:defRPr>
              </a:lvl1pPr>
              <a:lvl2pPr marL="685800" indent="-228600" algn="l" defTabSz="914400" rtl="0" eaLnBrk="1" latinLnBrk="0" hangingPunct="1">
                <a:lnSpc>
                  <a:spcPct val="90000"/>
                </a:lnSpc>
                <a:spcBef>
                  <a:spcPts val="1700"/>
                </a:spcBef>
                <a:buFont typeface="Arial" panose="020B0604020202020204" pitchFamily="34" charset="0"/>
                <a:buChar char="•"/>
                <a:defRPr sz="2500" b="0" i="0" kern="1200">
                  <a:solidFill>
                    <a:schemeClr val="tx1"/>
                  </a:solidFill>
                  <a:latin typeface="Hind" panose="02000000000000000000" pitchFamily="2" charset="77"/>
                  <a:ea typeface="+mn-ea"/>
                  <a:cs typeface="Hind" panose="02000000000000000000" pitchFamily="2" charset="77"/>
                </a:defRPr>
              </a:lvl2pPr>
              <a:lvl3pPr marL="268288" indent="-260350" algn="l" defTabSz="914400" rtl="0" eaLnBrk="1" latinLnBrk="0" hangingPunct="1">
                <a:lnSpc>
                  <a:spcPct val="100000"/>
                </a:lnSpc>
                <a:spcBef>
                  <a:spcPts val="1200"/>
                </a:spcBef>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150000"/>
                </a:lnSpc>
                <a:spcBef>
                  <a:spcPts val="800"/>
                </a:spcBef>
                <a:buFont typeface="Arial" panose="020B0604020202020204" pitchFamily="34" charset="0"/>
                <a:buNone/>
                <a:tabLst/>
                <a:defRPr sz="1400" b="0" i="0" kern="1200">
                  <a:solidFill>
                    <a:schemeClr val="tx1"/>
                  </a:solidFill>
                  <a:latin typeface="Hind" panose="02000000000000000000" pitchFamily="2" charset="77"/>
                  <a:ea typeface="+mn-ea"/>
                  <a:cs typeface="Hind" panose="02000000000000000000"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Hind" panose="02000000000000000000" pitchFamily="2" charset="77"/>
                  <a:ea typeface="+mn-ea"/>
                  <a:cs typeface="Hind" panose="02000000000000000000"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9450" indent="-99450">
                <a:spcBef>
                  <a:spcPts val="300"/>
                </a:spcBef>
                <a:buClr>
                  <a:srgbClr val="DE492A"/>
                </a:buClr>
                <a:buFont typeface="Helvetica" pitchFamily="2" charset="0"/>
                <a:buChar char="•"/>
              </a:pPr>
              <a:r>
                <a:rPr lang="fr-FR" sz="750" dirty="0">
                  <a:latin typeface="Arial" panose="020B0604020202020204" pitchFamily="34" charset="0"/>
                  <a:cs typeface="Arial" panose="020B0604020202020204" pitchFamily="34" charset="0"/>
                </a:rPr>
                <a:t>Affaires financières</a:t>
              </a:r>
            </a:p>
            <a:p>
              <a:pPr marL="99450" indent="-99450">
                <a:spcBef>
                  <a:spcPts val="300"/>
                </a:spcBef>
                <a:buClr>
                  <a:srgbClr val="DE492A"/>
                </a:buClr>
                <a:buFont typeface="Helvetica" pitchFamily="2" charset="0"/>
                <a:buChar char="•"/>
              </a:pPr>
              <a:r>
                <a:rPr lang="fr-FR" sz="750" dirty="0">
                  <a:latin typeface="Arial" panose="020B0604020202020204" pitchFamily="34" charset="0"/>
                  <a:cs typeface="Arial" panose="020B0604020202020204" pitchFamily="34" charset="0"/>
                </a:rPr>
                <a:t>Affaires juridiques</a:t>
              </a:r>
            </a:p>
            <a:p>
              <a:pPr marL="99450" indent="-99450">
                <a:spcBef>
                  <a:spcPts val="300"/>
                </a:spcBef>
                <a:buClr>
                  <a:srgbClr val="DE492A"/>
                </a:buClr>
                <a:buFont typeface="Helvetica" pitchFamily="2" charset="0"/>
                <a:buChar char="•"/>
              </a:pPr>
              <a:r>
                <a:rPr lang="fr-FR" sz="750" dirty="0">
                  <a:latin typeface="Arial" panose="020B0604020202020204" pitchFamily="34" charset="0"/>
                  <a:cs typeface="Arial" panose="020B0604020202020204" pitchFamily="34" charset="0"/>
                </a:rPr>
                <a:t>Communication</a:t>
              </a:r>
            </a:p>
            <a:p>
              <a:pPr marL="99450" indent="-99450">
                <a:spcBef>
                  <a:spcPts val="300"/>
                </a:spcBef>
                <a:buClr>
                  <a:srgbClr val="DE492A"/>
                </a:buClr>
                <a:buFont typeface="Helvetica" pitchFamily="2" charset="0"/>
                <a:buChar char="•"/>
              </a:pPr>
              <a:r>
                <a:rPr lang="fr-FR" sz="750" dirty="0">
                  <a:latin typeface="Arial" panose="020B0604020202020204" pitchFamily="34" charset="0"/>
                  <a:cs typeface="Arial" panose="020B0604020202020204" pitchFamily="34" charset="0"/>
                </a:rPr>
                <a:t>Évaluation</a:t>
              </a:r>
            </a:p>
            <a:p>
              <a:pPr marL="99450" indent="-99450">
                <a:spcBef>
                  <a:spcPts val="300"/>
                </a:spcBef>
                <a:buClr>
                  <a:srgbClr val="DE492A"/>
                </a:buClr>
                <a:buFont typeface="Helvetica" pitchFamily="2" charset="0"/>
                <a:buChar char="•"/>
              </a:pPr>
              <a:r>
                <a:rPr lang="fr-FR" sz="750" dirty="0">
                  <a:latin typeface="Arial" panose="020B0604020202020204" pitchFamily="34" charset="0"/>
                  <a:cs typeface="Arial" panose="020B0604020202020204" pitchFamily="34" charset="0"/>
                </a:rPr>
                <a:t>Partenariat et relations extérieures</a:t>
              </a:r>
            </a:p>
            <a:p>
              <a:pPr marL="99450" indent="-99450">
                <a:spcBef>
                  <a:spcPts val="300"/>
                </a:spcBef>
                <a:buClr>
                  <a:srgbClr val="DE492A"/>
                </a:buClr>
                <a:buFont typeface="Helvetica" pitchFamily="2" charset="0"/>
                <a:buChar char="•"/>
              </a:pPr>
              <a:r>
                <a:rPr lang="fr-FR" sz="750" dirty="0">
                  <a:latin typeface="Arial" panose="020B0604020202020204" pitchFamily="34" charset="0"/>
                  <a:cs typeface="Arial" panose="020B0604020202020204" pitchFamily="34" charset="0"/>
                </a:rPr>
                <a:t>Programmes stratégiques</a:t>
              </a:r>
            </a:p>
            <a:p>
              <a:pPr marL="99450" indent="-99450">
                <a:spcBef>
                  <a:spcPts val="300"/>
                </a:spcBef>
                <a:buClr>
                  <a:srgbClr val="DE492A"/>
                </a:buClr>
                <a:buFont typeface="Helvetica" pitchFamily="2" charset="0"/>
                <a:buChar char="•"/>
              </a:pPr>
              <a:r>
                <a:rPr lang="fr-FR" sz="750" dirty="0">
                  <a:latin typeface="Arial" panose="020B0604020202020204" pitchFamily="34" charset="0"/>
                  <a:cs typeface="Arial" panose="020B0604020202020204" pitchFamily="34" charset="0"/>
                </a:rPr>
                <a:t>Ressources humaines</a:t>
              </a:r>
            </a:p>
            <a:p>
              <a:pPr marL="99450" indent="-99450">
                <a:spcBef>
                  <a:spcPts val="300"/>
                </a:spcBef>
                <a:buClr>
                  <a:srgbClr val="DE492A"/>
                </a:buClr>
                <a:buFont typeface="Helvetica" pitchFamily="2" charset="0"/>
                <a:buChar char="•"/>
              </a:pPr>
              <a:r>
                <a:rPr lang="fr-FR" sz="750" dirty="0">
                  <a:latin typeface="Arial" panose="020B0604020202020204" pitchFamily="34" charset="0"/>
                  <a:cs typeface="Arial" panose="020B0604020202020204" pitchFamily="34" charset="0"/>
                </a:rPr>
                <a:t>Science ouverte</a:t>
              </a:r>
            </a:p>
            <a:p>
              <a:pPr marL="99450" indent="-99450">
                <a:spcBef>
                  <a:spcPts val="300"/>
                </a:spcBef>
                <a:buClr>
                  <a:srgbClr val="DE492A"/>
                </a:buClr>
                <a:buFont typeface="Helvetica" pitchFamily="2" charset="0"/>
                <a:buChar char="•"/>
              </a:pPr>
              <a:r>
                <a:rPr lang="fr-FR" sz="750" dirty="0">
                  <a:latin typeface="Arial" panose="020B0604020202020204" pitchFamily="34" charset="0"/>
                  <a:cs typeface="Arial" panose="020B0604020202020204" pitchFamily="34" charset="0"/>
                </a:rPr>
                <a:t>Système d’information</a:t>
              </a:r>
            </a:p>
            <a:p>
              <a:pPr marL="99450" indent="-99450">
                <a:spcBef>
                  <a:spcPts val="900"/>
                </a:spcBef>
                <a:buClr>
                  <a:srgbClr val="DE492A"/>
                </a:buClr>
                <a:buFont typeface="Helvetica" pitchFamily="2" charset="0"/>
                <a:buChar char="•"/>
              </a:pPr>
              <a:r>
                <a:rPr lang="fr-FR" sz="750" dirty="0">
                  <a:latin typeface="Arial" panose="020B0604020202020204" pitchFamily="34" charset="0"/>
                  <a:cs typeface="Arial" panose="020B0604020202020204" pitchFamily="34" charset="0"/>
                </a:rPr>
                <a:t>Agence comptable principale</a:t>
              </a:r>
            </a:p>
          </p:txBody>
        </p:sp>
        <p:grpSp>
          <p:nvGrpSpPr>
            <p:cNvPr id="30" name="Groupe 29">
              <a:extLst>
                <a:ext uri="{FF2B5EF4-FFF2-40B4-BE49-F238E27FC236}">
                  <a16:creationId xmlns:a16="http://schemas.microsoft.com/office/drawing/2014/main" id="{7F0350A7-DFF6-13C3-CBD7-3420BC7DF21B}"/>
                </a:ext>
              </a:extLst>
            </p:cNvPr>
            <p:cNvGrpSpPr/>
            <p:nvPr/>
          </p:nvGrpSpPr>
          <p:grpSpPr>
            <a:xfrm>
              <a:off x="4047015" y="2626755"/>
              <a:ext cx="1072895" cy="216000"/>
              <a:chOff x="4047015" y="2626755"/>
              <a:chExt cx="1072895" cy="216000"/>
            </a:xfrm>
          </p:grpSpPr>
          <p:sp>
            <p:nvSpPr>
              <p:cNvPr id="16" name="ZoneTexte 15">
                <a:extLst>
                  <a:ext uri="{FF2B5EF4-FFF2-40B4-BE49-F238E27FC236}">
                    <a16:creationId xmlns:a16="http://schemas.microsoft.com/office/drawing/2014/main" id="{7160588F-1611-0243-80E5-EC48F5D6D74F}"/>
                  </a:ext>
                </a:extLst>
              </p:cNvPr>
              <p:cNvSpPr txBox="1"/>
              <p:nvPr/>
            </p:nvSpPr>
            <p:spPr>
              <a:xfrm>
                <a:off x="4137000" y="2626755"/>
                <a:ext cx="982910" cy="21600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lIns="0" tIns="0" rIns="0" bIns="0" rtlCol="0" anchor="ctr" anchorCtr="0">
                <a:noAutofit/>
              </a:bodyPr>
              <a:lstStyle/>
              <a:p>
                <a:r>
                  <a:rPr lang="fr-FR" sz="1100" b="1" dirty="0">
                    <a:solidFill>
                      <a:srgbClr val="4E879B"/>
                    </a:solidFill>
                    <a:latin typeface="Arial" panose="020B0604020202020204" pitchFamily="34" charset="0"/>
                    <a:ea typeface="Hind SemiBold" charset="0"/>
                    <a:cs typeface="Arial" panose="020B0604020202020204" pitchFamily="34" charset="0"/>
                  </a:rPr>
                  <a:t>Départements</a:t>
                </a:r>
              </a:p>
            </p:txBody>
          </p:sp>
          <p:sp>
            <p:nvSpPr>
              <p:cNvPr id="23" name="Rectangle 22">
                <a:extLst>
                  <a:ext uri="{FF2B5EF4-FFF2-40B4-BE49-F238E27FC236}">
                    <a16:creationId xmlns:a16="http://schemas.microsoft.com/office/drawing/2014/main" id="{0774DAD7-A47A-4949-B40B-D4A62EC2166B}"/>
                  </a:ext>
                </a:extLst>
              </p:cNvPr>
              <p:cNvSpPr/>
              <p:nvPr/>
            </p:nvSpPr>
            <p:spPr>
              <a:xfrm>
                <a:off x="4047015" y="2634875"/>
                <a:ext cx="45719" cy="180000"/>
              </a:xfrm>
              <a:prstGeom prst="rect">
                <a:avLst/>
              </a:prstGeom>
              <a:solidFill>
                <a:srgbClr val="4E8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39" name="Groupe 38">
            <a:extLst>
              <a:ext uri="{FF2B5EF4-FFF2-40B4-BE49-F238E27FC236}">
                <a16:creationId xmlns:a16="http://schemas.microsoft.com/office/drawing/2014/main" id="{8ADA5407-A770-2F14-AA67-3FDA0CA7E1A7}"/>
              </a:ext>
            </a:extLst>
          </p:cNvPr>
          <p:cNvGrpSpPr/>
          <p:nvPr/>
        </p:nvGrpSpPr>
        <p:grpSpPr>
          <a:xfrm>
            <a:off x="6455653" y="2757383"/>
            <a:ext cx="1693969" cy="1728479"/>
            <a:chOff x="6558780" y="2626755"/>
            <a:chExt cx="1693969" cy="1728479"/>
          </a:xfrm>
        </p:grpSpPr>
        <p:sp>
          <p:nvSpPr>
            <p:cNvPr id="18" name="Espace réservé du contenu 5">
              <a:extLst>
                <a:ext uri="{FF2B5EF4-FFF2-40B4-BE49-F238E27FC236}">
                  <a16:creationId xmlns:a16="http://schemas.microsoft.com/office/drawing/2014/main" id="{CCC59283-0ACD-FC46-AA20-C3145BB49062}"/>
                </a:ext>
              </a:extLst>
            </p:cNvPr>
            <p:cNvSpPr txBox="1">
              <a:spLocks/>
            </p:cNvSpPr>
            <p:nvPr/>
          </p:nvSpPr>
          <p:spPr>
            <a:xfrm>
              <a:off x="6558780" y="2970239"/>
              <a:ext cx="1693969" cy="1384995"/>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Tx/>
                <a:buNone/>
                <a:defRPr sz="2700" b="0" i="0" kern="1200">
                  <a:solidFill>
                    <a:schemeClr val="tx1"/>
                  </a:solidFill>
                  <a:latin typeface="Hind" panose="02000000000000000000" pitchFamily="2" charset="77"/>
                  <a:ea typeface="+mn-ea"/>
                  <a:cs typeface="Hind" panose="02000000000000000000" pitchFamily="2" charset="77"/>
                </a:defRPr>
              </a:lvl1pPr>
              <a:lvl2pPr marL="685800" indent="-228600" algn="l" defTabSz="914400" rtl="0" eaLnBrk="1" latinLnBrk="0" hangingPunct="1">
                <a:lnSpc>
                  <a:spcPct val="90000"/>
                </a:lnSpc>
                <a:spcBef>
                  <a:spcPts val="1700"/>
                </a:spcBef>
                <a:buFont typeface="Arial" panose="020B0604020202020204" pitchFamily="34" charset="0"/>
                <a:buChar char="•"/>
                <a:defRPr sz="2500" b="0" i="0" kern="1200">
                  <a:solidFill>
                    <a:schemeClr val="tx1"/>
                  </a:solidFill>
                  <a:latin typeface="Hind" panose="02000000000000000000" pitchFamily="2" charset="77"/>
                  <a:ea typeface="+mn-ea"/>
                  <a:cs typeface="Hind" panose="02000000000000000000" pitchFamily="2" charset="77"/>
                </a:defRPr>
              </a:lvl2pPr>
              <a:lvl3pPr marL="268288" indent="-260350" algn="l" defTabSz="914400" rtl="0" eaLnBrk="1" latinLnBrk="0" hangingPunct="1">
                <a:lnSpc>
                  <a:spcPct val="100000"/>
                </a:lnSpc>
                <a:spcBef>
                  <a:spcPts val="1200"/>
                </a:spcBef>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150000"/>
                </a:lnSpc>
                <a:spcBef>
                  <a:spcPts val="800"/>
                </a:spcBef>
                <a:buFont typeface="Arial" panose="020B0604020202020204" pitchFamily="34" charset="0"/>
                <a:buNone/>
                <a:tabLst/>
                <a:defRPr sz="1400" b="0" i="0" kern="1200">
                  <a:solidFill>
                    <a:schemeClr val="tx1"/>
                  </a:solidFill>
                  <a:latin typeface="Hind" panose="02000000000000000000" pitchFamily="2" charset="77"/>
                  <a:ea typeface="+mn-ea"/>
                  <a:cs typeface="Hind" panose="02000000000000000000"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Hind" panose="02000000000000000000" pitchFamily="2" charset="77"/>
                  <a:ea typeface="+mn-ea"/>
                  <a:cs typeface="Hind" panose="02000000000000000000"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9450" indent="-99450">
                <a:spcBef>
                  <a:spcPts val="300"/>
                </a:spcBef>
                <a:buClr>
                  <a:srgbClr val="DE492A"/>
                </a:buClr>
                <a:buFont typeface="Helvetica" pitchFamily="2" charset="0"/>
                <a:buChar char="•"/>
              </a:pPr>
              <a:r>
                <a:rPr lang="fr-FR" sz="750" dirty="0">
                  <a:latin typeface="Arial" panose="020B0604020202020204" pitchFamily="34" charset="0"/>
                  <a:cs typeface="Arial" panose="020B0604020202020204" pitchFamily="34" charset="0"/>
                </a:rPr>
                <a:t>Île-de-France (4)</a:t>
              </a:r>
            </a:p>
            <a:p>
              <a:pPr marL="99450" indent="-99450">
                <a:spcBef>
                  <a:spcPts val="300"/>
                </a:spcBef>
                <a:buClr>
                  <a:srgbClr val="DE492A"/>
                </a:buClr>
                <a:buFont typeface="Helvetica" pitchFamily="2" charset="0"/>
                <a:buChar char="•"/>
              </a:pPr>
              <a:r>
                <a:rPr lang="fr-FR" sz="750" dirty="0">
                  <a:latin typeface="Arial" panose="020B0604020202020204" pitchFamily="34" charset="0"/>
                  <a:cs typeface="Arial" panose="020B0604020202020204" pitchFamily="34" charset="0"/>
                </a:rPr>
                <a:t>Auvergne-Rhône-Alpes</a:t>
              </a:r>
            </a:p>
            <a:p>
              <a:pPr marL="99450" indent="-99450">
                <a:spcBef>
                  <a:spcPts val="300"/>
                </a:spcBef>
                <a:buClr>
                  <a:srgbClr val="DE492A"/>
                </a:buClr>
                <a:buFont typeface="Helvetica" pitchFamily="2" charset="0"/>
                <a:buChar char="•"/>
              </a:pPr>
              <a:r>
                <a:rPr lang="fr-FR" sz="750" dirty="0">
                  <a:latin typeface="Arial" panose="020B0604020202020204" pitchFamily="34" charset="0"/>
                  <a:cs typeface="Arial" panose="020B0604020202020204" pitchFamily="34" charset="0"/>
                </a:rPr>
                <a:t>Est</a:t>
              </a:r>
            </a:p>
            <a:p>
              <a:pPr marL="99450" indent="-99450">
                <a:spcBef>
                  <a:spcPts val="300"/>
                </a:spcBef>
                <a:buClr>
                  <a:srgbClr val="DE492A"/>
                </a:buClr>
                <a:buFont typeface="Helvetica" pitchFamily="2" charset="0"/>
                <a:buChar char="•"/>
              </a:pPr>
              <a:r>
                <a:rPr lang="fr-FR" sz="750" dirty="0">
                  <a:latin typeface="Arial" panose="020B0604020202020204" pitchFamily="34" charset="0"/>
                  <a:cs typeface="Arial" panose="020B0604020202020204" pitchFamily="34" charset="0"/>
                </a:rPr>
                <a:t>Grand Ouest</a:t>
              </a:r>
            </a:p>
            <a:p>
              <a:pPr marL="99450" indent="-99450">
                <a:spcBef>
                  <a:spcPts val="300"/>
                </a:spcBef>
                <a:buClr>
                  <a:srgbClr val="DE492A"/>
                </a:buClr>
                <a:buFont typeface="Helvetica" pitchFamily="2" charset="0"/>
                <a:buChar char="•"/>
              </a:pPr>
              <a:r>
                <a:rPr lang="fr-FR" sz="750" dirty="0">
                  <a:latin typeface="Arial" panose="020B0604020202020204" pitchFamily="34" charset="0"/>
                  <a:cs typeface="Arial" panose="020B0604020202020204" pitchFamily="34" charset="0"/>
                </a:rPr>
                <a:t>Occitanie Méditerranée</a:t>
              </a:r>
            </a:p>
            <a:p>
              <a:pPr marL="99450" indent="-99450">
                <a:spcBef>
                  <a:spcPts val="300"/>
                </a:spcBef>
                <a:buClr>
                  <a:srgbClr val="DE492A"/>
                </a:buClr>
                <a:buFont typeface="Helvetica" pitchFamily="2" charset="0"/>
                <a:buChar char="•"/>
              </a:pPr>
              <a:r>
                <a:rPr lang="fr-FR" sz="750" dirty="0">
                  <a:latin typeface="Arial" panose="020B0604020202020204" pitchFamily="34" charset="0"/>
                  <a:cs typeface="Arial" panose="020B0604020202020204" pitchFamily="34" charset="0"/>
                </a:rPr>
                <a:t>Occitanie Pyrénées</a:t>
              </a:r>
            </a:p>
            <a:p>
              <a:pPr marL="99450" indent="-99450">
                <a:spcBef>
                  <a:spcPts val="300"/>
                </a:spcBef>
                <a:buClr>
                  <a:srgbClr val="DE492A"/>
                </a:buClr>
                <a:buFont typeface="Helvetica" pitchFamily="2" charset="0"/>
                <a:buChar char="•"/>
              </a:pPr>
              <a:r>
                <a:rPr lang="fr-FR" sz="750" dirty="0">
                  <a:latin typeface="Arial" panose="020B0604020202020204" pitchFamily="34" charset="0"/>
                  <a:cs typeface="Arial" panose="020B0604020202020204" pitchFamily="34" charset="0"/>
                </a:rPr>
                <a:t>Nord-Ouest</a:t>
              </a:r>
            </a:p>
            <a:p>
              <a:pPr marL="99450" indent="-99450">
                <a:spcBef>
                  <a:spcPts val="300"/>
                </a:spcBef>
                <a:buClr>
                  <a:srgbClr val="DE492A"/>
                </a:buClr>
                <a:buFont typeface="Helvetica" pitchFamily="2" charset="0"/>
                <a:buChar char="•"/>
              </a:pPr>
              <a:r>
                <a:rPr lang="fr-FR" sz="750" dirty="0">
                  <a:latin typeface="Arial" panose="020B0604020202020204" pitchFamily="34" charset="0"/>
                  <a:cs typeface="Arial" panose="020B0604020202020204" pitchFamily="34" charset="0"/>
                </a:rPr>
                <a:t>Nouvelle-Aquitaine</a:t>
              </a:r>
            </a:p>
            <a:p>
              <a:pPr marL="99450" indent="-99450">
                <a:spcBef>
                  <a:spcPts val="300"/>
                </a:spcBef>
                <a:buClr>
                  <a:srgbClr val="DE492A"/>
                </a:buClr>
                <a:buFont typeface="Helvetica" pitchFamily="2" charset="0"/>
                <a:buChar char="•"/>
              </a:pPr>
              <a:r>
                <a:rPr lang="fr-FR" sz="750" dirty="0">
                  <a:latin typeface="Arial" panose="020B0604020202020204" pitchFamily="34" charset="0"/>
                  <a:cs typeface="Arial" panose="020B0604020202020204" pitchFamily="34" charset="0"/>
                </a:rPr>
                <a:t>Provence-Alpes-Côte d’Azur et Corse</a:t>
              </a:r>
            </a:p>
            <a:p>
              <a:pPr marL="99450" indent="-99450">
                <a:spcBef>
                  <a:spcPts val="300"/>
                </a:spcBef>
                <a:buClr>
                  <a:schemeClr val="accent1"/>
                </a:buClr>
                <a:buFont typeface="Helvetica" pitchFamily="2" charset="0"/>
                <a:buChar char="•"/>
              </a:pPr>
              <a:endParaRPr lang="fr-FR" sz="750" dirty="0">
                <a:latin typeface="Arial" panose="020B0604020202020204" pitchFamily="34" charset="0"/>
                <a:cs typeface="Arial" panose="020B0604020202020204" pitchFamily="34" charset="0"/>
              </a:endParaRPr>
            </a:p>
          </p:txBody>
        </p:sp>
        <p:grpSp>
          <p:nvGrpSpPr>
            <p:cNvPr id="31" name="Groupe 30">
              <a:extLst>
                <a:ext uri="{FF2B5EF4-FFF2-40B4-BE49-F238E27FC236}">
                  <a16:creationId xmlns:a16="http://schemas.microsoft.com/office/drawing/2014/main" id="{1F76348D-2A7B-E66B-BBF0-368C660C5FD8}"/>
                </a:ext>
              </a:extLst>
            </p:cNvPr>
            <p:cNvGrpSpPr/>
            <p:nvPr/>
          </p:nvGrpSpPr>
          <p:grpSpPr>
            <a:xfrm>
              <a:off x="6558780" y="2626755"/>
              <a:ext cx="1659045" cy="216000"/>
              <a:chOff x="6558780" y="2626755"/>
              <a:chExt cx="1659045" cy="216000"/>
            </a:xfrm>
          </p:grpSpPr>
          <p:sp>
            <p:nvSpPr>
              <p:cNvPr id="15" name="ZoneTexte 14">
                <a:extLst>
                  <a:ext uri="{FF2B5EF4-FFF2-40B4-BE49-F238E27FC236}">
                    <a16:creationId xmlns:a16="http://schemas.microsoft.com/office/drawing/2014/main" id="{9699AADF-A7F7-2246-B288-7CED0B27DE98}"/>
                  </a:ext>
                </a:extLst>
              </p:cNvPr>
              <p:cNvSpPr txBox="1"/>
              <p:nvPr/>
            </p:nvSpPr>
            <p:spPr>
              <a:xfrm>
                <a:off x="6659541" y="2626755"/>
                <a:ext cx="1558284" cy="21600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lIns="0" tIns="0" rIns="0" bIns="0" rtlCol="0" anchor="ctr" anchorCtr="0">
                <a:noAutofit/>
              </a:bodyPr>
              <a:lstStyle/>
              <a:p>
                <a:r>
                  <a:rPr lang="fr-FR" sz="1100" b="1" dirty="0">
                    <a:solidFill>
                      <a:srgbClr val="4E879B"/>
                    </a:solidFill>
                    <a:latin typeface="Arial" panose="020B0604020202020204" pitchFamily="34" charset="0"/>
                    <a:ea typeface="Hind Medium" charset="0"/>
                    <a:cs typeface="Arial" panose="020B0604020202020204" pitchFamily="34" charset="0"/>
                  </a:rPr>
                  <a:t>Délégations régionales</a:t>
                </a:r>
              </a:p>
            </p:txBody>
          </p:sp>
          <p:sp>
            <p:nvSpPr>
              <p:cNvPr id="27" name="Rectangle 26">
                <a:extLst>
                  <a:ext uri="{FF2B5EF4-FFF2-40B4-BE49-F238E27FC236}">
                    <a16:creationId xmlns:a16="http://schemas.microsoft.com/office/drawing/2014/main" id="{EE2902EC-AC41-674A-AB9B-544F44D3FF5F}"/>
                  </a:ext>
                </a:extLst>
              </p:cNvPr>
              <p:cNvSpPr/>
              <p:nvPr/>
            </p:nvSpPr>
            <p:spPr>
              <a:xfrm>
                <a:off x="6558780" y="2634875"/>
                <a:ext cx="45719" cy="180000"/>
              </a:xfrm>
              <a:prstGeom prst="rect">
                <a:avLst/>
              </a:prstGeom>
              <a:solidFill>
                <a:srgbClr val="4E8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cxnSp>
        <p:nvCxnSpPr>
          <p:cNvPr id="34" name="Connecteur droit 33">
            <a:extLst>
              <a:ext uri="{FF2B5EF4-FFF2-40B4-BE49-F238E27FC236}">
                <a16:creationId xmlns:a16="http://schemas.microsoft.com/office/drawing/2014/main" id="{6DC075C1-FB77-E245-951E-2D73A57724C9}"/>
              </a:ext>
            </a:extLst>
          </p:cNvPr>
          <p:cNvCxnSpPr>
            <a:cxnSpLocks/>
          </p:cNvCxnSpPr>
          <p:nvPr/>
        </p:nvCxnSpPr>
        <p:spPr>
          <a:xfrm>
            <a:off x="2168858" y="1689707"/>
            <a:ext cx="116535" cy="0"/>
          </a:xfrm>
          <a:prstGeom prst="line">
            <a:avLst/>
          </a:prstGeom>
          <a:ln>
            <a:solidFill>
              <a:srgbClr val="DE492A"/>
            </a:solidFill>
          </a:ln>
        </p:spPr>
        <p:style>
          <a:lnRef idx="1">
            <a:schemeClr val="accent1"/>
          </a:lnRef>
          <a:fillRef idx="0">
            <a:schemeClr val="accent1"/>
          </a:fillRef>
          <a:effectRef idx="0">
            <a:schemeClr val="accent1"/>
          </a:effectRef>
          <a:fontRef idx="minor">
            <a:schemeClr val="tx1"/>
          </a:fontRef>
        </p:style>
      </p:cxnSp>
      <p:cxnSp>
        <p:nvCxnSpPr>
          <p:cNvPr id="35" name="Connecteur droit 34">
            <a:extLst>
              <a:ext uri="{FF2B5EF4-FFF2-40B4-BE49-F238E27FC236}">
                <a16:creationId xmlns:a16="http://schemas.microsoft.com/office/drawing/2014/main" id="{30E25636-5027-9745-936C-180799F714D2}"/>
              </a:ext>
            </a:extLst>
          </p:cNvPr>
          <p:cNvCxnSpPr>
            <a:cxnSpLocks/>
          </p:cNvCxnSpPr>
          <p:nvPr/>
        </p:nvCxnSpPr>
        <p:spPr>
          <a:xfrm>
            <a:off x="2168858" y="1955248"/>
            <a:ext cx="116535" cy="0"/>
          </a:xfrm>
          <a:prstGeom prst="line">
            <a:avLst/>
          </a:prstGeom>
          <a:ln>
            <a:solidFill>
              <a:srgbClr val="DE492A"/>
            </a:solidFill>
          </a:ln>
        </p:spPr>
        <p:style>
          <a:lnRef idx="1">
            <a:schemeClr val="accent1"/>
          </a:lnRef>
          <a:fillRef idx="0">
            <a:schemeClr val="accent1"/>
          </a:fillRef>
          <a:effectRef idx="0">
            <a:schemeClr val="accent1"/>
          </a:effectRef>
          <a:fontRef idx="minor">
            <a:schemeClr val="tx1"/>
          </a:fontRef>
        </p:style>
      </p:cxnSp>
      <p:cxnSp>
        <p:nvCxnSpPr>
          <p:cNvPr id="37" name="Connecteur droit 36">
            <a:extLst>
              <a:ext uri="{FF2B5EF4-FFF2-40B4-BE49-F238E27FC236}">
                <a16:creationId xmlns:a16="http://schemas.microsoft.com/office/drawing/2014/main" id="{CBBA703F-7092-0C43-8590-B9D8FFA1C923}"/>
              </a:ext>
            </a:extLst>
          </p:cNvPr>
          <p:cNvCxnSpPr>
            <a:cxnSpLocks/>
          </p:cNvCxnSpPr>
          <p:nvPr/>
        </p:nvCxnSpPr>
        <p:spPr>
          <a:xfrm>
            <a:off x="2168858" y="2123440"/>
            <a:ext cx="116535" cy="0"/>
          </a:xfrm>
          <a:prstGeom prst="line">
            <a:avLst/>
          </a:prstGeom>
          <a:ln>
            <a:solidFill>
              <a:srgbClr val="DE492A"/>
            </a:solidFill>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F69E9583-7A21-F34D-BBE1-85187477C2C9}"/>
              </a:ext>
            </a:extLst>
          </p:cNvPr>
          <p:cNvCxnSpPr>
            <a:cxnSpLocks/>
          </p:cNvCxnSpPr>
          <p:nvPr/>
        </p:nvCxnSpPr>
        <p:spPr>
          <a:xfrm>
            <a:off x="2168858" y="2309225"/>
            <a:ext cx="116535" cy="0"/>
          </a:xfrm>
          <a:prstGeom prst="line">
            <a:avLst/>
          </a:prstGeom>
          <a:ln>
            <a:solidFill>
              <a:srgbClr val="DE492A"/>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249ACD21-B004-374D-85A1-E9304A50C473}"/>
              </a:ext>
            </a:extLst>
          </p:cNvPr>
          <p:cNvCxnSpPr>
            <a:cxnSpLocks/>
          </p:cNvCxnSpPr>
          <p:nvPr/>
        </p:nvCxnSpPr>
        <p:spPr>
          <a:xfrm flipH="1">
            <a:off x="2285394" y="1569962"/>
            <a:ext cx="2" cy="810602"/>
          </a:xfrm>
          <a:prstGeom prst="line">
            <a:avLst/>
          </a:prstGeom>
          <a:ln>
            <a:solidFill>
              <a:srgbClr val="DE492A"/>
            </a:solidFill>
          </a:ln>
        </p:spPr>
        <p:style>
          <a:lnRef idx="1">
            <a:schemeClr val="accent1"/>
          </a:lnRef>
          <a:fillRef idx="0">
            <a:schemeClr val="accent1"/>
          </a:fillRef>
          <a:effectRef idx="0">
            <a:schemeClr val="accent1"/>
          </a:effectRef>
          <a:fontRef idx="minor">
            <a:schemeClr val="tx1"/>
          </a:fontRef>
        </p:style>
      </p:cxnSp>
      <p:cxnSp>
        <p:nvCxnSpPr>
          <p:cNvPr id="42" name="Connecteur droit 41">
            <a:extLst>
              <a:ext uri="{FF2B5EF4-FFF2-40B4-BE49-F238E27FC236}">
                <a16:creationId xmlns:a16="http://schemas.microsoft.com/office/drawing/2014/main" id="{865D24DD-11EC-E340-81F9-C87B403F4475}"/>
              </a:ext>
            </a:extLst>
          </p:cNvPr>
          <p:cNvCxnSpPr>
            <a:cxnSpLocks/>
          </p:cNvCxnSpPr>
          <p:nvPr/>
        </p:nvCxnSpPr>
        <p:spPr>
          <a:xfrm>
            <a:off x="2285315" y="2380564"/>
            <a:ext cx="1813272" cy="0"/>
          </a:xfrm>
          <a:prstGeom prst="line">
            <a:avLst/>
          </a:prstGeom>
          <a:ln>
            <a:solidFill>
              <a:srgbClr val="DE492A"/>
            </a:solidFill>
          </a:ln>
        </p:spPr>
        <p:style>
          <a:lnRef idx="1">
            <a:schemeClr val="accent1"/>
          </a:lnRef>
          <a:fillRef idx="0">
            <a:schemeClr val="accent1"/>
          </a:fillRef>
          <a:effectRef idx="0">
            <a:schemeClr val="accent1"/>
          </a:effectRef>
          <a:fontRef idx="minor">
            <a:schemeClr val="tx1"/>
          </a:fontRef>
        </p:style>
      </p:cxnSp>
      <p:cxnSp>
        <p:nvCxnSpPr>
          <p:cNvPr id="45" name="Connecteur droit 44">
            <a:extLst>
              <a:ext uri="{FF2B5EF4-FFF2-40B4-BE49-F238E27FC236}">
                <a16:creationId xmlns:a16="http://schemas.microsoft.com/office/drawing/2014/main" id="{4691059C-62DA-354E-AACD-20B06CAB9DC2}"/>
              </a:ext>
            </a:extLst>
          </p:cNvPr>
          <p:cNvCxnSpPr>
            <a:cxnSpLocks/>
          </p:cNvCxnSpPr>
          <p:nvPr/>
        </p:nvCxnSpPr>
        <p:spPr>
          <a:xfrm>
            <a:off x="7098505" y="1676229"/>
            <a:ext cx="116535" cy="0"/>
          </a:xfrm>
          <a:prstGeom prst="line">
            <a:avLst/>
          </a:prstGeom>
          <a:ln>
            <a:solidFill>
              <a:srgbClr val="DE492A"/>
            </a:solidFill>
          </a:ln>
        </p:spPr>
        <p:style>
          <a:lnRef idx="1">
            <a:schemeClr val="accent1"/>
          </a:lnRef>
          <a:fillRef idx="0">
            <a:schemeClr val="accent1"/>
          </a:fillRef>
          <a:effectRef idx="0">
            <a:schemeClr val="accent1"/>
          </a:effectRef>
          <a:fontRef idx="minor">
            <a:schemeClr val="tx1"/>
          </a:fontRef>
        </p:style>
      </p:cxnSp>
      <p:cxnSp>
        <p:nvCxnSpPr>
          <p:cNvPr id="46" name="Connecteur droit 45">
            <a:extLst>
              <a:ext uri="{FF2B5EF4-FFF2-40B4-BE49-F238E27FC236}">
                <a16:creationId xmlns:a16="http://schemas.microsoft.com/office/drawing/2014/main" id="{24DD1A86-AD27-2240-BDD9-B3BC3AB8B1E8}"/>
              </a:ext>
            </a:extLst>
          </p:cNvPr>
          <p:cNvCxnSpPr>
            <a:cxnSpLocks/>
          </p:cNvCxnSpPr>
          <p:nvPr/>
        </p:nvCxnSpPr>
        <p:spPr>
          <a:xfrm>
            <a:off x="7098505" y="1676229"/>
            <a:ext cx="0" cy="706847"/>
          </a:xfrm>
          <a:prstGeom prst="line">
            <a:avLst/>
          </a:prstGeom>
          <a:ln>
            <a:solidFill>
              <a:srgbClr val="DE492A"/>
            </a:solidFill>
          </a:ln>
        </p:spPr>
        <p:style>
          <a:lnRef idx="1">
            <a:schemeClr val="accent1"/>
          </a:lnRef>
          <a:fillRef idx="0">
            <a:schemeClr val="accent1"/>
          </a:fillRef>
          <a:effectRef idx="0">
            <a:schemeClr val="accent1"/>
          </a:effectRef>
          <a:fontRef idx="minor">
            <a:schemeClr val="tx1"/>
          </a:fontRef>
        </p:style>
      </p:cxnSp>
      <p:cxnSp>
        <p:nvCxnSpPr>
          <p:cNvPr id="47" name="Connecteur droit 46">
            <a:extLst>
              <a:ext uri="{FF2B5EF4-FFF2-40B4-BE49-F238E27FC236}">
                <a16:creationId xmlns:a16="http://schemas.microsoft.com/office/drawing/2014/main" id="{9C689843-FCBE-DD41-9448-E97323F093F5}"/>
              </a:ext>
            </a:extLst>
          </p:cNvPr>
          <p:cNvCxnSpPr>
            <a:cxnSpLocks/>
          </p:cNvCxnSpPr>
          <p:nvPr/>
        </p:nvCxnSpPr>
        <p:spPr>
          <a:xfrm>
            <a:off x="7098505" y="1800982"/>
            <a:ext cx="116535" cy="0"/>
          </a:xfrm>
          <a:prstGeom prst="line">
            <a:avLst/>
          </a:prstGeom>
          <a:ln>
            <a:solidFill>
              <a:srgbClr val="DE492A"/>
            </a:solidFill>
          </a:ln>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a16="http://schemas.microsoft.com/office/drawing/2014/main" id="{7B68819C-C31E-664A-BE5D-EB049B511429}"/>
              </a:ext>
            </a:extLst>
          </p:cNvPr>
          <p:cNvCxnSpPr>
            <a:cxnSpLocks/>
          </p:cNvCxnSpPr>
          <p:nvPr/>
        </p:nvCxnSpPr>
        <p:spPr>
          <a:xfrm>
            <a:off x="7098505" y="1983850"/>
            <a:ext cx="116535" cy="0"/>
          </a:xfrm>
          <a:prstGeom prst="line">
            <a:avLst/>
          </a:prstGeom>
          <a:ln>
            <a:solidFill>
              <a:srgbClr val="DE492A"/>
            </a:solidFill>
          </a:ln>
        </p:spPr>
        <p:style>
          <a:lnRef idx="1">
            <a:schemeClr val="accent1"/>
          </a:lnRef>
          <a:fillRef idx="0">
            <a:schemeClr val="accent1"/>
          </a:fillRef>
          <a:effectRef idx="0">
            <a:schemeClr val="accent1"/>
          </a:effectRef>
          <a:fontRef idx="minor">
            <a:schemeClr val="tx1"/>
          </a:fontRef>
        </p:style>
      </p:cxnSp>
      <p:cxnSp>
        <p:nvCxnSpPr>
          <p:cNvPr id="49" name="Connecteur droit 48">
            <a:extLst>
              <a:ext uri="{FF2B5EF4-FFF2-40B4-BE49-F238E27FC236}">
                <a16:creationId xmlns:a16="http://schemas.microsoft.com/office/drawing/2014/main" id="{2FD7D168-CB76-2341-BBA4-EB98CD0F5DBF}"/>
              </a:ext>
            </a:extLst>
          </p:cNvPr>
          <p:cNvCxnSpPr>
            <a:cxnSpLocks/>
          </p:cNvCxnSpPr>
          <p:nvPr/>
        </p:nvCxnSpPr>
        <p:spPr>
          <a:xfrm>
            <a:off x="7098505" y="2220538"/>
            <a:ext cx="116535" cy="0"/>
          </a:xfrm>
          <a:prstGeom prst="line">
            <a:avLst/>
          </a:prstGeom>
          <a:ln>
            <a:solidFill>
              <a:srgbClr val="DE492A"/>
            </a:solidFill>
          </a:ln>
        </p:spPr>
        <p:style>
          <a:lnRef idx="1">
            <a:schemeClr val="accent1"/>
          </a:lnRef>
          <a:fillRef idx="0">
            <a:schemeClr val="accent1"/>
          </a:fillRef>
          <a:effectRef idx="0">
            <a:schemeClr val="accent1"/>
          </a:effectRef>
          <a:fontRef idx="minor">
            <a:schemeClr val="tx1"/>
          </a:fontRef>
        </p:style>
      </p:cxnSp>
      <p:sp>
        <p:nvSpPr>
          <p:cNvPr id="4" name="ZoneTexte 3">
            <a:extLst>
              <a:ext uri="{FF2B5EF4-FFF2-40B4-BE49-F238E27FC236}">
                <a16:creationId xmlns:a16="http://schemas.microsoft.com/office/drawing/2014/main" id="{E46D8885-29C7-CF44-9861-2F2850D23A78}"/>
              </a:ext>
            </a:extLst>
          </p:cNvPr>
          <p:cNvSpPr txBox="1"/>
          <p:nvPr/>
        </p:nvSpPr>
        <p:spPr>
          <a:xfrm>
            <a:off x="4074777" y="2266122"/>
            <a:ext cx="1279592" cy="246221"/>
          </a:xfrm>
          <a:prstGeom prst="rect">
            <a:avLst/>
          </a:prstGeom>
          <a:noFill/>
        </p:spPr>
        <p:txBody>
          <a:bodyPr wrap="square" rtlCol="0" anchor="ctr">
            <a:spAutoFit/>
          </a:bodyPr>
          <a:lstStyle/>
          <a:p>
            <a:pPr algn="ctr"/>
            <a:r>
              <a:rPr lang="fr-FR" sz="1000" dirty="0">
                <a:solidFill>
                  <a:srgbClr val="DE492A"/>
                </a:solidFill>
                <a:latin typeface="Arial" panose="020B0604020202020204" pitchFamily="34" charset="0"/>
                <a:ea typeface="Hind SemiBold" charset="0"/>
                <a:cs typeface="Arial" panose="020B0604020202020204" pitchFamily="34" charset="0"/>
              </a:rPr>
              <a:t>Direction générale</a:t>
            </a:r>
          </a:p>
        </p:txBody>
      </p:sp>
      <p:grpSp>
        <p:nvGrpSpPr>
          <p:cNvPr id="56" name="Groupe 55">
            <a:extLst>
              <a:ext uri="{FF2B5EF4-FFF2-40B4-BE49-F238E27FC236}">
                <a16:creationId xmlns:a16="http://schemas.microsoft.com/office/drawing/2014/main" id="{1C24FA55-6B95-F4B5-05C0-CEAF55C3E48C}"/>
              </a:ext>
            </a:extLst>
          </p:cNvPr>
          <p:cNvGrpSpPr/>
          <p:nvPr/>
        </p:nvGrpSpPr>
        <p:grpSpPr>
          <a:xfrm>
            <a:off x="2512418" y="1427530"/>
            <a:ext cx="871153" cy="772290"/>
            <a:chOff x="3066767" y="1430763"/>
            <a:chExt cx="871153" cy="772290"/>
          </a:xfrm>
        </p:grpSpPr>
        <p:sp>
          <p:nvSpPr>
            <p:cNvPr id="19" name="Espace réservé du contenu 5">
              <a:extLst>
                <a:ext uri="{FF2B5EF4-FFF2-40B4-BE49-F238E27FC236}">
                  <a16:creationId xmlns:a16="http://schemas.microsoft.com/office/drawing/2014/main" id="{6D45FBA9-A706-0742-803D-C92E540833D1}"/>
                </a:ext>
              </a:extLst>
            </p:cNvPr>
            <p:cNvSpPr txBox="1">
              <a:spLocks/>
            </p:cNvSpPr>
            <p:nvPr/>
          </p:nvSpPr>
          <p:spPr>
            <a:xfrm>
              <a:off x="3066767" y="1865781"/>
              <a:ext cx="871153" cy="337272"/>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Tx/>
                <a:buNone/>
                <a:defRPr sz="2700" b="0" i="0" kern="1200">
                  <a:solidFill>
                    <a:schemeClr val="tx1"/>
                  </a:solidFill>
                  <a:latin typeface="Hind" panose="02000000000000000000" pitchFamily="2" charset="77"/>
                  <a:ea typeface="+mn-ea"/>
                  <a:cs typeface="Hind" panose="02000000000000000000" pitchFamily="2" charset="77"/>
                </a:defRPr>
              </a:lvl1pPr>
              <a:lvl2pPr marL="685800" indent="-228600" algn="l" defTabSz="914400" rtl="0" eaLnBrk="1" latinLnBrk="0" hangingPunct="1">
                <a:lnSpc>
                  <a:spcPct val="90000"/>
                </a:lnSpc>
                <a:spcBef>
                  <a:spcPts val="1700"/>
                </a:spcBef>
                <a:buFont typeface="Arial" panose="020B0604020202020204" pitchFamily="34" charset="0"/>
                <a:buChar char="•"/>
                <a:defRPr sz="2500" b="0" i="0" kern="1200">
                  <a:solidFill>
                    <a:schemeClr val="tx1"/>
                  </a:solidFill>
                  <a:latin typeface="Hind" panose="02000000000000000000" pitchFamily="2" charset="77"/>
                  <a:ea typeface="+mn-ea"/>
                  <a:cs typeface="Hind" panose="02000000000000000000" pitchFamily="2" charset="77"/>
                </a:defRPr>
              </a:lvl2pPr>
              <a:lvl3pPr marL="268288" indent="-260350" algn="l" defTabSz="914400" rtl="0" eaLnBrk="1" latinLnBrk="0" hangingPunct="1">
                <a:lnSpc>
                  <a:spcPct val="100000"/>
                </a:lnSpc>
                <a:spcBef>
                  <a:spcPts val="1200"/>
                </a:spcBef>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150000"/>
                </a:lnSpc>
                <a:spcBef>
                  <a:spcPts val="800"/>
                </a:spcBef>
                <a:buFont typeface="Arial" panose="020B0604020202020204" pitchFamily="34" charset="0"/>
                <a:buNone/>
                <a:tabLst/>
                <a:defRPr sz="1400" b="0" i="0" kern="1200">
                  <a:solidFill>
                    <a:schemeClr val="tx1"/>
                  </a:solidFill>
                  <a:latin typeface="Hind" panose="02000000000000000000" pitchFamily="2" charset="77"/>
                  <a:ea typeface="+mn-ea"/>
                  <a:cs typeface="Hind" panose="02000000000000000000"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Hind" panose="02000000000000000000" pitchFamily="2" charset="77"/>
                  <a:ea typeface="+mn-ea"/>
                  <a:cs typeface="Hind" panose="02000000000000000000"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225"/>
                </a:spcBef>
                <a:buClr>
                  <a:schemeClr val="accent1"/>
                </a:buClr>
              </a:pPr>
              <a:r>
                <a:rPr lang="fr-FR" sz="750" dirty="0">
                  <a:latin typeface="Arial" panose="020B0604020202020204" pitchFamily="34" charset="0"/>
                  <a:cs typeface="Arial" panose="020B0604020202020204" pitchFamily="34" charset="0"/>
                </a:rPr>
                <a:t>Directrice générale déléguée - Stratégie</a:t>
              </a:r>
            </a:p>
            <a:p>
              <a:pPr algn="ctr">
                <a:spcBef>
                  <a:spcPts val="225"/>
                </a:spcBef>
                <a:buClr>
                  <a:schemeClr val="accent1"/>
                </a:buClr>
              </a:pPr>
              <a:r>
                <a:rPr lang="fr-FR" sz="750" b="1" dirty="0">
                  <a:latin typeface="Arial" panose="020B0604020202020204" pitchFamily="34" charset="0"/>
                  <a:cs typeface="Arial" panose="020B0604020202020204" pitchFamily="34" charset="0"/>
                </a:rPr>
                <a:t>Elli Chatzopoulou</a:t>
              </a:r>
            </a:p>
          </p:txBody>
        </p:sp>
        <p:pic>
          <p:nvPicPr>
            <p:cNvPr id="9" name="Image 8"/>
            <p:cNvPicPr>
              <a:picLocks noChangeAspect="1"/>
            </p:cNvPicPr>
            <p:nvPr/>
          </p:nvPicPr>
          <p:blipFill>
            <a:blip r:embed="rId3"/>
            <a:srcRect/>
            <a:stretch/>
          </p:blipFill>
          <p:spPr>
            <a:xfrm>
              <a:off x="3328911" y="1430763"/>
              <a:ext cx="346864" cy="355600"/>
            </a:xfrm>
            <a:prstGeom prst="rect">
              <a:avLst/>
            </a:prstGeom>
          </p:spPr>
        </p:pic>
      </p:grpSp>
      <p:grpSp>
        <p:nvGrpSpPr>
          <p:cNvPr id="20" name="Groupe 19">
            <a:extLst>
              <a:ext uri="{FF2B5EF4-FFF2-40B4-BE49-F238E27FC236}">
                <a16:creationId xmlns:a16="http://schemas.microsoft.com/office/drawing/2014/main" id="{2D3E9C5F-6038-42D1-667E-414073D0572A}"/>
              </a:ext>
            </a:extLst>
          </p:cNvPr>
          <p:cNvGrpSpPr/>
          <p:nvPr/>
        </p:nvGrpSpPr>
        <p:grpSpPr>
          <a:xfrm>
            <a:off x="4275582" y="547600"/>
            <a:ext cx="871153" cy="774673"/>
            <a:chOff x="4282292" y="451350"/>
            <a:chExt cx="871153" cy="774673"/>
          </a:xfrm>
        </p:grpSpPr>
        <p:sp>
          <p:nvSpPr>
            <p:cNvPr id="36" name="Espace réservé du contenu 5">
              <a:extLst>
                <a:ext uri="{FF2B5EF4-FFF2-40B4-BE49-F238E27FC236}">
                  <a16:creationId xmlns:a16="http://schemas.microsoft.com/office/drawing/2014/main" id="{6D45FBA9-A706-0742-803D-C92E540833D1}"/>
                </a:ext>
              </a:extLst>
            </p:cNvPr>
            <p:cNvSpPr txBox="1">
              <a:spLocks/>
            </p:cNvSpPr>
            <p:nvPr/>
          </p:nvSpPr>
          <p:spPr>
            <a:xfrm>
              <a:off x="4282292" y="888751"/>
              <a:ext cx="871153" cy="337272"/>
            </a:xfrm>
            <a:prstGeom prst="rect">
              <a:avLst/>
            </a:prstGeom>
          </p:spPr>
          <p:txBody>
            <a:bodyPr vert="horz" wrap="square" lIns="0" tIns="0" rIns="0" bIns="0" rtlCol="0" anchor="ctr">
              <a:spAutoFit/>
            </a:bodyPr>
            <a:lstStyle>
              <a:lvl1pPr marL="0" indent="0" algn="l" defTabSz="914400" rtl="0" eaLnBrk="1" latinLnBrk="0" hangingPunct="1">
                <a:lnSpc>
                  <a:spcPct val="90000"/>
                </a:lnSpc>
                <a:spcBef>
                  <a:spcPts val="1000"/>
                </a:spcBef>
                <a:buFontTx/>
                <a:buNone/>
                <a:defRPr sz="2700" b="0" i="0" kern="1200">
                  <a:solidFill>
                    <a:schemeClr val="tx1"/>
                  </a:solidFill>
                  <a:latin typeface="Hind" panose="02000000000000000000" pitchFamily="2" charset="77"/>
                  <a:ea typeface="+mn-ea"/>
                  <a:cs typeface="Hind" panose="02000000000000000000" pitchFamily="2" charset="77"/>
                </a:defRPr>
              </a:lvl1pPr>
              <a:lvl2pPr marL="685800" indent="-228600" algn="l" defTabSz="914400" rtl="0" eaLnBrk="1" latinLnBrk="0" hangingPunct="1">
                <a:lnSpc>
                  <a:spcPct val="90000"/>
                </a:lnSpc>
                <a:spcBef>
                  <a:spcPts val="1700"/>
                </a:spcBef>
                <a:buFont typeface="Arial" panose="020B0604020202020204" pitchFamily="34" charset="0"/>
                <a:buChar char="•"/>
                <a:defRPr sz="2500" b="0" i="0" kern="1200">
                  <a:solidFill>
                    <a:schemeClr val="tx1"/>
                  </a:solidFill>
                  <a:latin typeface="Hind" panose="02000000000000000000" pitchFamily="2" charset="77"/>
                  <a:ea typeface="+mn-ea"/>
                  <a:cs typeface="Hind" panose="02000000000000000000" pitchFamily="2" charset="77"/>
                </a:defRPr>
              </a:lvl2pPr>
              <a:lvl3pPr marL="268288" indent="-260350" algn="l" defTabSz="914400" rtl="0" eaLnBrk="1" latinLnBrk="0" hangingPunct="1">
                <a:lnSpc>
                  <a:spcPct val="100000"/>
                </a:lnSpc>
                <a:spcBef>
                  <a:spcPts val="1200"/>
                </a:spcBef>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150000"/>
                </a:lnSpc>
                <a:spcBef>
                  <a:spcPts val="800"/>
                </a:spcBef>
                <a:buFont typeface="Arial" panose="020B0604020202020204" pitchFamily="34" charset="0"/>
                <a:buNone/>
                <a:tabLst/>
                <a:defRPr sz="1400" b="0" i="0" kern="1200">
                  <a:solidFill>
                    <a:schemeClr val="tx1"/>
                  </a:solidFill>
                  <a:latin typeface="Hind" panose="02000000000000000000" pitchFamily="2" charset="77"/>
                  <a:ea typeface="+mn-ea"/>
                  <a:cs typeface="Hind" panose="02000000000000000000"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Hind" panose="02000000000000000000" pitchFamily="2" charset="77"/>
                  <a:ea typeface="+mn-ea"/>
                  <a:cs typeface="Hind" panose="02000000000000000000"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225"/>
                </a:spcBef>
                <a:buClr>
                  <a:schemeClr val="accent1"/>
                </a:buClr>
              </a:pPr>
              <a:r>
                <a:rPr lang="fr-FR" sz="750" dirty="0">
                  <a:solidFill>
                    <a:srgbClr val="DE492A"/>
                  </a:solidFill>
                  <a:latin typeface="Arial" panose="020B0604020202020204" pitchFamily="34" charset="0"/>
                  <a:cs typeface="Arial" panose="020B0604020202020204" pitchFamily="34" charset="0"/>
                </a:rPr>
                <a:t>Président-directeur général</a:t>
              </a:r>
            </a:p>
            <a:p>
              <a:pPr algn="ctr">
                <a:spcBef>
                  <a:spcPts val="225"/>
                </a:spcBef>
                <a:buClr>
                  <a:schemeClr val="accent1"/>
                </a:buClr>
              </a:pPr>
              <a:r>
                <a:rPr lang="fr-FR" sz="750" b="1" dirty="0">
                  <a:latin typeface="Arial" panose="020B0604020202020204" pitchFamily="34" charset="0"/>
                  <a:cs typeface="Arial" panose="020B0604020202020204" pitchFamily="34" charset="0"/>
                </a:rPr>
                <a:t>Didier Samuel</a:t>
              </a:r>
            </a:p>
          </p:txBody>
        </p:sp>
        <p:pic>
          <p:nvPicPr>
            <p:cNvPr id="40" name="Image 39"/>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4538924" y="451350"/>
              <a:ext cx="357889" cy="357889"/>
            </a:xfrm>
            <a:prstGeom prst="rect">
              <a:avLst/>
            </a:prstGeom>
          </p:spPr>
        </p:pic>
      </p:grpSp>
      <p:cxnSp>
        <p:nvCxnSpPr>
          <p:cNvPr id="43" name="Connecteur droit 42">
            <a:extLst>
              <a:ext uri="{FF2B5EF4-FFF2-40B4-BE49-F238E27FC236}">
                <a16:creationId xmlns:a16="http://schemas.microsoft.com/office/drawing/2014/main" id="{E9D236A0-9BDC-5E06-B771-9C68A050C0DA}"/>
              </a:ext>
            </a:extLst>
          </p:cNvPr>
          <p:cNvCxnSpPr>
            <a:cxnSpLocks/>
          </p:cNvCxnSpPr>
          <p:nvPr/>
        </p:nvCxnSpPr>
        <p:spPr>
          <a:xfrm>
            <a:off x="2168858" y="1828203"/>
            <a:ext cx="116535" cy="0"/>
          </a:xfrm>
          <a:prstGeom prst="line">
            <a:avLst/>
          </a:prstGeom>
          <a:ln>
            <a:solidFill>
              <a:srgbClr val="DE492A"/>
            </a:solidFill>
          </a:ln>
        </p:spPr>
        <p:style>
          <a:lnRef idx="1">
            <a:schemeClr val="accent1"/>
          </a:lnRef>
          <a:fillRef idx="0">
            <a:schemeClr val="accent1"/>
          </a:fillRef>
          <a:effectRef idx="0">
            <a:schemeClr val="accent1"/>
          </a:effectRef>
          <a:fontRef idx="minor">
            <a:schemeClr val="tx1"/>
          </a:fontRef>
        </p:style>
      </p:cxnSp>
      <p:cxnSp>
        <p:nvCxnSpPr>
          <p:cNvPr id="50" name="Connecteur droit 49">
            <a:extLst>
              <a:ext uri="{FF2B5EF4-FFF2-40B4-BE49-F238E27FC236}">
                <a16:creationId xmlns:a16="http://schemas.microsoft.com/office/drawing/2014/main" id="{6DC075C1-FB77-E245-951E-2D73A57724C9}"/>
              </a:ext>
            </a:extLst>
          </p:cNvPr>
          <p:cNvCxnSpPr>
            <a:cxnSpLocks/>
          </p:cNvCxnSpPr>
          <p:nvPr/>
        </p:nvCxnSpPr>
        <p:spPr>
          <a:xfrm>
            <a:off x="2168861" y="1569962"/>
            <a:ext cx="116535" cy="0"/>
          </a:xfrm>
          <a:prstGeom prst="line">
            <a:avLst/>
          </a:prstGeom>
          <a:ln>
            <a:solidFill>
              <a:srgbClr val="DE492A"/>
            </a:solidFill>
          </a:ln>
        </p:spPr>
        <p:style>
          <a:lnRef idx="1">
            <a:schemeClr val="accent1"/>
          </a:lnRef>
          <a:fillRef idx="0">
            <a:schemeClr val="accent1"/>
          </a:fillRef>
          <a:effectRef idx="0">
            <a:schemeClr val="accent1"/>
          </a:effectRef>
          <a:fontRef idx="minor">
            <a:schemeClr val="tx1"/>
          </a:fontRef>
        </p:style>
      </p:cxnSp>
      <p:grpSp>
        <p:nvGrpSpPr>
          <p:cNvPr id="57" name="Groupe 56">
            <a:extLst>
              <a:ext uri="{FF2B5EF4-FFF2-40B4-BE49-F238E27FC236}">
                <a16:creationId xmlns:a16="http://schemas.microsoft.com/office/drawing/2014/main" id="{244788BD-A227-5B0E-0B1E-F429F933BC9E}"/>
              </a:ext>
            </a:extLst>
          </p:cNvPr>
          <p:cNvGrpSpPr/>
          <p:nvPr/>
        </p:nvGrpSpPr>
        <p:grpSpPr>
          <a:xfrm>
            <a:off x="3613821" y="1430775"/>
            <a:ext cx="1048892" cy="772290"/>
            <a:chOff x="4014264" y="1434008"/>
            <a:chExt cx="1048892" cy="772290"/>
          </a:xfrm>
        </p:grpSpPr>
        <p:sp>
          <p:nvSpPr>
            <p:cNvPr id="28" name="Espace réservé du contenu 5">
              <a:extLst>
                <a:ext uri="{FF2B5EF4-FFF2-40B4-BE49-F238E27FC236}">
                  <a16:creationId xmlns:a16="http://schemas.microsoft.com/office/drawing/2014/main" id="{95A809B7-76DD-9E22-EDEC-AC094CF278EE}"/>
                </a:ext>
              </a:extLst>
            </p:cNvPr>
            <p:cNvSpPr txBox="1">
              <a:spLocks/>
            </p:cNvSpPr>
            <p:nvPr/>
          </p:nvSpPr>
          <p:spPr>
            <a:xfrm>
              <a:off x="4014264" y="1869026"/>
              <a:ext cx="1048892" cy="337272"/>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Tx/>
                <a:buNone/>
                <a:defRPr sz="2700" b="0" i="0" kern="1200">
                  <a:solidFill>
                    <a:schemeClr val="tx1"/>
                  </a:solidFill>
                  <a:latin typeface="Hind" panose="02000000000000000000" pitchFamily="2" charset="77"/>
                  <a:ea typeface="+mn-ea"/>
                  <a:cs typeface="Hind" panose="02000000000000000000" pitchFamily="2" charset="77"/>
                </a:defRPr>
              </a:lvl1pPr>
              <a:lvl2pPr marL="685800" indent="-228600" algn="l" defTabSz="914400" rtl="0" eaLnBrk="1" latinLnBrk="0" hangingPunct="1">
                <a:lnSpc>
                  <a:spcPct val="90000"/>
                </a:lnSpc>
                <a:spcBef>
                  <a:spcPts val="1700"/>
                </a:spcBef>
                <a:buFont typeface="Arial" panose="020B0604020202020204" pitchFamily="34" charset="0"/>
                <a:buChar char="•"/>
                <a:defRPr sz="2500" b="0" i="0" kern="1200">
                  <a:solidFill>
                    <a:schemeClr val="tx1"/>
                  </a:solidFill>
                  <a:latin typeface="Hind" panose="02000000000000000000" pitchFamily="2" charset="77"/>
                  <a:ea typeface="+mn-ea"/>
                  <a:cs typeface="Hind" panose="02000000000000000000" pitchFamily="2" charset="77"/>
                </a:defRPr>
              </a:lvl2pPr>
              <a:lvl3pPr marL="268288" indent="-260350" algn="l" defTabSz="914400" rtl="0" eaLnBrk="1" latinLnBrk="0" hangingPunct="1">
                <a:lnSpc>
                  <a:spcPct val="100000"/>
                </a:lnSpc>
                <a:spcBef>
                  <a:spcPts val="1200"/>
                </a:spcBef>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150000"/>
                </a:lnSpc>
                <a:spcBef>
                  <a:spcPts val="800"/>
                </a:spcBef>
                <a:buFont typeface="Arial" panose="020B0604020202020204" pitchFamily="34" charset="0"/>
                <a:buNone/>
                <a:tabLst/>
                <a:defRPr sz="1400" b="0" i="0" kern="1200">
                  <a:solidFill>
                    <a:schemeClr val="tx1"/>
                  </a:solidFill>
                  <a:latin typeface="Hind" panose="02000000000000000000" pitchFamily="2" charset="77"/>
                  <a:ea typeface="+mn-ea"/>
                  <a:cs typeface="Hind" panose="02000000000000000000"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Hind" panose="02000000000000000000" pitchFamily="2" charset="77"/>
                  <a:ea typeface="+mn-ea"/>
                  <a:cs typeface="Hind" panose="02000000000000000000"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225"/>
                </a:spcBef>
                <a:buClr>
                  <a:schemeClr val="accent1"/>
                </a:buClr>
              </a:pPr>
              <a:r>
                <a:rPr lang="fr-FR" sz="750" dirty="0">
                  <a:latin typeface="Arial" panose="020B0604020202020204" pitchFamily="34" charset="0"/>
                  <a:cs typeface="Arial" panose="020B0604020202020204" pitchFamily="34" charset="0"/>
                </a:rPr>
                <a:t>Directeur général délégué - Administration</a:t>
              </a:r>
            </a:p>
            <a:p>
              <a:pPr algn="ctr">
                <a:spcBef>
                  <a:spcPts val="225"/>
                </a:spcBef>
                <a:buClr>
                  <a:schemeClr val="accent1"/>
                </a:buClr>
              </a:pPr>
              <a:r>
                <a:rPr lang="fr-FR" sz="750" b="1" dirty="0">
                  <a:latin typeface="Arial" panose="020B0604020202020204" pitchFamily="34" charset="0"/>
                  <a:cs typeface="Arial" panose="020B0604020202020204" pitchFamily="34" charset="0"/>
                </a:rPr>
                <a:t>Damien Rousset</a:t>
              </a:r>
            </a:p>
          </p:txBody>
        </p:sp>
        <p:pic>
          <p:nvPicPr>
            <p:cNvPr id="51" name="Image 50">
              <a:extLst>
                <a:ext uri="{FF2B5EF4-FFF2-40B4-BE49-F238E27FC236}">
                  <a16:creationId xmlns:a16="http://schemas.microsoft.com/office/drawing/2014/main" id="{2742E73E-61EB-8F36-7CBC-7295798E0BBB}"/>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4360510" y="1434008"/>
              <a:ext cx="356400" cy="356400"/>
            </a:xfrm>
            <a:prstGeom prst="rect">
              <a:avLst/>
            </a:prstGeom>
          </p:spPr>
        </p:pic>
      </p:grpSp>
      <p:grpSp>
        <p:nvGrpSpPr>
          <p:cNvPr id="59" name="Groupe 58">
            <a:extLst>
              <a:ext uri="{FF2B5EF4-FFF2-40B4-BE49-F238E27FC236}">
                <a16:creationId xmlns:a16="http://schemas.microsoft.com/office/drawing/2014/main" id="{E0ED3B2B-A424-7E41-4D39-3E52AB822904}"/>
              </a:ext>
            </a:extLst>
          </p:cNvPr>
          <p:cNvGrpSpPr/>
          <p:nvPr/>
        </p:nvGrpSpPr>
        <p:grpSpPr>
          <a:xfrm>
            <a:off x="5859720" y="1427530"/>
            <a:ext cx="1145277" cy="775243"/>
            <a:chOff x="5942909" y="1430763"/>
            <a:chExt cx="1145277" cy="775243"/>
          </a:xfrm>
        </p:grpSpPr>
        <p:sp>
          <p:nvSpPr>
            <p:cNvPr id="8" name="Espace réservé du contenu 5">
              <a:extLst>
                <a:ext uri="{FF2B5EF4-FFF2-40B4-BE49-F238E27FC236}">
                  <a16:creationId xmlns:a16="http://schemas.microsoft.com/office/drawing/2014/main" id="{39CD046D-D163-C6C4-F3E5-A65264A62C1B}"/>
                </a:ext>
              </a:extLst>
            </p:cNvPr>
            <p:cNvSpPr txBox="1">
              <a:spLocks/>
            </p:cNvSpPr>
            <p:nvPr/>
          </p:nvSpPr>
          <p:spPr>
            <a:xfrm>
              <a:off x="5942909" y="1843086"/>
              <a:ext cx="1145277" cy="362920"/>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Tx/>
                <a:buNone/>
                <a:defRPr sz="2700" b="0" i="0" kern="1200">
                  <a:solidFill>
                    <a:schemeClr val="tx1"/>
                  </a:solidFill>
                  <a:latin typeface="Hind" panose="02000000000000000000" pitchFamily="2" charset="77"/>
                  <a:ea typeface="+mn-ea"/>
                  <a:cs typeface="Hind" panose="02000000000000000000" pitchFamily="2" charset="77"/>
                </a:defRPr>
              </a:lvl1pPr>
              <a:lvl2pPr marL="685800" indent="-228600" algn="l" defTabSz="914400" rtl="0" eaLnBrk="1" latinLnBrk="0" hangingPunct="1">
                <a:lnSpc>
                  <a:spcPct val="90000"/>
                </a:lnSpc>
                <a:spcBef>
                  <a:spcPts val="1700"/>
                </a:spcBef>
                <a:buFont typeface="Arial" panose="020B0604020202020204" pitchFamily="34" charset="0"/>
                <a:buChar char="•"/>
                <a:defRPr sz="2500" b="0" i="0" kern="1200">
                  <a:solidFill>
                    <a:schemeClr val="tx1"/>
                  </a:solidFill>
                  <a:latin typeface="Hind" panose="02000000000000000000" pitchFamily="2" charset="77"/>
                  <a:ea typeface="+mn-ea"/>
                  <a:cs typeface="Hind" panose="02000000000000000000" pitchFamily="2" charset="77"/>
                </a:defRPr>
              </a:lvl2pPr>
              <a:lvl3pPr marL="268288" indent="-260350" algn="l" defTabSz="914400" rtl="0" eaLnBrk="1" latinLnBrk="0" hangingPunct="1">
                <a:lnSpc>
                  <a:spcPct val="100000"/>
                </a:lnSpc>
                <a:spcBef>
                  <a:spcPts val="1200"/>
                </a:spcBef>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150000"/>
                </a:lnSpc>
                <a:spcBef>
                  <a:spcPts val="800"/>
                </a:spcBef>
                <a:buFont typeface="Arial" panose="020B0604020202020204" pitchFamily="34" charset="0"/>
                <a:buNone/>
                <a:tabLst/>
                <a:defRPr sz="1400" b="0" i="0" kern="1200">
                  <a:solidFill>
                    <a:schemeClr val="tx1"/>
                  </a:solidFill>
                  <a:latin typeface="Hind" panose="02000000000000000000" pitchFamily="2" charset="77"/>
                  <a:ea typeface="+mn-ea"/>
                  <a:cs typeface="Hind" panose="02000000000000000000"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Hind" panose="02000000000000000000" pitchFamily="2" charset="77"/>
                  <a:ea typeface="+mn-ea"/>
                  <a:cs typeface="Hind" panose="02000000000000000000"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225"/>
                </a:spcBef>
                <a:buClr>
                  <a:schemeClr val="accent1"/>
                </a:buClr>
              </a:pPr>
              <a:r>
                <a:rPr lang="fr-FR" sz="750" dirty="0">
                  <a:latin typeface="Arial" panose="020B0604020202020204" pitchFamily="34" charset="0"/>
                  <a:cs typeface="Arial" panose="020B0604020202020204" pitchFamily="34" charset="0"/>
                </a:rPr>
                <a:t>Directeur exécutif </a:t>
              </a:r>
            </a:p>
            <a:p>
              <a:pPr algn="ctr">
                <a:spcBef>
                  <a:spcPts val="225"/>
                </a:spcBef>
                <a:buClr>
                  <a:schemeClr val="accent1"/>
                </a:buClr>
              </a:pPr>
              <a:r>
                <a:rPr lang="fr-FR" sz="750" dirty="0">
                  <a:latin typeface="Arial" panose="020B0604020202020204" pitchFamily="34" charset="0"/>
                  <a:cs typeface="Arial" panose="020B0604020202020204" pitchFamily="34" charset="0"/>
                </a:rPr>
                <a:t>Agence de programmes</a:t>
              </a:r>
            </a:p>
            <a:p>
              <a:pPr algn="ctr">
                <a:spcBef>
                  <a:spcPts val="225"/>
                </a:spcBef>
                <a:buClr>
                  <a:schemeClr val="accent1"/>
                </a:buClr>
              </a:pPr>
              <a:r>
                <a:rPr lang="fr-FR" sz="750" b="1" dirty="0">
                  <a:latin typeface="Arial" panose="020B0604020202020204" pitchFamily="34" charset="0"/>
                  <a:cs typeface="Arial" panose="020B0604020202020204" pitchFamily="34" charset="0"/>
                </a:rPr>
                <a:t>Franck </a:t>
              </a:r>
              <a:r>
                <a:rPr lang="fr-FR" sz="750" b="1" dirty="0" err="1">
                  <a:latin typeface="Arial" panose="020B0604020202020204" pitchFamily="34" charset="0"/>
                  <a:cs typeface="Arial" panose="020B0604020202020204" pitchFamily="34" charset="0"/>
                </a:rPr>
                <a:t>Mouthon</a:t>
              </a:r>
              <a:endParaRPr lang="fr-FR" sz="750" b="1" dirty="0">
                <a:latin typeface="Arial" panose="020B0604020202020204" pitchFamily="34" charset="0"/>
                <a:cs typeface="Arial" panose="020B0604020202020204" pitchFamily="34" charset="0"/>
              </a:endParaRPr>
            </a:p>
          </p:txBody>
        </p:sp>
        <p:pic>
          <p:nvPicPr>
            <p:cNvPr id="53" name="Image 52" descr="Une image contenant personne, Visage humain, vêtements habillés, Entrepreneur&#10;&#10;Description générée automatiquement">
              <a:extLst>
                <a:ext uri="{FF2B5EF4-FFF2-40B4-BE49-F238E27FC236}">
                  <a16:creationId xmlns:a16="http://schemas.microsoft.com/office/drawing/2014/main" id="{512E65F3-499F-B997-004D-CEA4592C5CB9}"/>
                </a:ext>
              </a:extLst>
            </p:cNvPr>
            <p:cNvPicPr>
              <a:picLocks noChangeAspect="1"/>
            </p:cNvPicPr>
            <p:nvPr/>
          </p:nvPicPr>
          <p:blipFill rotWithShape="1">
            <a:blip r:embed="rId6"/>
            <a:srcRect l="23468" t="7263" r="26730" b="55148"/>
            <a:stretch/>
          </p:blipFill>
          <p:spPr>
            <a:xfrm>
              <a:off x="6330948" y="1430763"/>
              <a:ext cx="337024" cy="356400"/>
            </a:xfrm>
            <a:prstGeom prst="rect">
              <a:avLst/>
            </a:prstGeom>
          </p:spPr>
        </p:pic>
      </p:grpSp>
      <p:grpSp>
        <p:nvGrpSpPr>
          <p:cNvPr id="58" name="Groupe 57">
            <a:extLst>
              <a:ext uri="{FF2B5EF4-FFF2-40B4-BE49-F238E27FC236}">
                <a16:creationId xmlns:a16="http://schemas.microsoft.com/office/drawing/2014/main" id="{77BDB686-23CE-707E-1475-9F941913007B}"/>
              </a:ext>
            </a:extLst>
          </p:cNvPr>
          <p:cNvGrpSpPr/>
          <p:nvPr/>
        </p:nvGrpSpPr>
        <p:grpSpPr>
          <a:xfrm>
            <a:off x="4763209" y="1427530"/>
            <a:ext cx="1048892" cy="665972"/>
            <a:chOff x="5035665" y="1433206"/>
            <a:chExt cx="1048892" cy="665972"/>
          </a:xfrm>
        </p:grpSpPr>
        <p:sp>
          <p:nvSpPr>
            <p:cNvPr id="21" name="Espace réservé du contenu 5">
              <a:extLst>
                <a:ext uri="{FF2B5EF4-FFF2-40B4-BE49-F238E27FC236}">
                  <a16:creationId xmlns:a16="http://schemas.microsoft.com/office/drawing/2014/main" id="{0691404F-0F6F-D646-A458-53B925BCB057}"/>
                </a:ext>
              </a:extLst>
            </p:cNvPr>
            <p:cNvSpPr txBox="1">
              <a:spLocks/>
            </p:cNvSpPr>
            <p:nvPr/>
          </p:nvSpPr>
          <p:spPr>
            <a:xfrm>
              <a:off x="5035665" y="1865781"/>
              <a:ext cx="1048892" cy="233397"/>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Tx/>
                <a:buNone/>
                <a:defRPr sz="2700" b="0" i="0" kern="1200">
                  <a:solidFill>
                    <a:schemeClr val="tx1"/>
                  </a:solidFill>
                  <a:latin typeface="Hind" panose="02000000000000000000" pitchFamily="2" charset="77"/>
                  <a:ea typeface="+mn-ea"/>
                  <a:cs typeface="Hind" panose="02000000000000000000" pitchFamily="2" charset="77"/>
                </a:defRPr>
              </a:lvl1pPr>
              <a:lvl2pPr marL="685800" indent="-228600" algn="l" defTabSz="914400" rtl="0" eaLnBrk="1" latinLnBrk="0" hangingPunct="1">
                <a:lnSpc>
                  <a:spcPct val="90000"/>
                </a:lnSpc>
                <a:spcBef>
                  <a:spcPts val="1700"/>
                </a:spcBef>
                <a:buFont typeface="Arial" panose="020B0604020202020204" pitchFamily="34" charset="0"/>
                <a:buChar char="•"/>
                <a:defRPr sz="2500" b="0" i="0" kern="1200">
                  <a:solidFill>
                    <a:schemeClr val="tx1"/>
                  </a:solidFill>
                  <a:latin typeface="Hind" panose="02000000000000000000" pitchFamily="2" charset="77"/>
                  <a:ea typeface="+mn-ea"/>
                  <a:cs typeface="Hind" panose="02000000000000000000" pitchFamily="2" charset="77"/>
                </a:defRPr>
              </a:lvl2pPr>
              <a:lvl3pPr marL="268288" indent="-260350" algn="l" defTabSz="914400" rtl="0" eaLnBrk="1" latinLnBrk="0" hangingPunct="1">
                <a:lnSpc>
                  <a:spcPct val="100000"/>
                </a:lnSpc>
                <a:spcBef>
                  <a:spcPts val="1200"/>
                </a:spcBef>
                <a:buSzPct val="80000"/>
                <a:buFont typeface="Helvetica" pitchFamily="2" charset="0"/>
                <a:buChar char="●"/>
                <a:tabLst/>
                <a:defRPr sz="1800" b="0" i="0" kern="1200">
                  <a:solidFill>
                    <a:schemeClr val="tx1"/>
                  </a:solidFill>
                  <a:latin typeface="Hind" panose="02000000000000000000" pitchFamily="2" charset="77"/>
                  <a:ea typeface="+mn-ea"/>
                  <a:cs typeface="Hind" panose="02000000000000000000" pitchFamily="2" charset="77"/>
                </a:defRPr>
              </a:lvl3pPr>
              <a:lvl4pPr marL="11113" indent="0" algn="l" defTabSz="914400" rtl="0" eaLnBrk="1" latinLnBrk="0" hangingPunct="1">
                <a:lnSpc>
                  <a:spcPct val="150000"/>
                </a:lnSpc>
                <a:spcBef>
                  <a:spcPts val="800"/>
                </a:spcBef>
                <a:buFont typeface="Arial" panose="020B0604020202020204" pitchFamily="34" charset="0"/>
                <a:buNone/>
                <a:tabLst/>
                <a:defRPr sz="1400" b="0" i="0" kern="1200">
                  <a:solidFill>
                    <a:schemeClr val="tx1"/>
                  </a:solidFill>
                  <a:latin typeface="Hind" panose="02000000000000000000" pitchFamily="2" charset="77"/>
                  <a:ea typeface="+mn-ea"/>
                  <a:cs typeface="Hind" panose="02000000000000000000"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Hind" panose="02000000000000000000" pitchFamily="2" charset="77"/>
                  <a:ea typeface="+mn-ea"/>
                  <a:cs typeface="Hind" panose="02000000000000000000"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225"/>
                </a:spcBef>
                <a:buClr>
                  <a:schemeClr val="accent1"/>
                </a:buClr>
              </a:pPr>
              <a:r>
                <a:rPr lang="fr-FR" sz="750" dirty="0">
                  <a:latin typeface="Arial" panose="020B0604020202020204" pitchFamily="34" charset="0"/>
                  <a:cs typeface="Arial" panose="020B0604020202020204" pitchFamily="34" charset="0"/>
                </a:rPr>
                <a:t>Directrice de cabinet</a:t>
              </a:r>
            </a:p>
            <a:p>
              <a:pPr algn="ctr">
                <a:spcBef>
                  <a:spcPts val="225"/>
                </a:spcBef>
                <a:buClr>
                  <a:schemeClr val="accent1"/>
                </a:buClr>
              </a:pPr>
              <a:r>
                <a:rPr lang="fr-FR" sz="750" b="1" dirty="0">
                  <a:latin typeface="Arial" panose="020B0604020202020204" pitchFamily="34" charset="0"/>
                  <a:cs typeface="Arial" panose="020B0604020202020204" pitchFamily="34" charset="0"/>
                </a:rPr>
                <a:t>Carine Delrieu</a:t>
              </a:r>
            </a:p>
          </p:txBody>
        </p:sp>
        <p:pic>
          <p:nvPicPr>
            <p:cNvPr id="55" name="Image 54" descr="Une image contenant Visage humain, sourire, personne, Front&#10;&#10;Description générée automatiquement">
              <a:extLst>
                <a:ext uri="{FF2B5EF4-FFF2-40B4-BE49-F238E27FC236}">
                  <a16:creationId xmlns:a16="http://schemas.microsoft.com/office/drawing/2014/main" id="{592304C4-DDFD-94B7-863D-A13E39F932F6}"/>
                </a:ext>
              </a:extLst>
            </p:cNvPr>
            <p:cNvPicPr>
              <a:picLocks noChangeAspect="1"/>
            </p:cNvPicPr>
            <p:nvPr/>
          </p:nvPicPr>
          <p:blipFill>
            <a:blip r:embed="rId7"/>
            <a:stretch>
              <a:fillRect/>
            </a:stretch>
          </p:blipFill>
          <p:spPr>
            <a:xfrm>
              <a:off x="5379547" y="1433206"/>
              <a:ext cx="356616" cy="356616"/>
            </a:xfrm>
            <a:prstGeom prst="rect">
              <a:avLst/>
            </a:prstGeom>
          </p:spPr>
        </p:pic>
      </p:grpSp>
      <p:cxnSp>
        <p:nvCxnSpPr>
          <p:cNvPr id="63" name="Connecteur droit 62">
            <a:extLst>
              <a:ext uri="{FF2B5EF4-FFF2-40B4-BE49-F238E27FC236}">
                <a16:creationId xmlns:a16="http://schemas.microsoft.com/office/drawing/2014/main" id="{8FFB92DE-C5CB-E627-CC0E-B3CD28DCD265}"/>
              </a:ext>
            </a:extLst>
          </p:cNvPr>
          <p:cNvCxnSpPr>
            <a:cxnSpLocks/>
          </p:cNvCxnSpPr>
          <p:nvPr/>
        </p:nvCxnSpPr>
        <p:spPr>
          <a:xfrm>
            <a:off x="5321257" y="2380564"/>
            <a:ext cx="1777248" cy="0"/>
          </a:xfrm>
          <a:prstGeom prst="line">
            <a:avLst/>
          </a:prstGeom>
          <a:ln>
            <a:solidFill>
              <a:srgbClr val="DE492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73157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7.xml><?xml version="1.0" encoding="utf-8"?>
<p:tagLst xmlns:a="http://schemas.openxmlformats.org/drawingml/2006/main" xmlns:r="http://schemas.openxmlformats.org/officeDocument/2006/relationships" xmlns:p="http://schemas.openxmlformats.org/presentationml/2006/main">
  <p:tag name="NUM" val="7"/>
</p:tagLst>
</file>

<file path=ppt/tags/tag8.xml><?xml version="1.0" encoding="utf-8"?>
<p:tagLst xmlns:a="http://schemas.openxmlformats.org/drawingml/2006/main" xmlns:r="http://schemas.openxmlformats.org/officeDocument/2006/relationships" xmlns:p="http://schemas.openxmlformats.org/presentationml/2006/main">
  <p:tag name="NUM" val="8"/>
</p:tagLst>
</file>

<file path=ppt/tags/tag9.xml><?xml version="1.0" encoding="utf-8"?>
<p:tagLst xmlns:a="http://schemas.openxmlformats.org/drawingml/2006/main" xmlns:r="http://schemas.openxmlformats.org/officeDocument/2006/relationships" xmlns:p="http://schemas.openxmlformats.org/presentationml/2006/main">
  <p:tag name="NUM" val="9"/>
</p:tagLst>
</file>

<file path=ppt/theme/theme1.xml><?xml version="1.0" encoding="utf-8"?>
<a:theme xmlns:a="http://schemas.openxmlformats.org/drawingml/2006/main" name="calque-4_3">
  <a:themeElements>
    <a:clrScheme name="Nuancier Inserm">
      <a:dk1>
        <a:srgbClr val="424242"/>
      </a:dk1>
      <a:lt1>
        <a:srgbClr val="FFFFFF"/>
      </a:lt1>
      <a:dk2>
        <a:srgbClr val="797979"/>
      </a:dk2>
      <a:lt2>
        <a:srgbClr val="FEFFFF"/>
      </a:lt2>
      <a:accent1>
        <a:srgbClr val="FF3B00"/>
      </a:accent1>
      <a:accent2>
        <a:srgbClr val="A39CC1"/>
      </a:accent2>
      <a:accent3>
        <a:srgbClr val="A2806B"/>
      </a:accent3>
      <a:accent4>
        <a:srgbClr val="E587A7"/>
      </a:accent4>
      <a:accent5>
        <a:srgbClr val="69AADD"/>
      </a:accent5>
      <a:accent6>
        <a:srgbClr val="9CAA87"/>
      </a:accent6>
      <a:hlink>
        <a:srgbClr val="00ACDD"/>
      </a:hlink>
      <a:folHlink>
        <a:srgbClr val="42424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900AA787-C939-EF4E-8F3A-7865AD68A334}" vid="{AB1C544F-57C4-344E-8C93-7ED92809CADE}"/>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A3E824275A54C46948C4079E0FDEF45" ma:contentTypeVersion="1" ma:contentTypeDescription="Crée un document." ma:contentTypeScope="" ma:versionID="e9a11e09901a2cd6214d0fb9e842d40f">
  <xsd:schema xmlns:xsd="http://www.w3.org/2001/XMLSchema" xmlns:xs="http://www.w3.org/2001/XMLSchema" xmlns:p="http://schemas.microsoft.com/office/2006/metadata/properties" xmlns:ns1="http://schemas.microsoft.com/sharepoint/v3" targetNamespace="http://schemas.microsoft.com/office/2006/metadata/properties" ma:root="true" ma:fieldsID="132a28c79c43b64d99b1aea8d4faede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La colonne de site Date de début de planification est créée par la fonctionnalité de publication. Elle permet de spécifier les date et heure auxquelles cette page apparaîtra la première fois aux visiteurs du site." ma:hidden="true" ma:internalName="PublishingStartDate">
      <xsd:simpleType>
        <xsd:restriction base="dms:Unknown"/>
      </xsd:simpleType>
    </xsd:element>
    <xsd:element name="PublishingExpirationDate" ma:index="9" nillable="true" ma:displayName="Date de fin de planification" ma:description="La colonne de site Date de fin de planification est créée par la fonctionnalité de publication. Elle permet de spécifier les date et heure auxquelles cette page n'apparaîtra plus aux visiteurs du site."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C19125E6-A01C-4F75-8971-C896FE08A8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630B050-4552-4B1B-ACE1-2EDAD4F0F736}">
  <ds:schemaRefs>
    <ds:schemaRef ds:uri="http://schemas.microsoft.com/sharepoint/v3/contenttype/forms"/>
  </ds:schemaRefs>
</ds:datastoreItem>
</file>

<file path=customXml/itemProps3.xml><?xml version="1.0" encoding="utf-8"?>
<ds:datastoreItem xmlns:ds="http://schemas.openxmlformats.org/officeDocument/2006/customXml" ds:itemID="{4B29B8F7-253F-404F-9243-8D66F572435D}">
  <ds:schemaRefs>
    <ds:schemaRef ds:uri="http://purl.org/dc/elements/1.1/"/>
    <ds:schemaRef ds:uri="http://www.w3.org/XML/1998/namespace"/>
    <ds:schemaRef ds:uri="http://purl.org/dc/terms/"/>
    <ds:schemaRef ds:uri="http://schemas.microsoft.com/sharepoint/v3"/>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15292</TotalTime>
  <Words>3153</Words>
  <Application>Microsoft Office PowerPoint</Application>
  <PresentationFormat>Affichage à l'écran (16:9)</PresentationFormat>
  <Paragraphs>429</Paragraphs>
  <Slides>31</Slides>
  <Notes>27</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31</vt:i4>
      </vt:variant>
    </vt:vector>
  </HeadingPairs>
  <TitlesOfParts>
    <vt:vector size="42" baseType="lpstr">
      <vt:lpstr>AppleSymbols</vt:lpstr>
      <vt:lpstr>Arial</vt:lpstr>
      <vt:lpstr>Arial Black</vt:lpstr>
      <vt:lpstr>Arial Unicode MS</vt:lpstr>
      <vt:lpstr>Calibri</vt:lpstr>
      <vt:lpstr>Helvetica</vt:lpstr>
      <vt:lpstr>Hind</vt:lpstr>
      <vt:lpstr>Hind SemiBold</vt:lpstr>
      <vt:lpstr>Lucida Grande Bold</vt:lpstr>
      <vt:lpstr>Open Sans</vt:lpstr>
      <vt:lpstr>calque-4_3</vt:lpstr>
      <vt:lpstr>Présentation de l’Inserm</vt:lpstr>
      <vt:lpstr>L’Inserm est le seul organisme de recherche public français entièrement dédié à la santé.</vt:lpstr>
      <vt:lpstr>Notre objectif : faire progresser les connaissances sur le vivant et sur les maladies et  développer l’innovation pour améliorer la santé de tous.</vt:lpstr>
      <vt:lpstr>Sommaire</vt:lpstr>
      <vt:lpstr>Présentation PowerPoint</vt:lpstr>
      <vt:lpstr>Répondre aux grands défis de la recherche biomédicale</vt:lpstr>
      <vt:lpstr>Répondre aux grands défis de la recherche biomédicale</vt:lpstr>
      <vt:lpstr>Répondre aux grands défis de la recherche biomédicale</vt:lpstr>
      <vt:lpstr>Répondre aux grands défis de la recherche biomédicale</vt:lpstr>
      <vt:lpstr>Répondre aux grands défis de la recherche biomédicale</vt:lpstr>
      <vt:lpstr>Répondre aux grands défis de la recherche biomédicale</vt:lpstr>
      <vt:lpstr>Répondre aux grands défis de la recherche biomédicale</vt:lpstr>
      <vt:lpstr>Répondre aux grands défis de la recherche biomédicale</vt:lpstr>
      <vt:lpstr>Répondre aux grands défis de la recherche biomédicale</vt:lpstr>
      <vt:lpstr>Présentation PowerPoint</vt:lpstr>
      <vt:lpstr>Agir pour améliorer la santé de tous</vt:lpstr>
      <vt:lpstr>Agir pour améliorer la santé de tous</vt:lpstr>
      <vt:lpstr>Agir pour améliorer la santé de tous</vt:lpstr>
      <vt:lpstr>Agir pour améliorer la santé de tous</vt:lpstr>
      <vt:lpstr>Agir pour améliorer la santé de tous</vt:lpstr>
      <vt:lpstr>Agir pour améliorer la santé de tous</vt:lpstr>
      <vt:lpstr>Agir pour améliorer la santé de tous </vt:lpstr>
      <vt:lpstr>Agir pour améliorer la santé de tous</vt:lpstr>
      <vt:lpstr>Agir pour améliorer la santé de tous</vt:lpstr>
      <vt:lpstr>Agir pour améliorer la santé de tous</vt:lpstr>
      <vt:lpstr>Présentation PowerPoint</vt:lpstr>
      <vt:lpstr>Diffuser les connaissances pour informer chacun</vt:lpstr>
      <vt:lpstr>Diffuser les connaissances pour informer chacun</vt:lpstr>
      <vt:lpstr>Diffuser les connaissances pour informer chacun</vt:lpstr>
      <vt:lpstr>Diffuser les connaissances pour informer chacun</vt:lpstr>
      <vt:lpstr>Présentation PowerPoint</vt:lpstr>
    </vt:vector>
  </TitlesOfParts>
  <Manager/>
  <Company>Inserm</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Cliquez et modifiez le titre  en Arial 24 pt gras</dc:title>
  <dc:subject/>
  <dc:creator>Myriem BELKACEM | Inserm</dc:creator>
  <cp:keywords/>
  <dc:description/>
  <cp:lastModifiedBy>Annie Metais</cp:lastModifiedBy>
  <cp:revision>773</cp:revision>
  <cp:lastPrinted>2019-03-28T14:49:21Z</cp:lastPrinted>
  <dcterms:created xsi:type="dcterms:W3CDTF">2017-11-16T12:13:14Z</dcterms:created>
  <dcterms:modified xsi:type="dcterms:W3CDTF">2025-02-24T08:31:29Z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0x0101002A3E824275A54C46948C4079E0FDEF45</vt:lpwstr>
  </property>
</Properties>
</file>