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ink/ink1.xml" ContentType="application/inkml+xml"/>
  <Override PartName="/ppt/ink/ink2.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3" r:id="rId4"/>
  </p:sldMasterIdLst>
  <p:notesMasterIdLst>
    <p:notesMasterId r:id="rId37"/>
  </p:notesMasterIdLst>
  <p:handoutMasterIdLst>
    <p:handoutMasterId r:id="rId38"/>
  </p:handoutMasterIdLst>
  <p:sldIdLst>
    <p:sldId id="256" r:id="rId5"/>
    <p:sldId id="353" r:id="rId6"/>
    <p:sldId id="354" r:id="rId7"/>
    <p:sldId id="270" r:id="rId8"/>
    <p:sldId id="338" r:id="rId9"/>
    <p:sldId id="313" r:id="rId10"/>
    <p:sldId id="315" r:id="rId11"/>
    <p:sldId id="295" r:id="rId12"/>
    <p:sldId id="307" r:id="rId13"/>
    <p:sldId id="363" r:id="rId14"/>
    <p:sldId id="346" r:id="rId15"/>
    <p:sldId id="310" r:id="rId16"/>
    <p:sldId id="368" r:id="rId17"/>
    <p:sldId id="339" r:id="rId18"/>
    <p:sldId id="371" r:id="rId19"/>
    <p:sldId id="377" r:id="rId20"/>
    <p:sldId id="378" r:id="rId21"/>
    <p:sldId id="287" r:id="rId22"/>
    <p:sldId id="326" r:id="rId23"/>
    <p:sldId id="304" r:id="rId24"/>
    <p:sldId id="321" r:id="rId25"/>
    <p:sldId id="372" r:id="rId26"/>
    <p:sldId id="373" r:id="rId27"/>
    <p:sldId id="374" r:id="rId28"/>
    <p:sldId id="375" r:id="rId29"/>
    <p:sldId id="317" r:id="rId30"/>
    <p:sldId id="337" r:id="rId31"/>
    <p:sldId id="362" r:id="rId32"/>
    <p:sldId id="336" r:id="rId33"/>
    <p:sldId id="288" r:id="rId34"/>
    <p:sldId id="318" r:id="rId35"/>
    <p:sldId id="340" r:id="rId36"/>
  </p:sldIdLst>
  <p:sldSz cx="9144000" cy="5143500" type="screen16x9"/>
  <p:notesSz cx="6797675" cy="9926638"/>
  <p:defaultTextStyle>
    <a:defPPr>
      <a:defRPr lang="fr-FR"/>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2" pos="862" userDrawn="1">
          <p15:clr>
            <a:srgbClr val="A4A3A4"/>
          </p15:clr>
        </p15:guide>
        <p15:guide id="3" orient="horz" pos="985"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204" userDrawn="1">
          <p15:clr>
            <a:srgbClr val="A4A3A4"/>
          </p15:clr>
        </p15:guide>
        <p15:guide id="3" orient="horz" pos="3127" userDrawn="1">
          <p15:clr>
            <a:srgbClr val="A4A3A4"/>
          </p15:clr>
        </p15:guide>
        <p15:guide id="4" pos="214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16936D-52C0-35E6-3E35-0869E5163D7E}" name="Annie Metais" initials="AM" userId="S::annie.metais@inserm.fr::cc06ceef-a4b5-4d3e-81ef-37e712ce40c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atherine Dastier de la Vigerie" initials="CDdlV" lastIdx="26" clrIdx="0"/>
  <p:cmAuthor id="1" name="Annie Metais" initials="AM" lastIdx="8" clrIdx="1">
    <p:extLst>
      <p:ext uri="{19B8F6BF-5375-455C-9EA6-DF929625EA0E}">
        <p15:presenceInfo xmlns:p15="http://schemas.microsoft.com/office/powerpoint/2012/main" userId="Annie Metais" providerId="None"/>
      </p:ext>
    </p:extLst>
  </p:cmAuthor>
  <p:cmAuthor id="2" name="Marie-Charlotte Ferran" initials="MF" lastIdx="15" clrIdx="2">
    <p:extLst>
      <p:ext uri="{19B8F6BF-5375-455C-9EA6-DF929625EA0E}">
        <p15:presenceInfo xmlns:p15="http://schemas.microsoft.com/office/powerpoint/2012/main" userId="Marie-Charlotte Ferran" providerId="None"/>
      </p:ext>
    </p:extLst>
  </p:cmAuthor>
  <p:cmAuthor id="3" name="Annie Metais" initials="AM [2]" lastIdx="22" clrIdx="3">
    <p:extLst>
      <p:ext uri="{19B8F6BF-5375-455C-9EA6-DF929625EA0E}">
        <p15:presenceInfo xmlns:p15="http://schemas.microsoft.com/office/powerpoint/2012/main" userId="S-1-5-21-1958020729-3448108107-969568693-7746" providerId="AD"/>
      </p:ext>
    </p:extLst>
  </p:cmAuthor>
  <p:cmAuthor id="4" name="Microsoft Office User" initials="MOU" lastIdx="6" clrIdx="4">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1627"/>
    <a:srgbClr val="8DAFDD"/>
    <a:srgbClr val="F56F55"/>
    <a:srgbClr val="0084B1"/>
    <a:srgbClr val="2D4A7B"/>
    <a:srgbClr val="1185FE"/>
    <a:srgbClr val="4E879B"/>
    <a:srgbClr val="DE492A"/>
    <a:srgbClr val="5C8699"/>
    <a:srgbClr val="007E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24" autoAdjust="0"/>
    <p:restoredTop sz="95406" autoAdjust="0"/>
  </p:normalViewPr>
  <p:slideViewPr>
    <p:cSldViewPr snapToGrid="0" snapToObjects="1">
      <p:cViewPr>
        <p:scale>
          <a:sx n="100" d="100"/>
          <a:sy n="100" d="100"/>
        </p:scale>
        <p:origin x="2178" y="858"/>
      </p:cViewPr>
      <p:guideLst>
        <p:guide pos="862"/>
        <p:guide orient="horz" pos="985"/>
      </p:guideLst>
    </p:cSldViewPr>
  </p:slideViewPr>
  <p:outlineViewPr>
    <p:cViewPr>
      <p:scale>
        <a:sx n="33" d="100"/>
        <a:sy n="33" d="100"/>
      </p:scale>
      <p:origin x="0" y="-528"/>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13" d="100"/>
          <a:sy n="113" d="100"/>
        </p:scale>
        <p:origin x="3328" y="192"/>
      </p:cViewPr>
      <p:guideLst>
        <p:guide orient="horz" pos="2880"/>
        <p:guide pos="2204"/>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0C8EE6A-62E8-CD40-AEB9-236E8ACB3899}" type="datetimeFigureOut">
              <a:rPr lang="fr-FR" smtClean="0"/>
              <a:t>18/05/2026</a:t>
            </a:fld>
            <a:endParaRPr lang="fr-FR"/>
          </a:p>
        </p:txBody>
      </p:sp>
      <p:sp>
        <p:nvSpPr>
          <p:cNvPr id="4" name="Espace réservé du pied de page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5"/>
            <a:ext cx="2945659" cy="498055"/>
          </a:xfrm>
          <a:prstGeom prst="rect">
            <a:avLst/>
          </a:prstGeom>
        </p:spPr>
        <p:txBody>
          <a:bodyPr vert="horz" lIns="91440" tIns="45720" rIns="91440" bIns="45720" rtlCol="0" anchor="b"/>
          <a:lstStyle>
            <a:lvl1pPr algn="r">
              <a:defRPr sz="1200"/>
            </a:lvl1pPr>
          </a:lstStyle>
          <a:p>
            <a:fld id="{36DE60AB-4A8B-2748-BF4F-4EA0A2E08E81}" type="slidenum">
              <a:rPr lang="fr-FR" smtClean="0"/>
              <a:t>‹N°›</a:t>
            </a:fld>
            <a:endParaRPr lang="fr-FR"/>
          </a:p>
        </p:txBody>
      </p:sp>
    </p:spTree>
    <p:extLst>
      <p:ext uri="{BB962C8B-B14F-4D97-AF65-F5344CB8AC3E}">
        <p14:creationId xmlns:p14="http://schemas.microsoft.com/office/powerpoint/2010/main" val="895236787"/>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04T15:38:18.090"/>
    </inkml:context>
    <inkml:brush xml:id="br0">
      <inkml:brushProperty name="width" value="0.1" units="cm"/>
      <inkml:brushProperty name="height" value="0.6" units="cm"/>
      <inkml:brushProperty name="color" value="#849398"/>
      <inkml:brushProperty name="inkEffects" value="pencil"/>
    </inkml:brush>
  </inkml:definitions>
  <inkml:trace contextRef="#ctx0" brushRef="#br0">0 0 16383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5T14:48:05.157"/>
    </inkml:context>
    <inkml:brush xml:id="br0">
      <inkml:brushProperty name="width" value="0.1" units="cm"/>
      <inkml:brushProperty name="height" value="0.6" units="cm"/>
      <inkml:brushProperty name="color" value="#849398"/>
      <inkml:brushProperty name="inkEffects" value="pencil"/>
    </inkml:brush>
  </inkml:definitions>
  <inkml:trace contextRef="#ctx0" brushRef="#br0">1 0 16383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8D0ACC5-85CC-1649-BC18-840037C9EA90}" type="datetimeFigureOut">
              <a:rPr lang="fr-FR" smtClean="0"/>
              <a:t>18/05/2026</a:t>
            </a:fld>
            <a:endParaRPr lang="fr-FR"/>
          </a:p>
        </p:txBody>
      </p:sp>
      <p:sp>
        <p:nvSpPr>
          <p:cNvPr id="4" name="Espace réservé de l’image des diapositives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5"/>
            <a:ext cx="2945659" cy="498055"/>
          </a:xfrm>
          <a:prstGeom prst="rect">
            <a:avLst/>
          </a:prstGeom>
        </p:spPr>
        <p:txBody>
          <a:bodyPr vert="horz" lIns="91440" tIns="45720" rIns="91440" bIns="45720" rtlCol="0" anchor="b"/>
          <a:lstStyle>
            <a:lvl1pPr algn="r">
              <a:defRPr sz="1200"/>
            </a:lvl1pPr>
          </a:lstStyle>
          <a:p>
            <a:fld id="{AB5C0F53-5EB0-A846-AA9C-8F8924860C8E}" type="slidenum">
              <a:rPr lang="fr-FR" smtClean="0"/>
              <a:t>‹N°›</a:t>
            </a:fld>
            <a:endParaRPr lang="fr-FR"/>
          </a:p>
        </p:txBody>
      </p:sp>
    </p:spTree>
    <p:extLst>
      <p:ext uri="{BB962C8B-B14F-4D97-AF65-F5344CB8AC3E}">
        <p14:creationId xmlns:p14="http://schemas.microsoft.com/office/powerpoint/2010/main" val="928407904"/>
      </p:ext>
    </p:extLst>
  </p:cSld>
  <p:clrMap bg1="lt1" tx1="dk1" bg2="lt2" tx2="dk2" accent1="accent1" accent2="accent2" accent3="accent3" accent4="accent4" accent5="accent5" accent6="accent6" hlink="hlink" folHlink="folHlink"/>
  <p:hf sldNum="0" hdr="0" ftr="0" dt="0"/>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20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062124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835214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531275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562241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592213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34E0E-386C-5ECA-F8AF-5E07B929107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1B9EB38-A607-A0E0-8459-56BE9C81DB24}"/>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E70050FF-F631-0DD8-C7F9-CC3AAC3CA68B}"/>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38541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2B925-534D-D246-4E35-4539DF8ED78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3D561F4-9CD5-EB7E-CDE1-751A213A9714}"/>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BF15726F-51C6-015A-4E68-E306F99FEC98}"/>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983918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708076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53125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8010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666172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712507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329285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248943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026408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88059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50921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815435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402864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186427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4008851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05318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041325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528048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528048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65522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301579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686073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slide" Target="../slides/slide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2.xml"/><Relationship Id="rId1" Type="http://schemas.openxmlformats.org/officeDocument/2006/relationships/slideMaster" Target="../slideMasters/slideMaster1.xml"/><Relationship Id="rId5" Type="http://schemas.openxmlformats.org/officeDocument/2006/relationships/slide" Target="../slides/slide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bg1"/>
        </a:solidFill>
        <a:effectLst/>
      </p:bgPr>
    </p:bg>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353B1DDF-28D4-0C3F-56C1-7BF5395C22B1}"/>
              </a:ext>
            </a:extLst>
          </p:cNvPr>
          <p:cNvSpPr>
            <a:spLocks noGrp="1"/>
          </p:cNvSpPr>
          <p:nvPr>
            <p:ph type="ftr" sz="quarter" idx="3"/>
          </p:nvPr>
        </p:nvSpPr>
        <p:spPr>
          <a:xfrm>
            <a:off x="169101" y="4842930"/>
            <a:ext cx="3568327" cy="252429"/>
          </a:xfrm>
          <a:prstGeom prst="rect">
            <a:avLst/>
          </a:prstGeom>
        </p:spPr>
        <p:txBody>
          <a:bodyPr/>
          <a:lstStyle>
            <a:lvl1pPr>
              <a:defRPr sz="1000" b="0" i="0">
                <a:solidFill>
                  <a:schemeClr val="bg1"/>
                </a:solidFill>
                <a:latin typeface="+mj-lt"/>
                <a:ea typeface="Calibri" panose="020F0502020204030204" pitchFamily="34" charset="0"/>
                <a:cs typeface="Calibri" panose="020F0502020204030204" pitchFamily="34" charset="0"/>
              </a:defRPr>
            </a:lvl1pPr>
          </a:lstStyle>
          <a:p>
            <a:r>
              <a:rPr lang="fr-FR" dirty="0"/>
              <a:t>Pesticides et effets sur la santé : nouvelles données</a:t>
            </a:r>
          </a:p>
        </p:txBody>
      </p:sp>
      <p:grpSp>
        <p:nvGrpSpPr>
          <p:cNvPr id="3" name="Groupe 2">
            <a:extLst>
              <a:ext uri="{FF2B5EF4-FFF2-40B4-BE49-F238E27FC236}">
                <a16:creationId xmlns:a16="http://schemas.microsoft.com/office/drawing/2014/main" id="{9A78688F-44D1-2461-1441-4441F0040B2A}"/>
              </a:ext>
            </a:extLst>
          </p:cNvPr>
          <p:cNvGrpSpPr/>
          <p:nvPr userDrawn="1"/>
        </p:nvGrpSpPr>
        <p:grpSpPr>
          <a:xfrm>
            <a:off x="-1112" y="1700469"/>
            <a:ext cx="9143999" cy="3473011"/>
            <a:chOff x="-1112" y="1670489"/>
            <a:chExt cx="9143999" cy="3473011"/>
          </a:xfrm>
        </p:grpSpPr>
        <p:sp>
          <p:nvSpPr>
            <p:cNvPr id="4" name="Rectangle 3">
              <a:extLst>
                <a:ext uri="{FF2B5EF4-FFF2-40B4-BE49-F238E27FC236}">
                  <a16:creationId xmlns:a16="http://schemas.microsoft.com/office/drawing/2014/main" id="{47BF1E75-4977-F881-DB23-C60A163765E6}"/>
                </a:ext>
              </a:extLst>
            </p:cNvPr>
            <p:cNvSpPr/>
            <p:nvPr userDrawn="1"/>
          </p:nvSpPr>
          <p:spPr>
            <a:xfrm>
              <a:off x="-1112" y="1681701"/>
              <a:ext cx="9143999" cy="3438000"/>
            </a:xfrm>
            <a:prstGeom prst="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5" name="Image 4">
              <a:extLst>
                <a:ext uri="{FF2B5EF4-FFF2-40B4-BE49-F238E27FC236}">
                  <a16:creationId xmlns:a16="http://schemas.microsoft.com/office/drawing/2014/main" id="{CC11E4D9-05E2-5DA2-D15E-96A0987877DE}"/>
                </a:ext>
              </a:extLst>
            </p:cNvPr>
            <p:cNvPicPr>
              <a:picLocks noChangeAspect="1"/>
            </p:cNvPicPr>
            <p:nvPr userDrawn="1"/>
          </p:nvPicPr>
          <p:blipFill>
            <a:blip r:embed="rId2"/>
            <a:stretch>
              <a:fillRect/>
            </a:stretch>
          </p:blipFill>
          <p:spPr>
            <a:xfrm>
              <a:off x="-1" y="1670489"/>
              <a:ext cx="3431023" cy="3473011"/>
            </a:xfrm>
            <a:prstGeom prst="rect">
              <a:avLst/>
            </a:prstGeom>
          </p:spPr>
        </p:pic>
      </p:grpSp>
      <p:sp>
        <p:nvSpPr>
          <p:cNvPr id="6" name="Espace réservé du texte 7">
            <a:extLst>
              <a:ext uri="{FF2B5EF4-FFF2-40B4-BE49-F238E27FC236}">
                <a16:creationId xmlns:a16="http://schemas.microsoft.com/office/drawing/2014/main" id="{1B2060F4-6D6E-B409-355F-2DA7D66B8185}"/>
              </a:ext>
            </a:extLst>
          </p:cNvPr>
          <p:cNvSpPr>
            <a:spLocks noGrp="1"/>
          </p:cNvSpPr>
          <p:nvPr>
            <p:ph type="body" sz="quarter" idx="13" hasCustomPrompt="1"/>
          </p:nvPr>
        </p:nvSpPr>
        <p:spPr>
          <a:xfrm>
            <a:off x="4570887" y="2501244"/>
            <a:ext cx="4061645" cy="1095880"/>
          </a:xfrm>
          <a:prstGeom prst="rect">
            <a:avLst/>
          </a:prstGeom>
        </p:spPr>
        <p:txBody>
          <a:bodyPr>
            <a:noAutofit/>
          </a:bodyPr>
          <a:lstStyle>
            <a:lvl1pPr marL="0" indent="0">
              <a:lnSpc>
                <a:spcPct val="100000"/>
              </a:lnSpc>
              <a:buNone/>
              <a:defRPr sz="2400" b="0" i="0" baseline="0">
                <a:solidFill>
                  <a:schemeClr val="bg1"/>
                </a:solidFill>
                <a:latin typeface="Arial" charset="0"/>
                <a:ea typeface="Arial" charset="0"/>
                <a:cs typeface="Arial" charset="0"/>
              </a:defRPr>
            </a:lvl1pPr>
            <a:lvl2pPr marL="457189" indent="0">
              <a:buNone/>
              <a:defRPr/>
            </a:lvl2pPr>
          </a:lstStyle>
          <a:p>
            <a:pPr lvl="0"/>
            <a:r>
              <a:rPr lang="fr-FR" dirty="0"/>
              <a:t>Cliquez ici pour ajouter votre texte dans le modèle de page sommaire</a:t>
            </a:r>
          </a:p>
          <a:p>
            <a:pPr lvl="0"/>
            <a:r>
              <a:rPr lang="fr-FR" dirty="0"/>
              <a:t> </a:t>
            </a:r>
          </a:p>
        </p:txBody>
      </p:sp>
      <p:grpSp>
        <p:nvGrpSpPr>
          <p:cNvPr id="7" name="Groupe 6">
            <a:extLst>
              <a:ext uri="{FF2B5EF4-FFF2-40B4-BE49-F238E27FC236}">
                <a16:creationId xmlns:a16="http://schemas.microsoft.com/office/drawing/2014/main" id="{34EB6267-05AD-5CFF-482F-D3B18993A95A}"/>
              </a:ext>
            </a:extLst>
          </p:cNvPr>
          <p:cNvGrpSpPr/>
          <p:nvPr userDrawn="1"/>
        </p:nvGrpSpPr>
        <p:grpSpPr>
          <a:xfrm>
            <a:off x="-4813" y="-1"/>
            <a:ext cx="7155589" cy="1708485"/>
            <a:chOff x="0" y="-1"/>
            <a:chExt cx="7155589" cy="1708485"/>
          </a:xfrm>
        </p:grpSpPr>
        <p:pic>
          <p:nvPicPr>
            <p:cNvPr id="12" name="Image 11">
              <a:extLst>
                <a:ext uri="{FF2B5EF4-FFF2-40B4-BE49-F238E27FC236}">
                  <a16:creationId xmlns:a16="http://schemas.microsoft.com/office/drawing/2014/main" id="{0C978CD0-6988-CABC-9766-830A4ECFAD0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37859" t="2578" b="4368"/>
            <a:stretch/>
          </p:blipFill>
          <p:spPr>
            <a:xfrm>
              <a:off x="4259179" y="-1"/>
              <a:ext cx="2896410" cy="1708485"/>
            </a:xfrm>
            <a:prstGeom prst="rect">
              <a:avLst/>
            </a:prstGeom>
          </p:spPr>
        </p:pic>
        <p:pic>
          <p:nvPicPr>
            <p:cNvPr id="14" name="Image 13">
              <a:extLst>
                <a:ext uri="{FF2B5EF4-FFF2-40B4-BE49-F238E27FC236}">
                  <a16:creationId xmlns:a16="http://schemas.microsoft.com/office/drawing/2014/main" id="{FC69201B-057A-E61D-72F7-7494AC73011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2578" r="56711" b="4368"/>
            <a:stretch/>
          </p:blipFill>
          <p:spPr>
            <a:xfrm>
              <a:off x="0" y="-1"/>
              <a:ext cx="2017700" cy="1708485"/>
            </a:xfrm>
            <a:prstGeom prst="rect">
              <a:avLst/>
            </a:prstGeom>
          </p:spPr>
        </p:pic>
      </p:grpSp>
      <p:sp>
        <p:nvSpPr>
          <p:cNvPr id="17" name="Ellipse 16">
            <a:extLst>
              <a:ext uri="{FF2B5EF4-FFF2-40B4-BE49-F238E27FC236}">
                <a16:creationId xmlns:a16="http://schemas.microsoft.com/office/drawing/2014/main" id="{42514935-AD23-AB64-A60B-2354B94025EB}"/>
              </a:ext>
            </a:extLst>
          </p:cNvPr>
          <p:cNvSpPr/>
          <p:nvPr userDrawn="1"/>
        </p:nvSpPr>
        <p:spPr>
          <a:xfrm>
            <a:off x="8703000" y="4812153"/>
            <a:ext cx="243000" cy="243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p>
        </p:txBody>
      </p:sp>
      <p:sp>
        <p:nvSpPr>
          <p:cNvPr id="19" name="Espace réservé du numéro de diapositive 4">
            <a:extLst>
              <a:ext uri="{FF2B5EF4-FFF2-40B4-BE49-F238E27FC236}">
                <a16:creationId xmlns:a16="http://schemas.microsoft.com/office/drawing/2014/main" id="{E0532A27-0744-78AF-A826-EF879D10056F}"/>
              </a:ext>
            </a:extLst>
          </p:cNvPr>
          <p:cNvSpPr>
            <a:spLocks noGrp="1"/>
          </p:cNvSpPr>
          <p:nvPr>
            <p:ph type="sldNum" sz="quarter" idx="12"/>
          </p:nvPr>
        </p:nvSpPr>
        <p:spPr>
          <a:xfrm>
            <a:off x="8526287" y="4840163"/>
            <a:ext cx="617713" cy="215904"/>
          </a:xfrm>
          <a:prstGeom prst="rect">
            <a:avLst/>
          </a:prstGeom>
        </p:spPr>
        <p:txBody>
          <a:bodyPr rIns="108000"/>
          <a:lstStyle>
            <a:lvl1pPr algn="ctr">
              <a:defRPr sz="65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90F7D937-8C47-D949-9B66-03B4793ACCA3}" type="slidenum">
              <a:rPr lang="fr-FR" smtClean="0"/>
              <a:pPr/>
              <a:t>‹N°›</a:t>
            </a:fld>
            <a:endParaRPr lang="fr-FR" dirty="0"/>
          </a:p>
        </p:txBody>
      </p:sp>
      <p:sp>
        <p:nvSpPr>
          <p:cNvPr id="20" name="Bouton d'action : Personnalisé 19">
            <a:hlinkClick r:id="rId4" action="ppaction://hlinksldjump" highlightClick="1"/>
            <a:extLst>
              <a:ext uri="{FF2B5EF4-FFF2-40B4-BE49-F238E27FC236}">
                <a16:creationId xmlns:a16="http://schemas.microsoft.com/office/drawing/2014/main" id="{0D555655-88C5-7592-7B1D-9BDD78534411}"/>
              </a:ext>
            </a:extLst>
          </p:cNvPr>
          <p:cNvSpPr/>
          <p:nvPr userDrawn="1"/>
        </p:nvSpPr>
        <p:spPr>
          <a:xfrm>
            <a:off x="0" y="0"/>
            <a:ext cx="9144000" cy="1687398"/>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Bouton d'action : Personnalisé 20">
            <a:hlinkClick r:id="rId4" action="ppaction://hlinksldjump" highlightClick="1"/>
            <a:extLst>
              <a:ext uri="{FF2B5EF4-FFF2-40B4-BE49-F238E27FC236}">
                <a16:creationId xmlns:a16="http://schemas.microsoft.com/office/drawing/2014/main" id="{07142C6C-B49D-F955-C246-FC8505766506}"/>
              </a:ext>
            </a:extLst>
          </p:cNvPr>
          <p:cNvSpPr/>
          <p:nvPr userDrawn="1"/>
        </p:nvSpPr>
        <p:spPr>
          <a:xfrm>
            <a:off x="0" y="-24283"/>
            <a:ext cx="9144000" cy="1687398"/>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520211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B91580-9520-75A6-3077-68D8E1394699}"/>
              </a:ext>
            </a:extLst>
          </p:cNvPr>
          <p:cNvSpPr/>
          <p:nvPr userDrawn="1"/>
        </p:nvSpPr>
        <p:spPr>
          <a:xfrm>
            <a:off x="0" y="4720167"/>
            <a:ext cx="9144000" cy="423333"/>
          </a:xfrm>
          <a:prstGeom prst="rect">
            <a:avLst/>
          </a:prstGeom>
          <a:solidFill>
            <a:srgbClr val="4E87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272F5D"/>
              </a:solidFill>
            </a:endParaRPr>
          </a:p>
        </p:txBody>
      </p:sp>
      <p:sp>
        <p:nvSpPr>
          <p:cNvPr id="5" name="Subtitle 2">
            <a:extLst>
              <a:ext uri="{FF2B5EF4-FFF2-40B4-BE49-F238E27FC236}">
                <a16:creationId xmlns:a16="http://schemas.microsoft.com/office/drawing/2014/main" id="{3AAB2DEC-DD2F-639A-32FA-D652FA406562}"/>
              </a:ext>
            </a:extLst>
          </p:cNvPr>
          <p:cNvSpPr>
            <a:spLocks noGrp="1"/>
          </p:cNvSpPr>
          <p:nvPr>
            <p:ph type="subTitle" idx="1"/>
          </p:nvPr>
        </p:nvSpPr>
        <p:spPr>
          <a:xfrm>
            <a:off x="1777561" y="2675643"/>
            <a:ext cx="4079702" cy="277333"/>
          </a:xfrm>
          <a:prstGeom prst="rect">
            <a:avLst/>
          </a:prstGeom>
        </p:spPr>
        <p:txBody>
          <a:bodyPr lIns="0" tIns="0" rIns="0" bIns="0">
            <a:noAutofit/>
          </a:bodyPr>
          <a:lstStyle>
            <a:lvl1pPr marL="155968" indent="-155968" algn="l">
              <a:buClr>
                <a:srgbClr val="DE492A"/>
              </a:buClr>
              <a:buSzPct val="100000"/>
              <a:buFont typeface="Helvetica" pitchFamily="2" charset="0"/>
              <a:buChar char="●"/>
              <a:tabLst/>
              <a:defRPr sz="900" b="1" i="0">
                <a:solidFill>
                  <a:schemeClr val="tx1"/>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r-FR" dirty="0"/>
              <a:t>Modifiez le style des sous-titres du masque</a:t>
            </a:r>
            <a:endParaRPr lang="en-US" dirty="0"/>
          </a:p>
        </p:txBody>
      </p:sp>
      <p:sp>
        <p:nvSpPr>
          <p:cNvPr id="7" name="Title 1">
            <a:extLst>
              <a:ext uri="{FF2B5EF4-FFF2-40B4-BE49-F238E27FC236}">
                <a16:creationId xmlns:a16="http://schemas.microsoft.com/office/drawing/2014/main" id="{D93DD3B4-3A48-CDE1-AEB7-14B6A973F8CE}"/>
              </a:ext>
            </a:extLst>
          </p:cNvPr>
          <p:cNvSpPr>
            <a:spLocks noGrp="1"/>
          </p:cNvSpPr>
          <p:nvPr>
            <p:ph type="ctrTitle"/>
          </p:nvPr>
        </p:nvSpPr>
        <p:spPr>
          <a:xfrm>
            <a:off x="1350000" y="1512001"/>
            <a:ext cx="6660430" cy="1146965"/>
          </a:xfrm>
          <a:prstGeom prst="rect">
            <a:avLst/>
          </a:prstGeom>
        </p:spPr>
        <p:txBody>
          <a:bodyPr lIns="0" tIns="0" rIns="0" bIns="0" anchor="t" anchorCtr="0">
            <a:normAutofit/>
          </a:bodyPr>
          <a:lstStyle>
            <a:lvl1pPr algn="l">
              <a:defRPr sz="3200" b="0" i="0" baseline="0">
                <a:solidFill>
                  <a:schemeClr val="tx1"/>
                </a:solidFill>
                <a:latin typeface="Arial" panose="020B0604020202020204" pitchFamily="34" charset="0"/>
                <a:cs typeface="Arial" panose="020B0604020202020204" pitchFamily="34" charset="0"/>
              </a:defRPr>
            </a:lvl1pPr>
          </a:lstStyle>
          <a:p>
            <a:endParaRPr lang="en-US" dirty="0"/>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8" name="Encre 7">
                <a:extLst>
                  <a:ext uri="{FF2B5EF4-FFF2-40B4-BE49-F238E27FC236}">
                    <a16:creationId xmlns:a16="http://schemas.microsoft.com/office/drawing/2014/main" id="{F6205121-CD94-4AF1-DFE4-3FD367B29A70}"/>
                  </a:ext>
                </a:extLst>
              </p14:cNvPr>
              <p14:cNvContentPartPr/>
              <p14:nvPr userDrawn="1"/>
            </p14:nvContentPartPr>
            <p14:xfrm>
              <a:off x="2582" y="983552"/>
              <a:ext cx="270" cy="270"/>
            </p14:xfrm>
          </p:contentPart>
        </mc:Choice>
        <mc:Fallback xmlns="">
          <p:pic>
            <p:nvPicPr>
              <p:cNvPr id="8" name="Encre 7">
                <a:extLst>
                  <a:ext uri="{FF2B5EF4-FFF2-40B4-BE49-F238E27FC236}">
                    <a16:creationId xmlns:a16="http://schemas.microsoft.com/office/drawing/2014/main" id="{F6205121-CD94-4AF1-DFE4-3FD367B29A70}"/>
                  </a:ext>
                </a:extLst>
              </p:cNvPr>
              <p:cNvPicPr/>
              <p:nvPr/>
            </p:nvPicPr>
            <p:blipFill>
              <a:blip r:embed="rId3"/>
              <a:stretch>
                <a:fillRect/>
              </a:stretch>
            </p:blipFill>
            <p:spPr>
              <a:xfrm>
                <a:off x="-10918" y="902552"/>
                <a:ext cx="27000" cy="162000"/>
              </a:xfrm>
              <a:prstGeom prst="rect">
                <a:avLst/>
              </a:prstGeom>
            </p:spPr>
          </p:pic>
        </mc:Fallback>
      </mc:AlternateContent>
      <p:pic>
        <p:nvPicPr>
          <p:cNvPr id="9" name="Image 8">
            <a:extLst>
              <a:ext uri="{FF2B5EF4-FFF2-40B4-BE49-F238E27FC236}">
                <a16:creationId xmlns:a16="http://schemas.microsoft.com/office/drawing/2014/main" id="{DFE5F6FB-9951-3D37-0532-C54142E21C2D}"/>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047896" y="4811338"/>
            <a:ext cx="1318507" cy="254392"/>
          </a:xfrm>
          <a:prstGeom prst="rect">
            <a:avLst/>
          </a:prstGeom>
        </p:spPr>
      </p:pic>
      <p:sp>
        <p:nvSpPr>
          <p:cNvPr id="11" name="Ellipse 10">
            <a:extLst>
              <a:ext uri="{FF2B5EF4-FFF2-40B4-BE49-F238E27FC236}">
                <a16:creationId xmlns:a16="http://schemas.microsoft.com/office/drawing/2014/main" id="{51127514-5360-EB5D-664E-54DB65A95140}"/>
              </a:ext>
            </a:extLst>
          </p:cNvPr>
          <p:cNvSpPr/>
          <p:nvPr userDrawn="1"/>
        </p:nvSpPr>
        <p:spPr>
          <a:xfrm>
            <a:off x="8703000" y="4812153"/>
            <a:ext cx="243000" cy="243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p>
        </p:txBody>
      </p:sp>
      <p:sp>
        <p:nvSpPr>
          <p:cNvPr id="13" name="Espace réservé du numéro de diapositive 4">
            <a:extLst>
              <a:ext uri="{FF2B5EF4-FFF2-40B4-BE49-F238E27FC236}">
                <a16:creationId xmlns:a16="http://schemas.microsoft.com/office/drawing/2014/main" id="{529035B5-FC04-3377-C8D1-CAA9D0F0BD54}"/>
              </a:ext>
            </a:extLst>
          </p:cNvPr>
          <p:cNvSpPr>
            <a:spLocks noGrp="1"/>
          </p:cNvSpPr>
          <p:nvPr>
            <p:ph type="sldNum" sz="quarter" idx="12"/>
          </p:nvPr>
        </p:nvSpPr>
        <p:spPr>
          <a:xfrm>
            <a:off x="8526287" y="4840163"/>
            <a:ext cx="617713" cy="215904"/>
          </a:xfrm>
          <a:prstGeom prst="rect">
            <a:avLst/>
          </a:prstGeom>
        </p:spPr>
        <p:txBody>
          <a:bodyPr rIns="108000"/>
          <a:lstStyle>
            <a:lvl1pPr algn="ctr">
              <a:defRPr sz="65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90F7D937-8C47-D949-9B66-03B4793ACCA3}" type="slidenum">
              <a:rPr lang="fr-FR" smtClean="0"/>
              <a:pPr/>
              <a:t>‹N°›</a:t>
            </a:fld>
            <a:endParaRPr lang="fr-FR" dirty="0"/>
          </a:p>
        </p:txBody>
      </p:sp>
      <p:sp>
        <p:nvSpPr>
          <p:cNvPr id="14" name="Bouton d'action : Personnalisé 13">
            <a:hlinkClick r:id="rId5" action="ppaction://hlinksldjump" highlightClick="1"/>
            <a:extLst>
              <a:ext uri="{FF2B5EF4-FFF2-40B4-BE49-F238E27FC236}">
                <a16:creationId xmlns:a16="http://schemas.microsoft.com/office/drawing/2014/main" id="{0051FB3A-BC57-5B6F-6DB8-6C329C822B02}"/>
              </a:ext>
            </a:extLst>
          </p:cNvPr>
          <p:cNvSpPr/>
          <p:nvPr userDrawn="1"/>
        </p:nvSpPr>
        <p:spPr>
          <a:xfrm>
            <a:off x="0" y="0"/>
            <a:ext cx="9144000" cy="621089"/>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Bouton d'action : Personnalisé 16">
            <a:hlinkClick r:id="rId5" action="ppaction://hlinksldjump" highlightClick="1"/>
            <a:extLst>
              <a:ext uri="{FF2B5EF4-FFF2-40B4-BE49-F238E27FC236}">
                <a16:creationId xmlns:a16="http://schemas.microsoft.com/office/drawing/2014/main" id="{A439C4B9-B426-4EEC-E634-A474F4B295F7}"/>
              </a:ext>
            </a:extLst>
          </p:cNvPr>
          <p:cNvSpPr/>
          <p:nvPr userDrawn="1"/>
        </p:nvSpPr>
        <p:spPr>
          <a:xfrm>
            <a:off x="0" y="-8079"/>
            <a:ext cx="9144000" cy="621089"/>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412956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667"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43E777E-7821-6D3F-5DAA-8F23B8B429DE}"/>
              </a:ext>
            </a:extLst>
          </p:cNvPr>
          <p:cNvSpPr>
            <a:spLocks noGrp="1"/>
          </p:cNvSpPr>
          <p:nvPr>
            <p:ph type="title"/>
          </p:nvPr>
        </p:nvSpPr>
        <p:spPr>
          <a:xfrm>
            <a:off x="175501" y="209199"/>
            <a:ext cx="5671730" cy="286103"/>
          </a:xfrm>
          <a:prstGeom prst="rect">
            <a:avLst/>
          </a:prstGeom>
        </p:spPr>
        <p:txBody>
          <a:bodyPr lIns="0" tIns="0" rIns="0" bIns="0"/>
          <a:lstStyle>
            <a:lvl1pPr marL="128585" indent="-128585">
              <a:buClr>
                <a:srgbClr val="DE492A"/>
              </a:buClr>
              <a:buSzPct val="100000"/>
              <a:buFont typeface="Lucida Grande Bold" panose="020B0600040502020204" pitchFamily="34" charset="0"/>
              <a:buChar char="●"/>
              <a:defRPr sz="1000" b="1" i="0" baseline="0">
                <a:solidFill>
                  <a:srgbClr val="DE492A"/>
                </a:solidFill>
                <a:latin typeface="Arial" panose="020B0604020202020204" pitchFamily="34" charset="0"/>
                <a:cs typeface="Arial" panose="020B0604020202020204" pitchFamily="34" charset="0"/>
              </a:defRPr>
            </a:lvl1pPr>
          </a:lstStyle>
          <a:p>
            <a:r>
              <a:rPr lang="fr-FR" dirty="0"/>
              <a:t>Modifiez le style du titre</a:t>
            </a:r>
          </a:p>
        </p:txBody>
      </p:sp>
      <p:sp>
        <p:nvSpPr>
          <p:cNvPr id="6" name="Espace réservé du contenu 6">
            <a:extLst>
              <a:ext uri="{FF2B5EF4-FFF2-40B4-BE49-F238E27FC236}">
                <a16:creationId xmlns:a16="http://schemas.microsoft.com/office/drawing/2014/main" id="{D06D5B2B-12C7-0EFB-3342-9EF30BE47EC0}"/>
              </a:ext>
            </a:extLst>
          </p:cNvPr>
          <p:cNvSpPr>
            <a:spLocks noGrp="1"/>
          </p:cNvSpPr>
          <p:nvPr>
            <p:ph sz="quarter" idx="14" hasCustomPrompt="1"/>
          </p:nvPr>
        </p:nvSpPr>
        <p:spPr>
          <a:xfrm>
            <a:off x="628650" y="1241595"/>
            <a:ext cx="8128000" cy="3202391"/>
          </a:xfrm>
          <a:prstGeom prst="rect">
            <a:avLst/>
          </a:prstGeom>
        </p:spPr>
        <p:txBody>
          <a:bodyPr lIns="0" tIns="0" rIns="0" bIns="0">
            <a:noAutofit/>
          </a:bodyPr>
          <a:lstStyle>
            <a:lvl1pPr marL="0" indent="0">
              <a:buFontTx/>
              <a:buNone/>
              <a:defRPr sz="1900" b="0" i="0">
                <a:solidFill>
                  <a:schemeClr val="tx1"/>
                </a:solidFill>
                <a:latin typeface="Arial" panose="020B0604020202020204" pitchFamily="34" charset="0"/>
                <a:cs typeface="Arial" panose="020B0604020202020204" pitchFamily="34" charset="0"/>
              </a:defRPr>
            </a:lvl1pPr>
            <a:lvl2pPr marL="161996">
              <a:spcBef>
                <a:spcPts val="1275"/>
              </a:spcBef>
              <a:buClr>
                <a:srgbClr val="DE492A"/>
              </a:buClr>
              <a:defRPr sz="1700" b="0" i="0">
                <a:solidFill>
                  <a:schemeClr val="tx1"/>
                </a:solidFill>
                <a:latin typeface="Arial" panose="020B0604020202020204" pitchFamily="34" charset="0"/>
                <a:cs typeface="Arial" panose="020B0604020202020204" pitchFamily="34" charset="0"/>
              </a:defRPr>
            </a:lvl2pPr>
            <a:lvl3pPr marL="161996" indent="-161996">
              <a:lnSpc>
                <a:spcPct val="100000"/>
              </a:lnSpc>
              <a:spcBef>
                <a:spcPts val="900"/>
              </a:spcBef>
              <a:buClr>
                <a:srgbClr val="DE492A"/>
              </a:buClr>
              <a:buSzPct val="80000"/>
              <a:buFont typeface="Helvetica" pitchFamily="2" charset="0"/>
              <a:buChar char="●"/>
              <a:tabLst/>
              <a:defRPr sz="1200" b="0" i="0">
                <a:solidFill>
                  <a:schemeClr val="tx1"/>
                </a:solidFill>
                <a:latin typeface="Arial" panose="020B0604020202020204" pitchFamily="34" charset="0"/>
                <a:cs typeface="Arial" panose="020B0604020202020204" pitchFamily="34" charset="0"/>
              </a:defRPr>
            </a:lvl3pPr>
            <a:lvl4pPr marL="8100" indent="0">
              <a:spcBef>
                <a:spcPts val="600"/>
              </a:spcBef>
              <a:buFont typeface="Arial" panose="020B0604020202020204" pitchFamily="34" charset="0"/>
              <a:buNone/>
              <a:tabLst/>
              <a:defRPr sz="900" b="0" i="0">
                <a:solidFill>
                  <a:schemeClr val="tx1"/>
                </a:solidFill>
                <a:latin typeface="Arial" panose="020B0604020202020204" pitchFamily="34" charset="0"/>
                <a:cs typeface="Arial" panose="020B0604020202020204" pitchFamily="34" charset="0"/>
              </a:defRPr>
            </a:lvl4pPr>
            <a:lvl5pPr>
              <a:defRPr sz="750" b="0" i="0">
                <a:latin typeface="Arial" panose="020B0604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8" name="Connecteur droit 7">
            <a:extLst>
              <a:ext uri="{FF2B5EF4-FFF2-40B4-BE49-F238E27FC236}">
                <a16:creationId xmlns:a16="http://schemas.microsoft.com/office/drawing/2014/main" id="{0171963E-4480-9CAA-E428-25357AB040B7}"/>
              </a:ext>
            </a:extLst>
          </p:cNvPr>
          <p:cNvCxnSpPr>
            <a:cxnSpLocks/>
          </p:cNvCxnSpPr>
          <p:nvPr userDrawn="1"/>
        </p:nvCxnSpPr>
        <p:spPr>
          <a:xfrm>
            <a:off x="1" y="1063510"/>
            <a:ext cx="3371630" cy="0"/>
          </a:xfrm>
          <a:prstGeom prst="line">
            <a:avLst/>
          </a:prstGeom>
          <a:ln w="38100" cap="rnd">
            <a:solidFill>
              <a:srgbClr val="4E879B"/>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C32C436-09AE-1916-4D37-E77FEDF529AD}"/>
              </a:ext>
            </a:extLst>
          </p:cNvPr>
          <p:cNvSpPr/>
          <p:nvPr userDrawn="1"/>
        </p:nvSpPr>
        <p:spPr>
          <a:xfrm>
            <a:off x="0" y="4720167"/>
            <a:ext cx="9144000" cy="423333"/>
          </a:xfrm>
          <a:prstGeom prst="rect">
            <a:avLst/>
          </a:prstGeom>
          <a:solidFill>
            <a:srgbClr val="4E87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272F5D"/>
              </a:solidFill>
            </a:endParaRPr>
          </a:p>
        </p:txBody>
      </p:sp>
      <p:pic>
        <p:nvPicPr>
          <p:cNvPr id="12" name="Image 11">
            <a:extLst>
              <a:ext uri="{FF2B5EF4-FFF2-40B4-BE49-F238E27FC236}">
                <a16:creationId xmlns:a16="http://schemas.microsoft.com/office/drawing/2014/main" id="{EFAC80A6-69FA-5ADD-6395-A04CBDE6824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047896" y="4811338"/>
            <a:ext cx="1318507" cy="254392"/>
          </a:xfrm>
          <a:prstGeom prst="rect">
            <a:avLst/>
          </a:prstGeom>
        </p:spPr>
      </p:pic>
      <p:sp>
        <p:nvSpPr>
          <p:cNvPr id="16" name="Ellipse 15">
            <a:extLst>
              <a:ext uri="{FF2B5EF4-FFF2-40B4-BE49-F238E27FC236}">
                <a16:creationId xmlns:a16="http://schemas.microsoft.com/office/drawing/2014/main" id="{A9662AA1-8D92-048A-C710-4440F085BB53}"/>
              </a:ext>
            </a:extLst>
          </p:cNvPr>
          <p:cNvSpPr/>
          <p:nvPr userDrawn="1"/>
        </p:nvSpPr>
        <p:spPr>
          <a:xfrm>
            <a:off x="8703000" y="4812153"/>
            <a:ext cx="243000" cy="243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p>
        </p:txBody>
      </p:sp>
      <p:sp>
        <p:nvSpPr>
          <p:cNvPr id="17" name="Espace réservé du numéro de diapositive 4">
            <a:extLst>
              <a:ext uri="{FF2B5EF4-FFF2-40B4-BE49-F238E27FC236}">
                <a16:creationId xmlns:a16="http://schemas.microsoft.com/office/drawing/2014/main" id="{17013949-C655-D9B0-C5E9-99437C390132}"/>
              </a:ext>
            </a:extLst>
          </p:cNvPr>
          <p:cNvSpPr>
            <a:spLocks noGrp="1"/>
          </p:cNvSpPr>
          <p:nvPr>
            <p:ph type="sldNum" sz="quarter" idx="12"/>
          </p:nvPr>
        </p:nvSpPr>
        <p:spPr>
          <a:xfrm>
            <a:off x="8526287" y="4840163"/>
            <a:ext cx="617713" cy="215904"/>
          </a:xfrm>
          <a:prstGeom prst="rect">
            <a:avLst/>
          </a:prstGeom>
        </p:spPr>
        <p:txBody>
          <a:bodyPr rIns="108000"/>
          <a:lstStyle>
            <a:lvl1pPr algn="ctr">
              <a:defRPr sz="65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90F7D937-8C47-D949-9B66-03B4793ACCA3}" type="slidenum">
              <a:rPr lang="fr-FR" smtClean="0"/>
              <a:pPr/>
              <a:t>‹N°›</a:t>
            </a:fld>
            <a:endParaRPr lang="fr-FR" dirty="0"/>
          </a:p>
        </p:txBody>
      </p:sp>
      <p:sp>
        <p:nvSpPr>
          <p:cNvPr id="18" name="Bouton d'action : Personnalisé 17">
            <a:hlinkClick r:id="rId3" action="ppaction://hlinksldjump" highlightClick="1"/>
            <a:extLst>
              <a:ext uri="{FF2B5EF4-FFF2-40B4-BE49-F238E27FC236}">
                <a16:creationId xmlns:a16="http://schemas.microsoft.com/office/drawing/2014/main" id="{1C7C3100-8CD0-19E4-A7AB-019288C84D24}"/>
              </a:ext>
            </a:extLst>
          </p:cNvPr>
          <p:cNvSpPr/>
          <p:nvPr userDrawn="1"/>
        </p:nvSpPr>
        <p:spPr>
          <a:xfrm>
            <a:off x="0" y="0"/>
            <a:ext cx="9144000" cy="621089"/>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Bouton d'action : Personnalisé 18">
            <a:hlinkClick r:id="rId3" action="ppaction://hlinksldjump" highlightClick="1"/>
            <a:extLst>
              <a:ext uri="{FF2B5EF4-FFF2-40B4-BE49-F238E27FC236}">
                <a16:creationId xmlns:a16="http://schemas.microsoft.com/office/drawing/2014/main" id="{5D42A1DA-400C-474C-C7DD-EB643E268254}"/>
              </a:ext>
            </a:extLst>
          </p:cNvPr>
          <p:cNvSpPr/>
          <p:nvPr userDrawn="1"/>
        </p:nvSpPr>
        <p:spPr>
          <a:xfrm>
            <a:off x="0" y="0"/>
            <a:ext cx="9144000" cy="621089"/>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0246460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38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filet - sans texte">
    <p:spTree>
      <p:nvGrpSpPr>
        <p:cNvPr id="1" name=""/>
        <p:cNvGrpSpPr/>
        <p:nvPr/>
      </p:nvGrpSpPr>
      <p:grpSpPr>
        <a:xfrm>
          <a:off x="0" y="0"/>
          <a:ext cx="0" cy="0"/>
          <a:chOff x="0" y="0"/>
          <a:chExt cx="0" cy="0"/>
        </a:xfrm>
      </p:grpSpPr>
      <p:cxnSp>
        <p:nvCxnSpPr>
          <p:cNvPr id="2" name="Connecteur droit 1">
            <a:extLst>
              <a:ext uri="{FF2B5EF4-FFF2-40B4-BE49-F238E27FC236}">
                <a16:creationId xmlns:a16="http://schemas.microsoft.com/office/drawing/2014/main" id="{179B2DC2-2E89-A422-85AD-2266A8000270}"/>
              </a:ext>
            </a:extLst>
          </p:cNvPr>
          <p:cNvCxnSpPr>
            <a:cxnSpLocks/>
          </p:cNvCxnSpPr>
          <p:nvPr userDrawn="1"/>
        </p:nvCxnSpPr>
        <p:spPr>
          <a:xfrm>
            <a:off x="1" y="1063510"/>
            <a:ext cx="3371630" cy="0"/>
          </a:xfrm>
          <a:prstGeom prst="line">
            <a:avLst/>
          </a:prstGeom>
          <a:ln w="38100" cap="rnd">
            <a:solidFill>
              <a:srgbClr val="4E879B"/>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2A80C15-F186-0F68-9010-6229B0BC7D67}"/>
              </a:ext>
            </a:extLst>
          </p:cNvPr>
          <p:cNvSpPr/>
          <p:nvPr userDrawn="1"/>
        </p:nvSpPr>
        <p:spPr>
          <a:xfrm>
            <a:off x="0" y="4720167"/>
            <a:ext cx="9144000" cy="423333"/>
          </a:xfrm>
          <a:prstGeom prst="rect">
            <a:avLst/>
          </a:prstGeom>
          <a:solidFill>
            <a:srgbClr val="4E87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272F5D"/>
              </a:solidFill>
            </a:endParaRPr>
          </a:p>
        </p:txBody>
      </p:sp>
      <p:pic>
        <p:nvPicPr>
          <p:cNvPr id="4" name="Image 3">
            <a:extLst>
              <a:ext uri="{FF2B5EF4-FFF2-40B4-BE49-F238E27FC236}">
                <a16:creationId xmlns:a16="http://schemas.microsoft.com/office/drawing/2014/main" id="{EDBF5828-988A-8F67-1E9E-F0AA588D163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047896" y="4811338"/>
            <a:ext cx="1318507" cy="254392"/>
          </a:xfrm>
          <a:prstGeom prst="rect">
            <a:avLst/>
          </a:prstGeom>
        </p:spPr>
      </p:pic>
      <p:sp>
        <p:nvSpPr>
          <p:cNvPr id="5" name="Ellipse 4">
            <a:extLst>
              <a:ext uri="{FF2B5EF4-FFF2-40B4-BE49-F238E27FC236}">
                <a16:creationId xmlns:a16="http://schemas.microsoft.com/office/drawing/2014/main" id="{8CC5CCE2-6E2E-79CF-2C5D-1842C0F53907}"/>
              </a:ext>
            </a:extLst>
          </p:cNvPr>
          <p:cNvSpPr/>
          <p:nvPr userDrawn="1"/>
        </p:nvSpPr>
        <p:spPr>
          <a:xfrm>
            <a:off x="8703000" y="4812153"/>
            <a:ext cx="243000" cy="243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p>
        </p:txBody>
      </p:sp>
      <p:sp>
        <p:nvSpPr>
          <p:cNvPr id="6" name="Espace réservé du numéro de diapositive 4">
            <a:extLst>
              <a:ext uri="{FF2B5EF4-FFF2-40B4-BE49-F238E27FC236}">
                <a16:creationId xmlns:a16="http://schemas.microsoft.com/office/drawing/2014/main" id="{29633B51-43A2-264E-4E14-0439A6900976}"/>
              </a:ext>
            </a:extLst>
          </p:cNvPr>
          <p:cNvSpPr>
            <a:spLocks noGrp="1"/>
          </p:cNvSpPr>
          <p:nvPr>
            <p:ph type="sldNum" sz="quarter" idx="12"/>
          </p:nvPr>
        </p:nvSpPr>
        <p:spPr>
          <a:xfrm>
            <a:off x="8526287" y="4840163"/>
            <a:ext cx="617713" cy="215904"/>
          </a:xfrm>
          <a:prstGeom prst="rect">
            <a:avLst/>
          </a:prstGeom>
        </p:spPr>
        <p:txBody>
          <a:bodyPr rIns="108000"/>
          <a:lstStyle>
            <a:lvl1pPr algn="ctr">
              <a:defRPr sz="65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90F7D937-8C47-D949-9B66-03B4793ACCA3}" type="slidenum">
              <a:rPr lang="fr-FR" smtClean="0"/>
              <a:pPr/>
              <a:t>‹N°›</a:t>
            </a:fld>
            <a:endParaRPr lang="fr-FR" dirty="0"/>
          </a:p>
        </p:txBody>
      </p:sp>
      <p:sp>
        <p:nvSpPr>
          <p:cNvPr id="7" name="Bouton d'action : Personnalisé 6">
            <a:hlinkClick r:id="rId3" action="ppaction://hlinksldjump" highlightClick="1"/>
            <a:extLst>
              <a:ext uri="{FF2B5EF4-FFF2-40B4-BE49-F238E27FC236}">
                <a16:creationId xmlns:a16="http://schemas.microsoft.com/office/drawing/2014/main" id="{15E97707-AE8F-60EB-8896-5A9F6877FDA0}"/>
              </a:ext>
            </a:extLst>
          </p:cNvPr>
          <p:cNvSpPr/>
          <p:nvPr userDrawn="1"/>
        </p:nvSpPr>
        <p:spPr>
          <a:xfrm>
            <a:off x="0" y="0"/>
            <a:ext cx="9144000" cy="621089"/>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Bouton d'action : Personnalisé 8">
            <a:hlinkClick r:id="rId3" action="ppaction://hlinksldjump" highlightClick="1"/>
            <a:extLst>
              <a:ext uri="{FF2B5EF4-FFF2-40B4-BE49-F238E27FC236}">
                <a16:creationId xmlns:a16="http://schemas.microsoft.com/office/drawing/2014/main" id="{750C2D94-7E54-1D9D-ED38-EDA1F15D5028}"/>
              </a:ext>
            </a:extLst>
          </p:cNvPr>
          <p:cNvSpPr/>
          <p:nvPr userDrawn="1"/>
        </p:nvSpPr>
        <p:spPr>
          <a:xfrm>
            <a:off x="0" y="0"/>
            <a:ext cx="9144000" cy="621089"/>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7514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vide">
    <p:spTree>
      <p:nvGrpSpPr>
        <p:cNvPr id="1" name=""/>
        <p:cNvGrpSpPr/>
        <p:nvPr/>
      </p:nvGrpSpPr>
      <p:grpSpPr>
        <a:xfrm>
          <a:off x="0" y="0"/>
          <a:ext cx="0" cy="0"/>
          <a:chOff x="0" y="0"/>
          <a:chExt cx="0" cy="0"/>
        </a:xfrm>
      </p:grpSpPr>
      <p:cxnSp>
        <p:nvCxnSpPr>
          <p:cNvPr id="2" name="Connecteur droit 1">
            <a:extLst>
              <a:ext uri="{FF2B5EF4-FFF2-40B4-BE49-F238E27FC236}">
                <a16:creationId xmlns:a16="http://schemas.microsoft.com/office/drawing/2014/main" id="{CE3B2719-CE82-EA58-A076-8DCF5EF65CD3}"/>
              </a:ext>
            </a:extLst>
          </p:cNvPr>
          <p:cNvCxnSpPr>
            <a:cxnSpLocks/>
          </p:cNvCxnSpPr>
          <p:nvPr userDrawn="1"/>
        </p:nvCxnSpPr>
        <p:spPr>
          <a:xfrm>
            <a:off x="1" y="1063510"/>
            <a:ext cx="3371630" cy="0"/>
          </a:xfrm>
          <a:prstGeom prst="line">
            <a:avLst/>
          </a:prstGeom>
          <a:ln w="38100" cap="rnd">
            <a:solidFill>
              <a:srgbClr val="4E879B"/>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3DC47EA-BE2E-BCA8-70AE-2B9C07B064FD}"/>
              </a:ext>
            </a:extLst>
          </p:cNvPr>
          <p:cNvSpPr/>
          <p:nvPr userDrawn="1"/>
        </p:nvSpPr>
        <p:spPr>
          <a:xfrm>
            <a:off x="0" y="4720167"/>
            <a:ext cx="9144000" cy="423333"/>
          </a:xfrm>
          <a:prstGeom prst="rect">
            <a:avLst/>
          </a:prstGeom>
          <a:solidFill>
            <a:srgbClr val="4E87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272F5D"/>
              </a:solidFill>
            </a:endParaRPr>
          </a:p>
        </p:txBody>
      </p:sp>
      <p:pic>
        <p:nvPicPr>
          <p:cNvPr id="4" name="Image 3">
            <a:extLst>
              <a:ext uri="{FF2B5EF4-FFF2-40B4-BE49-F238E27FC236}">
                <a16:creationId xmlns:a16="http://schemas.microsoft.com/office/drawing/2014/main" id="{CB3D9924-1DDA-F01D-1F42-409967FD8D1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047896" y="4811338"/>
            <a:ext cx="1318507" cy="254392"/>
          </a:xfrm>
          <a:prstGeom prst="rect">
            <a:avLst/>
          </a:prstGeom>
        </p:spPr>
      </p:pic>
      <p:sp>
        <p:nvSpPr>
          <p:cNvPr id="5" name="Ellipse 4">
            <a:extLst>
              <a:ext uri="{FF2B5EF4-FFF2-40B4-BE49-F238E27FC236}">
                <a16:creationId xmlns:a16="http://schemas.microsoft.com/office/drawing/2014/main" id="{D1A9C1BE-A300-DD3F-A432-92BD2E9906A6}"/>
              </a:ext>
            </a:extLst>
          </p:cNvPr>
          <p:cNvSpPr/>
          <p:nvPr userDrawn="1"/>
        </p:nvSpPr>
        <p:spPr>
          <a:xfrm>
            <a:off x="8703000" y="4812153"/>
            <a:ext cx="243000" cy="243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p>
        </p:txBody>
      </p:sp>
      <p:sp>
        <p:nvSpPr>
          <p:cNvPr id="6" name="Espace réservé du numéro de diapositive 4">
            <a:extLst>
              <a:ext uri="{FF2B5EF4-FFF2-40B4-BE49-F238E27FC236}">
                <a16:creationId xmlns:a16="http://schemas.microsoft.com/office/drawing/2014/main" id="{88B0C417-4DC9-24CF-B8CA-80336DBA82EB}"/>
              </a:ext>
            </a:extLst>
          </p:cNvPr>
          <p:cNvSpPr>
            <a:spLocks noGrp="1"/>
          </p:cNvSpPr>
          <p:nvPr>
            <p:ph type="sldNum" sz="quarter" idx="12"/>
          </p:nvPr>
        </p:nvSpPr>
        <p:spPr>
          <a:xfrm>
            <a:off x="8526287" y="4840163"/>
            <a:ext cx="617713" cy="215904"/>
          </a:xfrm>
          <a:prstGeom prst="rect">
            <a:avLst/>
          </a:prstGeom>
        </p:spPr>
        <p:txBody>
          <a:bodyPr rIns="108000"/>
          <a:lstStyle>
            <a:lvl1pPr algn="ctr">
              <a:defRPr sz="65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90F7D937-8C47-D949-9B66-03B4793ACCA3}" type="slidenum">
              <a:rPr lang="fr-FR" smtClean="0"/>
              <a:pPr/>
              <a:t>‹N°›</a:t>
            </a:fld>
            <a:endParaRPr lang="fr-FR" dirty="0"/>
          </a:p>
        </p:txBody>
      </p:sp>
      <p:sp>
        <p:nvSpPr>
          <p:cNvPr id="8" name="Bouton d'action : Personnalisé 7">
            <a:hlinkClick r:id="rId3" action="ppaction://hlinksldjump" highlightClick="1"/>
            <a:extLst>
              <a:ext uri="{FF2B5EF4-FFF2-40B4-BE49-F238E27FC236}">
                <a16:creationId xmlns:a16="http://schemas.microsoft.com/office/drawing/2014/main" id="{9D2D6AA3-87FC-5233-3F3C-4E387E98FED5}"/>
              </a:ext>
            </a:extLst>
          </p:cNvPr>
          <p:cNvSpPr/>
          <p:nvPr userDrawn="1"/>
        </p:nvSpPr>
        <p:spPr>
          <a:xfrm>
            <a:off x="0" y="0"/>
            <a:ext cx="9144000" cy="621089"/>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Bouton d'action : Personnalisé 8">
            <a:hlinkClick r:id="rId3" action="ppaction://hlinksldjump" highlightClick="1"/>
            <a:extLst>
              <a:ext uri="{FF2B5EF4-FFF2-40B4-BE49-F238E27FC236}">
                <a16:creationId xmlns:a16="http://schemas.microsoft.com/office/drawing/2014/main" id="{8D992D54-908C-6048-F304-3E154FA17EBC}"/>
              </a:ext>
            </a:extLst>
          </p:cNvPr>
          <p:cNvSpPr/>
          <p:nvPr userDrawn="1"/>
        </p:nvSpPr>
        <p:spPr>
          <a:xfrm>
            <a:off x="0" y="-914"/>
            <a:ext cx="9144000" cy="621089"/>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521731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customXml" Target="../ink/ink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7">
            <p14:nvContentPartPr>
              <p14:cNvPr id="2" name="Encre 1">
                <a:extLst>
                  <a:ext uri="{FF2B5EF4-FFF2-40B4-BE49-F238E27FC236}">
                    <a16:creationId xmlns:a16="http://schemas.microsoft.com/office/drawing/2014/main" id="{6A28F7ED-181B-5F45-AFDB-0D0820612D46}"/>
                  </a:ext>
                </a:extLst>
              </p14:cNvPr>
              <p14:cNvContentPartPr/>
              <p14:nvPr userDrawn="1"/>
            </p14:nvContentPartPr>
            <p14:xfrm>
              <a:off x="1146842" y="1312952"/>
              <a:ext cx="270" cy="270"/>
            </p14:xfrm>
          </p:contentPart>
        </mc:Choice>
        <mc:Fallback xmlns="">
          <p:pic>
            <p:nvPicPr>
              <p:cNvPr id="2" name="Encre 1">
                <a:extLst>
                  <a:ext uri="{FF2B5EF4-FFF2-40B4-BE49-F238E27FC236}">
                    <a16:creationId xmlns:a16="http://schemas.microsoft.com/office/drawing/2014/main" id="{6A28F7ED-181B-5F45-AFDB-0D0820612D46}"/>
                  </a:ext>
                </a:extLst>
              </p:cNvPr>
              <p:cNvPicPr/>
              <p:nvPr/>
            </p:nvPicPr>
            <p:blipFill>
              <a:blip r:embed="rId9"/>
              <a:stretch>
                <a:fillRect/>
              </a:stretch>
            </p:blipFill>
            <p:spPr>
              <a:xfrm>
                <a:off x="1133342" y="1231952"/>
                <a:ext cx="27000" cy="162000"/>
              </a:xfrm>
              <a:prstGeom prst="rect">
                <a:avLst/>
              </a:prstGeom>
            </p:spPr>
          </p:pic>
        </mc:Fallback>
      </mc:AlternateContent>
      <p:sp>
        <p:nvSpPr>
          <p:cNvPr id="4" name="Text Placeholder 2">
            <a:extLst>
              <a:ext uri="{FF2B5EF4-FFF2-40B4-BE49-F238E27FC236}">
                <a16:creationId xmlns:a16="http://schemas.microsoft.com/office/drawing/2014/main" id="{B4D47009-13AF-77B3-AA49-03ED5FBD47C7}"/>
              </a:ext>
            </a:extLst>
          </p:cNvPr>
          <p:cNvSpPr>
            <a:spLocks noGrp="1"/>
          </p:cNvSpPr>
          <p:nvPr>
            <p:ph type="body" idx="1"/>
          </p:nvPr>
        </p:nvSpPr>
        <p:spPr>
          <a:xfrm>
            <a:off x="629100" y="1123951"/>
            <a:ext cx="7886700" cy="3162300"/>
          </a:xfrm>
          <a:prstGeom prst="rect">
            <a:avLst/>
          </a:prstGeom>
        </p:spPr>
        <p:txBody>
          <a:bodyPr vert="horz" lIns="0" tIns="0" rIns="0" bIns="0" rtlCol="0">
            <a:noAutofit/>
          </a:bodyPr>
          <a:lstStyle/>
          <a:p>
            <a:pPr lvl="0"/>
            <a:r>
              <a:rPr lang="fr-FR" dirty="0"/>
              <a:t>Cliquez pour modifier les styles du texte du masque</a:t>
            </a:r>
          </a:p>
          <a:p>
            <a:pPr lvl="2"/>
            <a:r>
              <a:rPr lang="fr-FR" dirty="0"/>
              <a:t>Deuxième niveau</a:t>
            </a:r>
          </a:p>
          <a:p>
            <a:pPr lvl="3"/>
            <a:r>
              <a:rPr lang="fr-FR" dirty="0"/>
              <a:t>Troisième niveau</a:t>
            </a:r>
          </a:p>
          <a:p>
            <a:pPr lvl="4"/>
            <a:r>
              <a:rPr lang="fr-FR" dirty="0"/>
              <a:t>Quatrième niveau</a:t>
            </a:r>
          </a:p>
          <a:p>
            <a:pPr lvl="4"/>
            <a:endParaRPr lang="en-US" dirty="0"/>
          </a:p>
        </p:txBody>
      </p:sp>
    </p:spTree>
    <p:extLst>
      <p:ext uri="{BB962C8B-B14F-4D97-AF65-F5344CB8AC3E}">
        <p14:creationId xmlns:p14="http://schemas.microsoft.com/office/powerpoint/2010/main" val="2141912322"/>
      </p:ext>
    </p:extLst>
  </p:cSld>
  <p:clrMap bg1="lt1" tx1="dk1" bg2="lt2" tx2="dk2" accent1="accent1" accent2="accent2" accent3="accent3" accent4="accent4" accent5="accent5" accent6="accent6" hlink="hlink" folHlink="folHlink"/>
  <p:sldLayoutIdLst>
    <p:sldLayoutId id="2147483714" r:id="rId1"/>
    <p:sldLayoutId id="2147483752" r:id="rId2"/>
    <p:sldLayoutId id="2147483756" r:id="rId3"/>
    <p:sldLayoutId id="2147483791" r:id="rId4"/>
    <p:sldLayoutId id="2147483792" r:id="rId5"/>
  </p:sldLayoutIdLst>
  <p:hf hdr="0" ftr="0" dt="0"/>
  <p:txStyles>
    <p:titleStyle>
      <a:lvl1pPr algn="l" defTabSz="685783" rtl="0" eaLnBrk="1" latinLnBrk="0" hangingPunct="1">
        <a:lnSpc>
          <a:spcPct val="90000"/>
        </a:lnSpc>
        <a:spcBef>
          <a:spcPct val="0"/>
        </a:spcBef>
        <a:buNone/>
        <a:defRPr sz="1800" b="1" kern="1200">
          <a:solidFill>
            <a:schemeClr val="bg1"/>
          </a:solidFill>
          <a:latin typeface="+mj-lt"/>
          <a:ea typeface="+mj-ea"/>
          <a:cs typeface="+mj-cs"/>
        </a:defRPr>
      </a:lvl1pPr>
    </p:titleStyle>
    <p:bodyStyle>
      <a:lvl1pPr marL="0" indent="0" algn="l" defTabSz="685783" rtl="0" eaLnBrk="1" latinLnBrk="0" hangingPunct="1">
        <a:lnSpc>
          <a:spcPct val="90000"/>
        </a:lnSpc>
        <a:spcBef>
          <a:spcPts val="750"/>
        </a:spcBef>
        <a:buClr>
          <a:srgbClr val="EF4C22"/>
        </a:buClr>
        <a:buFontTx/>
        <a:buNone/>
        <a:defRPr sz="1900" b="0" i="0" kern="1200">
          <a:solidFill>
            <a:schemeClr val="tx1"/>
          </a:solidFill>
          <a:latin typeface="Arial" panose="020B0604020202020204" pitchFamily="34" charset="0"/>
          <a:ea typeface="+mn-ea"/>
          <a:cs typeface="Arial" panose="020B0604020202020204" pitchFamily="34" charset="0"/>
        </a:defRPr>
      </a:lvl1pPr>
      <a:lvl2pPr marL="167875" indent="-160731" algn="l" defTabSz="685783" rtl="0" eaLnBrk="1" latinLnBrk="0" hangingPunct="1">
        <a:lnSpc>
          <a:spcPct val="90000"/>
        </a:lnSpc>
        <a:spcBef>
          <a:spcPts val="375"/>
        </a:spcBef>
        <a:buClr>
          <a:srgbClr val="EF4C22"/>
        </a:buClr>
        <a:buFont typeface="Arial" panose="020B0604020202020204" pitchFamily="34" charset="0"/>
        <a:buChar char="•"/>
        <a:tabLst/>
        <a:defRPr sz="1800" b="0" kern="1200">
          <a:solidFill>
            <a:schemeClr val="tx2"/>
          </a:solidFill>
          <a:latin typeface="+mn-lt"/>
          <a:ea typeface="+mn-ea"/>
          <a:cs typeface="+mn-cs"/>
        </a:defRPr>
      </a:lvl2pPr>
      <a:lvl3pPr marL="161996" marR="0" indent="-161996" algn="l" defTabSz="685783" rtl="0" eaLnBrk="1" fontAlgn="auto" latinLnBrk="0" hangingPunct="1">
        <a:lnSpc>
          <a:spcPct val="90000"/>
        </a:lnSpc>
        <a:spcBef>
          <a:spcPts val="1275"/>
        </a:spcBef>
        <a:spcAft>
          <a:spcPts val="0"/>
        </a:spcAft>
        <a:buClr>
          <a:srgbClr val="DE492A"/>
        </a:buClr>
        <a:buSzTx/>
        <a:buFont typeface="Arial" panose="020B0604020202020204" pitchFamily="34" charset="0"/>
        <a:buChar char="•"/>
        <a:tabLst/>
        <a:defRPr sz="1700" b="0" i="0" kern="1200">
          <a:solidFill>
            <a:schemeClr val="tx1"/>
          </a:solidFill>
          <a:latin typeface="Hind" panose="02000000000000000000" pitchFamily="2" charset="77"/>
          <a:ea typeface="+mn-ea"/>
          <a:cs typeface="Hind" panose="02000000000000000000" pitchFamily="2" charset="77"/>
        </a:defRPr>
      </a:lvl3pPr>
      <a:lvl4pPr marL="161996" indent="-161996" algn="l" defTabSz="685783" rtl="0" eaLnBrk="1" latinLnBrk="0" hangingPunct="1">
        <a:lnSpc>
          <a:spcPct val="100000"/>
        </a:lnSpc>
        <a:spcBef>
          <a:spcPts val="900"/>
        </a:spcBef>
        <a:buClr>
          <a:srgbClr val="DE492A"/>
        </a:buClr>
        <a:buFont typeface="Helvetica" pitchFamily="2" charset="0"/>
        <a:buChar char="●"/>
        <a:tabLst/>
        <a:defRPr sz="1200" b="0" i="0" kern="1200">
          <a:solidFill>
            <a:schemeClr val="tx1"/>
          </a:solidFill>
          <a:latin typeface="Arial" panose="020B0604020202020204" pitchFamily="34" charset="0"/>
          <a:ea typeface="+mn-ea"/>
          <a:cs typeface="Arial" panose="020B0604020202020204" pitchFamily="34" charset="0"/>
        </a:defRPr>
      </a:lvl4pPr>
      <a:lvl5pPr marL="7144" marR="0" indent="0" algn="l" defTabSz="685783" rtl="0" eaLnBrk="1" fontAlgn="auto" latinLnBrk="0" hangingPunct="1">
        <a:lnSpc>
          <a:spcPct val="100000"/>
        </a:lnSpc>
        <a:spcBef>
          <a:spcPts val="600"/>
        </a:spcBef>
        <a:spcAft>
          <a:spcPts val="0"/>
        </a:spcAft>
        <a:buClr>
          <a:srgbClr val="EF4C22"/>
        </a:buClr>
        <a:buSzTx/>
        <a:buFontTx/>
        <a:buNone/>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843042" indent="-128585" algn="l" defTabSz="685783" rtl="0" eaLnBrk="1" latinLnBrk="0" hangingPunct="1">
        <a:lnSpc>
          <a:spcPct val="90000"/>
        </a:lnSpc>
        <a:spcBef>
          <a:spcPts val="375"/>
        </a:spcBef>
        <a:buClr>
          <a:srgbClr val="E63723"/>
        </a:buClr>
        <a:buFont typeface="AppleSymbols" charset="0"/>
        <a:buChar char="⎼"/>
        <a:defRPr sz="1050" b="0" kern="1200">
          <a:solidFill>
            <a:schemeClr val="tx2"/>
          </a:solidFill>
          <a:latin typeface="+mj-lt"/>
          <a:ea typeface="Times New Roman" charset="0"/>
          <a:cs typeface="Times New Roman" charset="0"/>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13.xml"/><Relationship Id="rId5" Type="http://schemas.openxmlformats.org/officeDocument/2006/relationships/tags" Target="../tags/tag5.xml"/><Relationship Id="rId10" Type="http://schemas.openxmlformats.org/officeDocument/2006/relationships/slideLayout" Target="../slideLayouts/slideLayout3.xml"/><Relationship Id="rId4" Type="http://schemas.openxmlformats.org/officeDocument/2006/relationships/tags" Target="../tags/tag4.xml"/><Relationship Id="rId9"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epidemiologie-france.aviesan.fr/"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www.orpha.net/" TargetMode="External"/><Relationship Id="rId4" Type="http://schemas.openxmlformats.org/officeDocument/2006/relationships/hyperlink" Target="https://cepidc.inserm.fr/"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9" Type="http://schemas.openxmlformats.org/officeDocument/2006/relationships/image" Target="../media/image63.png"/><Relationship Id="rId21" Type="http://schemas.openxmlformats.org/officeDocument/2006/relationships/image" Target="../media/image45.png"/><Relationship Id="rId34" Type="http://schemas.openxmlformats.org/officeDocument/2006/relationships/image" Target="../media/image58.png"/><Relationship Id="rId42" Type="http://schemas.openxmlformats.org/officeDocument/2006/relationships/image" Target="../media/image66.jpeg"/><Relationship Id="rId47" Type="http://schemas.openxmlformats.org/officeDocument/2006/relationships/image" Target="../media/image71.png"/><Relationship Id="rId7" Type="http://schemas.openxmlformats.org/officeDocument/2006/relationships/image" Target="../media/image31.png"/><Relationship Id="rId2" Type="http://schemas.openxmlformats.org/officeDocument/2006/relationships/notesSlide" Target="../notesSlides/notesSlide22.xml"/><Relationship Id="rId16" Type="http://schemas.openxmlformats.org/officeDocument/2006/relationships/image" Target="../media/image40.png"/><Relationship Id="rId29" Type="http://schemas.openxmlformats.org/officeDocument/2006/relationships/image" Target="../media/image53.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37" Type="http://schemas.openxmlformats.org/officeDocument/2006/relationships/image" Target="../media/image61.png"/><Relationship Id="rId40" Type="http://schemas.openxmlformats.org/officeDocument/2006/relationships/image" Target="../media/image64.png"/><Relationship Id="rId45" Type="http://schemas.openxmlformats.org/officeDocument/2006/relationships/image" Target="../media/image69.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png"/><Relationship Id="rId36" Type="http://schemas.openxmlformats.org/officeDocument/2006/relationships/image" Target="../media/image60.png"/><Relationship Id="rId49" Type="http://schemas.openxmlformats.org/officeDocument/2006/relationships/image" Target="../media/image73.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4" Type="http://schemas.openxmlformats.org/officeDocument/2006/relationships/image" Target="../media/image68.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59.jpeg"/><Relationship Id="rId43" Type="http://schemas.openxmlformats.org/officeDocument/2006/relationships/image" Target="../media/image67.png"/><Relationship Id="rId48" Type="http://schemas.openxmlformats.org/officeDocument/2006/relationships/image" Target="../media/image72.png"/><Relationship Id="rId8" Type="http://schemas.openxmlformats.org/officeDocument/2006/relationships/image" Target="../media/image32.png"/><Relationship Id="rId3" Type="http://schemas.openxmlformats.org/officeDocument/2006/relationships/image" Target="../media/image27.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38" Type="http://schemas.openxmlformats.org/officeDocument/2006/relationships/image" Target="../media/image62.png"/><Relationship Id="rId46" Type="http://schemas.openxmlformats.org/officeDocument/2006/relationships/image" Target="../media/image70.png"/><Relationship Id="rId20" Type="http://schemas.openxmlformats.org/officeDocument/2006/relationships/image" Target="../media/image44.png"/><Relationship Id="rId41" Type="http://schemas.openxmlformats.org/officeDocument/2006/relationships/image" Target="../media/image65.png"/><Relationship Id="rId1" Type="http://schemas.openxmlformats.org/officeDocument/2006/relationships/slideLayout" Target="../slideLayouts/slideLayout3.xml"/><Relationship Id="rId6" Type="http://schemas.openxmlformats.org/officeDocument/2006/relationships/image" Target="../media/image30.png"/></Relationships>
</file>

<file path=ppt/slides/_rels/slide25.xml.rels><?xml version="1.0" encoding="UTF-8" standalone="yes"?>
<Relationships xmlns="http://schemas.openxmlformats.org/package/2006/relationships"><Relationship Id="rId26" Type="http://schemas.openxmlformats.org/officeDocument/2006/relationships/image" Target="../media/image97.png"/><Relationship Id="rId21" Type="http://schemas.openxmlformats.org/officeDocument/2006/relationships/image" Target="../media/image92.png"/><Relationship Id="rId42" Type="http://schemas.openxmlformats.org/officeDocument/2006/relationships/image" Target="../media/image113.png"/><Relationship Id="rId47" Type="http://schemas.openxmlformats.org/officeDocument/2006/relationships/image" Target="../media/image118.png"/><Relationship Id="rId63" Type="http://schemas.openxmlformats.org/officeDocument/2006/relationships/image" Target="../media/image134.png"/><Relationship Id="rId68" Type="http://schemas.openxmlformats.org/officeDocument/2006/relationships/image" Target="../media/image139.jpeg"/><Relationship Id="rId84" Type="http://schemas.openxmlformats.org/officeDocument/2006/relationships/image" Target="../media/image154.png"/><Relationship Id="rId89" Type="http://schemas.openxmlformats.org/officeDocument/2006/relationships/image" Target="../media/image159.png"/><Relationship Id="rId16" Type="http://schemas.openxmlformats.org/officeDocument/2006/relationships/image" Target="../media/image87.png"/><Relationship Id="rId11" Type="http://schemas.openxmlformats.org/officeDocument/2006/relationships/image" Target="../media/image82.png"/><Relationship Id="rId32" Type="http://schemas.openxmlformats.org/officeDocument/2006/relationships/image" Target="../media/image103.png"/><Relationship Id="rId37" Type="http://schemas.openxmlformats.org/officeDocument/2006/relationships/image" Target="../media/image108.png"/><Relationship Id="rId53" Type="http://schemas.openxmlformats.org/officeDocument/2006/relationships/image" Target="../media/image124.png"/><Relationship Id="rId58" Type="http://schemas.openxmlformats.org/officeDocument/2006/relationships/image" Target="../media/image129.png"/><Relationship Id="rId74" Type="http://schemas.openxmlformats.org/officeDocument/2006/relationships/image" Target="../media/image145.jpeg"/><Relationship Id="rId79" Type="http://schemas.openxmlformats.org/officeDocument/2006/relationships/image" Target="../media/image150.jpeg"/><Relationship Id="rId5" Type="http://schemas.openxmlformats.org/officeDocument/2006/relationships/image" Target="../media/image76.png"/><Relationship Id="rId90" Type="http://schemas.openxmlformats.org/officeDocument/2006/relationships/image" Target="../media/image160.png"/><Relationship Id="rId95" Type="http://schemas.openxmlformats.org/officeDocument/2006/relationships/image" Target="../media/image165.png"/><Relationship Id="rId22" Type="http://schemas.openxmlformats.org/officeDocument/2006/relationships/image" Target="../media/image93.jpeg"/><Relationship Id="rId27" Type="http://schemas.openxmlformats.org/officeDocument/2006/relationships/image" Target="../media/image98.png"/><Relationship Id="rId43" Type="http://schemas.openxmlformats.org/officeDocument/2006/relationships/image" Target="../media/image114.png"/><Relationship Id="rId48" Type="http://schemas.openxmlformats.org/officeDocument/2006/relationships/image" Target="../media/image119.png"/><Relationship Id="rId64" Type="http://schemas.openxmlformats.org/officeDocument/2006/relationships/image" Target="../media/image135.png"/><Relationship Id="rId69" Type="http://schemas.openxmlformats.org/officeDocument/2006/relationships/image" Target="../media/image140.png"/><Relationship Id="rId8" Type="http://schemas.openxmlformats.org/officeDocument/2006/relationships/image" Target="../media/image79.png"/><Relationship Id="rId51" Type="http://schemas.openxmlformats.org/officeDocument/2006/relationships/image" Target="../media/image122.jpeg"/><Relationship Id="rId72" Type="http://schemas.openxmlformats.org/officeDocument/2006/relationships/image" Target="../media/image143.png"/><Relationship Id="rId80" Type="http://schemas.openxmlformats.org/officeDocument/2006/relationships/image" Target="../media/image151.jpeg"/><Relationship Id="rId85" Type="http://schemas.openxmlformats.org/officeDocument/2006/relationships/image" Target="../media/image155.jpeg"/><Relationship Id="rId93" Type="http://schemas.openxmlformats.org/officeDocument/2006/relationships/image" Target="../media/image163.png"/><Relationship Id="rId3" Type="http://schemas.openxmlformats.org/officeDocument/2006/relationships/image" Target="../media/image74.png"/><Relationship Id="rId12" Type="http://schemas.openxmlformats.org/officeDocument/2006/relationships/image" Target="../media/image83.png"/><Relationship Id="rId17" Type="http://schemas.openxmlformats.org/officeDocument/2006/relationships/image" Target="../media/image88.png"/><Relationship Id="rId25" Type="http://schemas.openxmlformats.org/officeDocument/2006/relationships/image" Target="../media/image96.png"/><Relationship Id="rId33" Type="http://schemas.openxmlformats.org/officeDocument/2006/relationships/image" Target="../media/image104.png"/><Relationship Id="rId38" Type="http://schemas.openxmlformats.org/officeDocument/2006/relationships/image" Target="../media/image109.png"/><Relationship Id="rId46" Type="http://schemas.openxmlformats.org/officeDocument/2006/relationships/image" Target="../media/image117.png"/><Relationship Id="rId59" Type="http://schemas.openxmlformats.org/officeDocument/2006/relationships/image" Target="../media/image130.png"/><Relationship Id="rId67" Type="http://schemas.openxmlformats.org/officeDocument/2006/relationships/image" Target="../media/image138.png"/><Relationship Id="rId20" Type="http://schemas.openxmlformats.org/officeDocument/2006/relationships/image" Target="../media/image91.png"/><Relationship Id="rId41" Type="http://schemas.openxmlformats.org/officeDocument/2006/relationships/image" Target="../media/image112.png"/><Relationship Id="rId54" Type="http://schemas.openxmlformats.org/officeDocument/2006/relationships/image" Target="../media/image125.png"/><Relationship Id="rId62" Type="http://schemas.openxmlformats.org/officeDocument/2006/relationships/image" Target="../media/image133.png"/><Relationship Id="rId70" Type="http://schemas.openxmlformats.org/officeDocument/2006/relationships/image" Target="../media/image141.jpeg"/><Relationship Id="rId75" Type="http://schemas.openxmlformats.org/officeDocument/2006/relationships/image" Target="../media/image146.png"/><Relationship Id="rId83" Type="http://schemas.openxmlformats.org/officeDocument/2006/relationships/image" Target="../media/image153.png"/><Relationship Id="rId88" Type="http://schemas.openxmlformats.org/officeDocument/2006/relationships/image" Target="../media/image158.jpeg"/><Relationship Id="rId91" Type="http://schemas.openxmlformats.org/officeDocument/2006/relationships/image" Target="../media/image161.png"/><Relationship Id="rId96" Type="http://schemas.openxmlformats.org/officeDocument/2006/relationships/image" Target="../media/image166.png"/><Relationship Id="rId1" Type="http://schemas.openxmlformats.org/officeDocument/2006/relationships/slideLayout" Target="../slideLayouts/slideLayout3.xml"/><Relationship Id="rId6" Type="http://schemas.openxmlformats.org/officeDocument/2006/relationships/image" Target="../media/image77.png"/><Relationship Id="rId15" Type="http://schemas.openxmlformats.org/officeDocument/2006/relationships/image" Target="../media/image86.png"/><Relationship Id="rId23" Type="http://schemas.openxmlformats.org/officeDocument/2006/relationships/image" Target="../media/image94.jpeg"/><Relationship Id="rId28" Type="http://schemas.openxmlformats.org/officeDocument/2006/relationships/image" Target="../media/image99.jpeg"/><Relationship Id="rId36" Type="http://schemas.openxmlformats.org/officeDocument/2006/relationships/image" Target="../media/image107.png"/><Relationship Id="rId49" Type="http://schemas.openxmlformats.org/officeDocument/2006/relationships/image" Target="../media/image120.png"/><Relationship Id="rId57" Type="http://schemas.openxmlformats.org/officeDocument/2006/relationships/image" Target="../media/image128.png"/><Relationship Id="rId10" Type="http://schemas.openxmlformats.org/officeDocument/2006/relationships/image" Target="../media/image81.png"/><Relationship Id="rId31" Type="http://schemas.openxmlformats.org/officeDocument/2006/relationships/image" Target="../media/image102.jpeg"/><Relationship Id="rId44" Type="http://schemas.openxmlformats.org/officeDocument/2006/relationships/image" Target="../media/image115.png"/><Relationship Id="rId52" Type="http://schemas.openxmlformats.org/officeDocument/2006/relationships/image" Target="../media/image123.png"/><Relationship Id="rId60" Type="http://schemas.openxmlformats.org/officeDocument/2006/relationships/image" Target="../media/image131.png"/><Relationship Id="rId65" Type="http://schemas.openxmlformats.org/officeDocument/2006/relationships/image" Target="../media/image136.png"/><Relationship Id="rId73" Type="http://schemas.openxmlformats.org/officeDocument/2006/relationships/image" Target="../media/image144.png"/><Relationship Id="rId78" Type="http://schemas.openxmlformats.org/officeDocument/2006/relationships/image" Target="../media/image149.jpeg"/><Relationship Id="rId81" Type="http://schemas.openxmlformats.org/officeDocument/2006/relationships/image" Target="../media/image152.jpeg"/><Relationship Id="rId86" Type="http://schemas.openxmlformats.org/officeDocument/2006/relationships/image" Target="../media/image156.jpeg"/><Relationship Id="rId94" Type="http://schemas.openxmlformats.org/officeDocument/2006/relationships/image" Target="../media/image164.png"/><Relationship Id="rId4" Type="http://schemas.openxmlformats.org/officeDocument/2006/relationships/image" Target="../media/image75.png"/><Relationship Id="rId9" Type="http://schemas.openxmlformats.org/officeDocument/2006/relationships/image" Target="../media/image80.png"/><Relationship Id="rId13" Type="http://schemas.openxmlformats.org/officeDocument/2006/relationships/image" Target="../media/image84.png"/><Relationship Id="rId18" Type="http://schemas.openxmlformats.org/officeDocument/2006/relationships/image" Target="../media/image89.png"/><Relationship Id="rId39" Type="http://schemas.openxmlformats.org/officeDocument/2006/relationships/image" Target="../media/image110.jpeg"/><Relationship Id="rId34" Type="http://schemas.openxmlformats.org/officeDocument/2006/relationships/image" Target="../media/image105.png"/><Relationship Id="rId50" Type="http://schemas.openxmlformats.org/officeDocument/2006/relationships/image" Target="../media/image121.png"/><Relationship Id="rId55" Type="http://schemas.openxmlformats.org/officeDocument/2006/relationships/image" Target="../media/image126.png"/><Relationship Id="rId76" Type="http://schemas.openxmlformats.org/officeDocument/2006/relationships/image" Target="../media/image147.png"/><Relationship Id="rId7" Type="http://schemas.openxmlformats.org/officeDocument/2006/relationships/image" Target="../media/image78.png"/><Relationship Id="rId71" Type="http://schemas.openxmlformats.org/officeDocument/2006/relationships/image" Target="../media/image142.png"/><Relationship Id="rId92" Type="http://schemas.openxmlformats.org/officeDocument/2006/relationships/image" Target="../media/image162.png"/><Relationship Id="rId2" Type="http://schemas.openxmlformats.org/officeDocument/2006/relationships/notesSlide" Target="../notesSlides/notesSlide23.xml"/><Relationship Id="rId29" Type="http://schemas.openxmlformats.org/officeDocument/2006/relationships/image" Target="../media/image100.png"/><Relationship Id="rId24" Type="http://schemas.openxmlformats.org/officeDocument/2006/relationships/image" Target="../media/image95.png"/><Relationship Id="rId40" Type="http://schemas.openxmlformats.org/officeDocument/2006/relationships/image" Target="../media/image111.png"/><Relationship Id="rId45" Type="http://schemas.openxmlformats.org/officeDocument/2006/relationships/image" Target="../media/image116.png"/><Relationship Id="rId66" Type="http://schemas.openxmlformats.org/officeDocument/2006/relationships/image" Target="../media/image137.png"/><Relationship Id="rId87" Type="http://schemas.openxmlformats.org/officeDocument/2006/relationships/image" Target="../media/image157.jpeg"/><Relationship Id="rId61" Type="http://schemas.openxmlformats.org/officeDocument/2006/relationships/image" Target="../media/image132.png"/><Relationship Id="rId82" Type="http://schemas.openxmlformats.org/officeDocument/2006/relationships/image" Target="../media/image48.png"/><Relationship Id="rId19" Type="http://schemas.openxmlformats.org/officeDocument/2006/relationships/image" Target="../media/image90.png"/><Relationship Id="rId14" Type="http://schemas.openxmlformats.org/officeDocument/2006/relationships/image" Target="../media/image85.png"/><Relationship Id="rId30" Type="http://schemas.openxmlformats.org/officeDocument/2006/relationships/image" Target="../media/image101.png"/><Relationship Id="rId35" Type="http://schemas.openxmlformats.org/officeDocument/2006/relationships/image" Target="../media/image106.png"/><Relationship Id="rId56" Type="http://schemas.openxmlformats.org/officeDocument/2006/relationships/image" Target="../media/image127.png"/><Relationship Id="rId77" Type="http://schemas.openxmlformats.org/officeDocument/2006/relationships/image" Target="../media/image14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172.jpg"/><Relationship Id="rId3" Type="http://schemas.openxmlformats.org/officeDocument/2006/relationships/image" Target="../media/image167.emf"/><Relationship Id="rId7" Type="http://schemas.openxmlformats.org/officeDocument/2006/relationships/image" Target="../media/image171.jp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70.jpg"/><Relationship Id="rId5" Type="http://schemas.openxmlformats.org/officeDocument/2006/relationships/image" Target="../media/image169.jpeg"/><Relationship Id="rId4" Type="http://schemas.openxmlformats.org/officeDocument/2006/relationships/image" Target="../media/image16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178.png"/><Relationship Id="rId13" Type="http://schemas.openxmlformats.org/officeDocument/2006/relationships/image" Target="../media/image183.png"/><Relationship Id="rId3" Type="http://schemas.openxmlformats.org/officeDocument/2006/relationships/image" Target="../media/image173.emf"/><Relationship Id="rId7" Type="http://schemas.openxmlformats.org/officeDocument/2006/relationships/image" Target="../media/image177.png"/><Relationship Id="rId12" Type="http://schemas.openxmlformats.org/officeDocument/2006/relationships/image" Target="../media/image182.jpe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176.emf"/><Relationship Id="rId11" Type="http://schemas.openxmlformats.org/officeDocument/2006/relationships/image" Target="../media/image181.jpeg"/><Relationship Id="rId5" Type="http://schemas.openxmlformats.org/officeDocument/2006/relationships/image" Target="../media/image175.emf"/><Relationship Id="rId10" Type="http://schemas.openxmlformats.org/officeDocument/2006/relationships/image" Target="../media/image180.png"/><Relationship Id="rId4" Type="http://schemas.openxmlformats.org/officeDocument/2006/relationships/image" Target="../media/image174.emf"/><Relationship Id="rId9" Type="http://schemas.openxmlformats.org/officeDocument/2006/relationships/image" Target="../media/image17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slide" Target="slide26.xml"/><Relationship Id="rId5" Type="http://schemas.openxmlformats.org/officeDocument/2006/relationships/slide" Target="slide14.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a:extLst>
              <a:ext uri="{FF2B5EF4-FFF2-40B4-BE49-F238E27FC236}">
                <a16:creationId xmlns:a16="http://schemas.microsoft.com/office/drawing/2014/main" id="{284B4766-742F-39D3-8E89-7842508BE4C1}"/>
              </a:ext>
            </a:extLst>
          </p:cNvPr>
          <p:cNvSpPr txBox="1">
            <a:spLocks/>
          </p:cNvSpPr>
          <p:nvPr/>
        </p:nvSpPr>
        <p:spPr>
          <a:xfrm>
            <a:off x="4455439" y="2469188"/>
            <a:ext cx="4674122" cy="1042427"/>
          </a:xfrm>
          <a:prstGeom prst="rect">
            <a:avLst/>
          </a:prstGeom>
        </p:spPr>
        <p:txBody>
          <a:bodyPr>
            <a:noAutofit/>
          </a:bodyPr>
          <a:lstStyle>
            <a:lvl1pPr algn="l" defTabSz="685783" rtl="0" eaLnBrk="1" latinLnBrk="0" hangingPunct="1">
              <a:lnSpc>
                <a:spcPct val="90000"/>
              </a:lnSpc>
              <a:spcBef>
                <a:spcPct val="0"/>
              </a:spcBef>
              <a:buNone/>
              <a:defRPr sz="1800" b="1" kern="1200">
                <a:solidFill>
                  <a:schemeClr val="bg1"/>
                </a:solidFill>
                <a:latin typeface="+mj-lt"/>
                <a:ea typeface="+mj-ea"/>
                <a:cs typeface="+mj-cs"/>
              </a:defRPr>
            </a:lvl1pPr>
          </a:lstStyle>
          <a:p>
            <a:r>
              <a:rPr lang="fr-FR" sz="3200" dirty="0"/>
              <a:t>Inserm </a:t>
            </a:r>
            <a:r>
              <a:rPr lang="fr-FR" sz="3200" dirty="0" err="1"/>
              <a:t>presentation</a:t>
            </a:r>
            <a:endParaRPr lang="fr-FR" sz="3200" dirty="0"/>
          </a:p>
        </p:txBody>
      </p:sp>
    </p:spTree>
    <p:extLst>
      <p:ext uri="{BB962C8B-B14F-4D97-AF65-F5344CB8AC3E}">
        <p14:creationId xmlns:p14="http://schemas.microsoft.com/office/powerpoint/2010/main" val="870740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a:xfrm>
            <a:off x="175501" y="209200"/>
            <a:ext cx="5671730" cy="286103"/>
          </a:xfrm>
          <a:prstGeom prst="rect">
            <a:avLst/>
          </a:prstGeom>
        </p:spPr>
        <p:txBody>
          <a:bodyPr/>
          <a:lstStyle/>
          <a:p>
            <a:r>
              <a:rPr lang="en-US" dirty="0"/>
              <a:t>Address major biomedical research challenges</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26288" y="4829012"/>
            <a:ext cx="617713" cy="215904"/>
          </a:xfrm>
          <a:prstGeom prst="rect">
            <a:avLst/>
          </a:prstGeom>
        </p:spPr>
        <p:txBody>
          <a:bodyPr/>
          <a:lstStyle/>
          <a:p>
            <a:fld id="{90F7D937-8C47-D949-9B66-03B4793ACCA3}" type="slidenum">
              <a:rPr lang="en-US" smtClean="0">
                <a:latin typeface="Arial" panose="020B0604020202020204" pitchFamily="34" charset="0"/>
                <a:cs typeface="Arial" panose="020B0604020202020204" pitchFamily="34" charset="0"/>
              </a:rPr>
              <a:pPr/>
              <a:t>10</a:t>
            </a:fld>
            <a:endParaRPr lang="en-US"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79481CA1-7A63-364E-9570-1B64AED7D198}"/>
              </a:ext>
            </a:extLst>
          </p:cNvPr>
          <p:cNvSpPr txBox="1"/>
          <p:nvPr/>
        </p:nvSpPr>
        <p:spPr>
          <a:xfrm>
            <a:off x="612174" y="495303"/>
            <a:ext cx="4464558"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Our presence in France</a:t>
            </a:r>
          </a:p>
        </p:txBody>
      </p:sp>
      <p:sp>
        <p:nvSpPr>
          <p:cNvPr id="12" name="Espace réservé du contenu 10">
            <a:extLst>
              <a:ext uri="{FF2B5EF4-FFF2-40B4-BE49-F238E27FC236}">
                <a16:creationId xmlns:a16="http://schemas.microsoft.com/office/drawing/2014/main" id="{99C4DBCB-0DA0-0345-828D-7E48D0A03E92}"/>
              </a:ext>
            </a:extLst>
          </p:cNvPr>
          <p:cNvSpPr txBox="1">
            <a:spLocks/>
          </p:cNvSpPr>
          <p:nvPr/>
        </p:nvSpPr>
        <p:spPr>
          <a:xfrm>
            <a:off x="568621" y="1967748"/>
            <a:ext cx="699017" cy="46166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algn="r" defTabSz="600045">
              <a:lnSpc>
                <a:spcPct val="100000"/>
              </a:lnSpc>
              <a:spcBef>
                <a:spcPts val="900"/>
              </a:spcBef>
            </a:pPr>
            <a:r>
              <a:rPr lang="en-US" altLang="fr-FR" sz="3000" b="1" dirty="0">
                <a:solidFill>
                  <a:srgbClr val="4E879B"/>
                </a:solidFill>
                <a:latin typeface="Arial" panose="020B0604020202020204" pitchFamily="34" charset="0"/>
                <a:cs typeface="Arial" panose="020B0604020202020204" pitchFamily="34" charset="0"/>
              </a:rPr>
              <a:t>263</a:t>
            </a:r>
          </a:p>
        </p:txBody>
      </p:sp>
      <p:sp>
        <p:nvSpPr>
          <p:cNvPr id="10" name="Rectangle 9">
            <a:extLst>
              <a:ext uri="{FF2B5EF4-FFF2-40B4-BE49-F238E27FC236}">
                <a16:creationId xmlns:a16="http://schemas.microsoft.com/office/drawing/2014/main" id="{7C7648FA-E12D-6E4A-837F-8D758DC35BB5}"/>
              </a:ext>
            </a:extLst>
          </p:cNvPr>
          <p:cNvSpPr/>
          <p:nvPr/>
        </p:nvSpPr>
        <p:spPr>
          <a:xfrm>
            <a:off x="1376795" y="1925819"/>
            <a:ext cx="1422958" cy="523220"/>
          </a:xfrm>
          <a:prstGeom prst="rect">
            <a:avLst/>
          </a:prstGeom>
        </p:spPr>
        <p:txBody>
          <a:bodyPr wrap="square">
            <a:spAutoFit/>
          </a:bodyPr>
          <a:lstStyle/>
          <a:p>
            <a:r>
              <a:rPr lang="en-US" altLang="fr-FR" sz="1400" dirty="0">
                <a:latin typeface="Arial" panose="020B0604020202020204" pitchFamily="34" charset="0"/>
                <a:cs typeface="Arial" panose="020B0604020202020204" pitchFamily="34" charset="0"/>
              </a:rPr>
              <a:t>research </a:t>
            </a:r>
          </a:p>
          <a:p>
            <a:r>
              <a:rPr lang="en-US" altLang="fr-FR" sz="1400" dirty="0">
                <a:latin typeface="Arial" panose="020B0604020202020204" pitchFamily="34" charset="0"/>
                <a:cs typeface="Arial" panose="020B0604020202020204" pitchFamily="34" charset="0"/>
              </a:rPr>
              <a:t>units</a:t>
            </a:r>
            <a:endParaRPr lang="en-US" sz="1400" dirty="0">
              <a:latin typeface="Arial" panose="020B0604020202020204" pitchFamily="34" charset="0"/>
              <a:cs typeface="Arial" panose="020B0604020202020204" pitchFamily="34" charset="0"/>
            </a:endParaRPr>
          </a:p>
        </p:txBody>
      </p:sp>
      <p:cxnSp>
        <p:nvCxnSpPr>
          <p:cNvPr id="8" name="Connecteur droit 7">
            <a:extLst>
              <a:ext uri="{FF2B5EF4-FFF2-40B4-BE49-F238E27FC236}">
                <a16:creationId xmlns:a16="http://schemas.microsoft.com/office/drawing/2014/main" id="{F90B2D9F-8F7D-B945-B067-4937C047B8A8}"/>
              </a:ext>
            </a:extLst>
          </p:cNvPr>
          <p:cNvCxnSpPr/>
          <p:nvPr/>
        </p:nvCxnSpPr>
        <p:spPr>
          <a:xfrm>
            <a:off x="1368556" y="1925818"/>
            <a:ext cx="0" cy="523220"/>
          </a:xfrm>
          <a:prstGeom prst="line">
            <a:avLst/>
          </a:prstGeom>
          <a:ln w="15875">
            <a:solidFill>
              <a:srgbClr val="DE492A"/>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C7648FA-E12D-6E4A-837F-8D758DC35BB5}"/>
              </a:ext>
            </a:extLst>
          </p:cNvPr>
          <p:cNvSpPr/>
          <p:nvPr/>
        </p:nvSpPr>
        <p:spPr>
          <a:xfrm>
            <a:off x="1376795" y="3636260"/>
            <a:ext cx="1659286" cy="738664"/>
          </a:xfrm>
          <a:prstGeom prst="rect">
            <a:avLst/>
          </a:prstGeom>
        </p:spPr>
        <p:txBody>
          <a:bodyPr wrap="square">
            <a:spAutoFit/>
          </a:bodyPr>
          <a:lstStyle/>
          <a:p>
            <a:pPr marL="0" lvl="3"/>
            <a:r>
              <a:rPr lang="en-US" altLang="fr-FR" sz="1400" dirty="0">
                <a:latin typeface="Arial" panose="020B0604020202020204" pitchFamily="34" charset="0"/>
                <a:cs typeface="Arial" panose="020B0604020202020204" pitchFamily="34" charset="0"/>
              </a:rPr>
              <a:t>clinical investigation centers</a:t>
            </a:r>
          </a:p>
        </p:txBody>
      </p:sp>
      <p:sp>
        <p:nvSpPr>
          <p:cNvPr id="14" name="Espace réservé du contenu 10">
            <a:extLst>
              <a:ext uri="{FF2B5EF4-FFF2-40B4-BE49-F238E27FC236}">
                <a16:creationId xmlns:a16="http://schemas.microsoft.com/office/drawing/2014/main" id="{3AF041B0-A23F-A346-BB72-A2A2B2C4D667}"/>
              </a:ext>
            </a:extLst>
          </p:cNvPr>
          <p:cNvSpPr txBox="1">
            <a:spLocks/>
          </p:cNvSpPr>
          <p:nvPr/>
        </p:nvSpPr>
        <p:spPr>
          <a:xfrm>
            <a:off x="568621" y="3769281"/>
            <a:ext cx="699017" cy="46166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algn="r" defTabSz="600045">
              <a:lnSpc>
                <a:spcPct val="100000"/>
              </a:lnSpc>
              <a:spcBef>
                <a:spcPts val="900"/>
              </a:spcBef>
            </a:pPr>
            <a:r>
              <a:rPr lang="en-US" altLang="fr-FR" sz="3000" b="1" dirty="0">
                <a:solidFill>
                  <a:srgbClr val="4E879B"/>
                </a:solidFill>
                <a:latin typeface="Arial" panose="020B0604020202020204" pitchFamily="34" charset="0"/>
                <a:cs typeface="Arial" panose="020B0604020202020204" pitchFamily="34" charset="0"/>
              </a:rPr>
              <a:t>37</a:t>
            </a:r>
          </a:p>
        </p:txBody>
      </p:sp>
      <p:cxnSp>
        <p:nvCxnSpPr>
          <p:cNvPr id="15" name="Connecteur droit 14">
            <a:extLst>
              <a:ext uri="{FF2B5EF4-FFF2-40B4-BE49-F238E27FC236}">
                <a16:creationId xmlns:a16="http://schemas.microsoft.com/office/drawing/2014/main" id="{F9CEFD0D-F0F7-054E-934C-B8CB3BED61D6}"/>
              </a:ext>
            </a:extLst>
          </p:cNvPr>
          <p:cNvCxnSpPr>
            <a:cxnSpLocks/>
          </p:cNvCxnSpPr>
          <p:nvPr/>
        </p:nvCxnSpPr>
        <p:spPr>
          <a:xfrm>
            <a:off x="1368556" y="3663122"/>
            <a:ext cx="0" cy="667199"/>
          </a:xfrm>
          <a:prstGeom prst="line">
            <a:avLst/>
          </a:prstGeom>
          <a:ln w="15875">
            <a:solidFill>
              <a:srgbClr val="DE492A"/>
            </a:solidFill>
          </a:ln>
        </p:spPr>
        <p:style>
          <a:lnRef idx="1">
            <a:schemeClr val="accent1"/>
          </a:lnRef>
          <a:fillRef idx="0">
            <a:schemeClr val="accent1"/>
          </a:fillRef>
          <a:effectRef idx="0">
            <a:schemeClr val="accent1"/>
          </a:effectRef>
          <a:fontRef idx="minor">
            <a:schemeClr val="tx1"/>
          </a:fontRef>
        </p:style>
      </p:cxnSp>
      <p:sp>
        <p:nvSpPr>
          <p:cNvPr id="17" name="Espace réservé du contenu 10">
            <a:extLst>
              <a:ext uri="{FF2B5EF4-FFF2-40B4-BE49-F238E27FC236}">
                <a16:creationId xmlns:a16="http://schemas.microsoft.com/office/drawing/2014/main" id="{99C4DBCB-0DA0-0345-828D-7E48D0A03E92}"/>
              </a:ext>
            </a:extLst>
          </p:cNvPr>
          <p:cNvSpPr txBox="1">
            <a:spLocks/>
          </p:cNvSpPr>
          <p:nvPr/>
        </p:nvSpPr>
        <p:spPr>
          <a:xfrm>
            <a:off x="566786" y="2847259"/>
            <a:ext cx="699017" cy="46166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algn="r" defTabSz="600045">
              <a:lnSpc>
                <a:spcPct val="100000"/>
              </a:lnSpc>
              <a:spcBef>
                <a:spcPts val="900"/>
              </a:spcBef>
            </a:pPr>
            <a:r>
              <a:rPr lang="en-US" altLang="fr-FR" sz="3000" b="1" dirty="0">
                <a:solidFill>
                  <a:srgbClr val="4E879B"/>
                </a:solidFill>
                <a:latin typeface="Arial" panose="020B0604020202020204" pitchFamily="34" charset="0"/>
                <a:cs typeface="Arial" panose="020B0604020202020204" pitchFamily="34" charset="0"/>
              </a:rPr>
              <a:t>50</a:t>
            </a:r>
          </a:p>
        </p:txBody>
      </p:sp>
      <p:sp>
        <p:nvSpPr>
          <p:cNvPr id="20" name="Rectangle 19">
            <a:extLst>
              <a:ext uri="{FF2B5EF4-FFF2-40B4-BE49-F238E27FC236}">
                <a16:creationId xmlns:a16="http://schemas.microsoft.com/office/drawing/2014/main" id="{7C7648FA-E12D-6E4A-837F-8D758DC35BB5}"/>
              </a:ext>
            </a:extLst>
          </p:cNvPr>
          <p:cNvSpPr/>
          <p:nvPr/>
        </p:nvSpPr>
        <p:spPr>
          <a:xfrm>
            <a:off x="1374960" y="2805329"/>
            <a:ext cx="1422958" cy="523220"/>
          </a:xfrm>
          <a:prstGeom prst="rect">
            <a:avLst/>
          </a:prstGeom>
        </p:spPr>
        <p:txBody>
          <a:bodyPr wrap="square">
            <a:spAutoFit/>
          </a:bodyPr>
          <a:lstStyle/>
          <a:p>
            <a:r>
              <a:rPr lang="en-US" altLang="fr-FR" sz="1400" dirty="0">
                <a:latin typeface="Arial" panose="020B0604020202020204" pitchFamily="34" charset="0"/>
                <a:cs typeface="Arial" panose="020B0604020202020204" pitchFamily="34" charset="0"/>
              </a:rPr>
              <a:t>service</a:t>
            </a:r>
          </a:p>
          <a:p>
            <a:r>
              <a:rPr lang="en-US" sz="1400" dirty="0">
                <a:latin typeface="Arial" panose="020B0604020202020204" pitchFamily="34" charset="0"/>
                <a:cs typeface="Arial" panose="020B0604020202020204" pitchFamily="34" charset="0"/>
              </a:rPr>
              <a:t>units</a:t>
            </a:r>
          </a:p>
        </p:txBody>
      </p:sp>
      <p:cxnSp>
        <p:nvCxnSpPr>
          <p:cNvPr id="21" name="Connecteur droit 20">
            <a:extLst>
              <a:ext uri="{FF2B5EF4-FFF2-40B4-BE49-F238E27FC236}">
                <a16:creationId xmlns:a16="http://schemas.microsoft.com/office/drawing/2014/main" id="{F90B2D9F-8F7D-B945-B067-4937C047B8A8}"/>
              </a:ext>
            </a:extLst>
          </p:cNvPr>
          <p:cNvCxnSpPr/>
          <p:nvPr/>
        </p:nvCxnSpPr>
        <p:spPr>
          <a:xfrm>
            <a:off x="1366721" y="2805330"/>
            <a:ext cx="0" cy="523220"/>
          </a:xfrm>
          <a:prstGeom prst="line">
            <a:avLst/>
          </a:prstGeom>
          <a:ln w="15875">
            <a:solidFill>
              <a:srgbClr val="DE492A"/>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45C2AA98-2B27-1111-B4D1-129F1D3AA8D1}"/>
              </a:ext>
            </a:extLst>
          </p:cNvPr>
          <p:cNvPicPr>
            <a:picLocks noChangeAspect="1"/>
          </p:cNvPicPr>
          <p:nvPr/>
        </p:nvPicPr>
        <p:blipFill>
          <a:blip r:embed="rId3"/>
          <a:stretch>
            <a:fillRect/>
          </a:stretch>
        </p:blipFill>
        <p:spPr>
          <a:xfrm>
            <a:off x="3425252" y="24790"/>
            <a:ext cx="5543247" cy="4623407"/>
          </a:xfrm>
          <a:prstGeom prst="rect">
            <a:avLst/>
          </a:prstGeom>
        </p:spPr>
      </p:pic>
    </p:spTree>
    <p:extLst>
      <p:ext uri="{BB962C8B-B14F-4D97-AF65-F5344CB8AC3E}">
        <p14:creationId xmlns:p14="http://schemas.microsoft.com/office/powerpoint/2010/main" val="3292864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rte&#10;&#10;Description générée automatiquement">
            <a:extLst>
              <a:ext uri="{FF2B5EF4-FFF2-40B4-BE49-F238E27FC236}">
                <a16:creationId xmlns:a16="http://schemas.microsoft.com/office/drawing/2014/main" id="{D1C55D78-BEF4-25FA-B4DC-25E55E65EA95}"/>
              </a:ext>
            </a:extLst>
          </p:cNvPr>
          <p:cNvPicPr>
            <a:picLocks noChangeAspect="1"/>
          </p:cNvPicPr>
          <p:nvPr/>
        </p:nvPicPr>
        <p:blipFill>
          <a:blip r:embed="rId3"/>
          <a:stretch>
            <a:fillRect/>
          </a:stretch>
        </p:blipFill>
        <p:spPr>
          <a:xfrm>
            <a:off x="3811873" y="98584"/>
            <a:ext cx="4883369" cy="5143500"/>
          </a:xfrm>
          <a:prstGeom prst="rect">
            <a:avLst/>
          </a:prstGeom>
        </p:spPr>
      </p:pic>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a:xfrm>
            <a:off x="175501" y="209376"/>
            <a:ext cx="5671730" cy="286103"/>
          </a:xfrm>
          <a:prstGeom prst="rect">
            <a:avLst/>
          </a:prstGeom>
        </p:spPr>
        <p:txBody>
          <a:bodyPr/>
          <a:lstStyle/>
          <a:p>
            <a:r>
              <a:rPr lang="en-US" dirty="0"/>
              <a:t>Address major biomedical research challenges</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en-US" smtClean="0">
                <a:latin typeface="Arial" panose="020B0604020202020204" pitchFamily="34" charset="0"/>
                <a:cs typeface="Arial" panose="020B0604020202020204" pitchFamily="34" charset="0"/>
              </a:rPr>
              <a:pPr/>
              <a:t>11</a:t>
            </a:fld>
            <a:endParaRPr lang="en-US"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79481CA1-7A63-364E-9570-1B64AED7D198}"/>
              </a:ext>
            </a:extLst>
          </p:cNvPr>
          <p:cNvSpPr txBox="1"/>
          <p:nvPr/>
        </p:nvSpPr>
        <p:spPr>
          <a:xfrm>
            <a:off x="603936" y="495303"/>
            <a:ext cx="4464558"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Our presence in France (2)</a:t>
            </a:r>
          </a:p>
        </p:txBody>
      </p:sp>
      <p:sp>
        <p:nvSpPr>
          <p:cNvPr id="15" name="Espace réservé du contenu 10">
            <a:extLst>
              <a:ext uri="{FF2B5EF4-FFF2-40B4-BE49-F238E27FC236}">
                <a16:creationId xmlns:a16="http://schemas.microsoft.com/office/drawing/2014/main" id="{CACC13A5-57C8-684F-8ECB-D86C10A52086}"/>
              </a:ext>
            </a:extLst>
          </p:cNvPr>
          <p:cNvSpPr txBox="1">
            <a:spLocks/>
          </p:cNvSpPr>
          <p:nvPr/>
        </p:nvSpPr>
        <p:spPr>
          <a:xfrm>
            <a:off x="667172" y="2732311"/>
            <a:ext cx="699017" cy="46166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algn="r" defTabSz="600060">
              <a:lnSpc>
                <a:spcPct val="100000"/>
              </a:lnSpc>
              <a:spcBef>
                <a:spcPts val="900"/>
              </a:spcBef>
            </a:pPr>
            <a:r>
              <a:rPr lang="en-US" altLang="fr-FR" sz="3000" b="1" dirty="0">
                <a:solidFill>
                  <a:srgbClr val="4E879B"/>
                </a:solidFill>
                <a:latin typeface="Arial" panose="020B0604020202020204" pitchFamily="34" charset="0"/>
                <a:cs typeface="Arial" panose="020B0604020202020204" pitchFamily="34" charset="0"/>
              </a:rPr>
              <a:t>14</a:t>
            </a:r>
          </a:p>
        </p:txBody>
      </p:sp>
      <p:sp>
        <p:nvSpPr>
          <p:cNvPr id="16" name="Rectangle 15">
            <a:extLst>
              <a:ext uri="{FF2B5EF4-FFF2-40B4-BE49-F238E27FC236}">
                <a16:creationId xmlns:a16="http://schemas.microsoft.com/office/drawing/2014/main" id="{8D2B2BF8-F61D-034A-88B1-3D005B9D0AC5}"/>
              </a:ext>
            </a:extLst>
          </p:cNvPr>
          <p:cNvSpPr/>
          <p:nvPr/>
        </p:nvSpPr>
        <p:spPr>
          <a:xfrm>
            <a:off x="1450631" y="2727754"/>
            <a:ext cx="2418411"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main research universities partner with Inserm </a:t>
            </a:r>
          </a:p>
        </p:txBody>
      </p:sp>
      <p:cxnSp>
        <p:nvCxnSpPr>
          <p:cNvPr id="17" name="Connecteur droit 16">
            <a:extLst>
              <a:ext uri="{FF2B5EF4-FFF2-40B4-BE49-F238E27FC236}">
                <a16:creationId xmlns:a16="http://schemas.microsoft.com/office/drawing/2014/main" id="{41DD6F32-F9A8-6D47-B46E-6D348370FFAB}"/>
              </a:ext>
            </a:extLst>
          </p:cNvPr>
          <p:cNvCxnSpPr>
            <a:cxnSpLocks/>
          </p:cNvCxnSpPr>
          <p:nvPr/>
        </p:nvCxnSpPr>
        <p:spPr>
          <a:xfrm>
            <a:off x="1450631" y="2756271"/>
            <a:ext cx="1" cy="494703"/>
          </a:xfrm>
          <a:prstGeom prst="line">
            <a:avLst/>
          </a:prstGeom>
          <a:ln w="15875">
            <a:solidFill>
              <a:srgbClr val="DE49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808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a:xfrm>
            <a:off x="175501" y="209199"/>
            <a:ext cx="5671730" cy="286103"/>
          </a:xfrm>
          <a:prstGeom prst="rect">
            <a:avLst/>
          </a:prstGeom>
        </p:spPr>
        <p:txBody>
          <a:bodyPr/>
          <a:lstStyle/>
          <a:p>
            <a:r>
              <a:rPr lang="en-US" dirty="0"/>
              <a:t>Address major biomedical research challenges</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en-US" smtClean="0">
                <a:latin typeface="Arial" panose="020B0604020202020204" pitchFamily="34" charset="0"/>
                <a:cs typeface="Arial" panose="020B0604020202020204" pitchFamily="34" charset="0"/>
              </a:rPr>
              <a:pPr/>
              <a:t>12</a:t>
            </a:fld>
            <a:endParaRPr lang="en-US" dirty="0">
              <a:latin typeface="Arial" panose="020B0604020202020204" pitchFamily="34" charset="0"/>
              <a:cs typeface="Arial" panose="020B0604020202020204" pitchFamily="34" charset="0"/>
            </a:endParaRPr>
          </a:p>
        </p:txBody>
      </p:sp>
      <p:sp>
        <p:nvSpPr>
          <p:cNvPr id="6" name="Espace réservé du contenu 5">
            <a:extLst>
              <a:ext uri="{FF2B5EF4-FFF2-40B4-BE49-F238E27FC236}">
                <a16:creationId xmlns:a16="http://schemas.microsoft.com/office/drawing/2014/main" id="{855E7F26-AA24-214E-8ED3-3D4931A34D3D}"/>
              </a:ext>
            </a:extLst>
          </p:cNvPr>
          <p:cNvSpPr>
            <a:spLocks noGrp="1"/>
          </p:cNvSpPr>
          <p:nvPr>
            <p:ph sz="quarter" idx="4294967295"/>
          </p:nvPr>
        </p:nvSpPr>
        <p:spPr>
          <a:xfrm>
            <a:off x="628650" y="1558841"/>
            <a:ext cx="8210550" cy="2549428"/>
          </a:xfrm>
          <a:prstGeom prst="rect">
            <a:avLst/>
          </a:prstGeom>
        </p:spPr>
        <p:txBody>
          <a:bodyPr numCol="2" spcCol="360000"/>
          <a:lstStyle/>
          <a:p>
            <a:pPr lvl="1" indent="-172796">
              <a:buClr>
                <a:srgbClr val="DE492A"/>
              </a:buClr>
              <a:buSzPct val="74000"/>
            </a:pPr>
            <a:r>
              <a:rPr lang="fr-FR" sz="1800" b="1" dirty="0">
                <a:solidFill>
                  <a:srgbClr val="4E879B"/>
                </a:solidFill>
              </a:rPr>
              <a:t>37</a:t>
            </a:r>
            <a:r>
              <a:rPr lang="en-US" sz="1500" dirty="0">
                <a:solidFill>
                  <a:srgbClr val="007EB3"/>
                </a:solidFill>
              </a:rPr>
              <a:t> </a:t>
            </a:r>
            <a:r>
              <a:rPr lang="en-US" sz="1600" dirty="0">
                <a:solidFill>
                  <a:schemeClr val="tx1"/>
                </a:solidFill>
              </a:rPr>
              <a:t>universities</a:t>
            </a:r>
          </a:p>
          <a:p>
            <a:pPr lvl="1" indent="-172796">
              <a:buClr>
                <a:srgbClr val="DE492A"/>
              </a:buClr>
              <a:buSzPct val="100000"/>
            </a:pPr>
            <a:r>
              <a:rPr lang="en-US" sz="1600" dirty="0">
                <a:solidFill>
                  <a:schemeClr val="tx1"/>
                </a:solidFill>
              </a:rPr>
              <a:t>A key partner of</a:t>
            </a:r>
            <a:r>
              <a:rPr lang="en-US" sz="1200" dirty="0">
                <a:solidFill>
                  <a:schemeClr val="tx1"/>
                </a:solidFill>
              </a:rPr>
              <a:t> </a:t>
            </a:r>
            <a:r>
              <a:rPr lang="en-US" sz="1800" b="1" dirty="0">
                <a:solidFill>
                  <a:srgbClr val="4E879B"/>
                </a:solidFill>
              </a:rPr>
              <a:t>14</a:t>
            </a:r>
            <a:r>
              <a:rPr lang="en-US" sz="1800" b="1" dirty="0">
                <a:solidFill>
                  <a:srgbClr val="007EB3"/>
                </a:solidFill>
              </a:rPr>
              <a:t> </a:t>
            </a:r>
            <a:r>
              <a:rPr lang="en-US" sz="1600" dirty="0">
                <a:solidFill>
                  <a:schemeClr val="tx1"/>
                </a:solidFill>
              </a:rPr>
              <a:t>research universities in which are </a:t>
            </a:r>
            <a:r>
              <a:rPr lang="en-US" sz="1600" dirty="0" err="1">
                <a:solidFill>
                  <a:schemeClr val="tx1"/>
                </a:solidFill>
              </a:rPr>
              <a:t>Idex</a:t>
            </a:r>
            <a:r>
              <a:rPr lang="en-US" sz="1600" dirty="0">
                <a:solidFill>
                  <a:schemeClr val="tx1"/>
                </a:solidFill>
              </a:rPr>
              <a:t> and I-sites</a:t>
            </a:r>
          </a:p>
          <a:p>
            <a:pPr lvl="1" indent="-172796">
              <a:buClr>
                <a:srgbClr val="DE492A"/>
              </a:buClr>
            </a:pPr>
            <a:r>
              <a:rPr lang="en-US" sz="1600" dirty="0">
                <a:solidFill>
                  <a:schemeClr val="tx1"/>
                </a:solidFill>
              </a:rPr>
              <a:t>Research units in</a:t>
            </a:r>
            <a:r>
              <a:rPr lang="en-US" sz="1200" dirty="0">
                <a:solidFill>
                  <a:schemeClr val="tx1"/>
                </a:solidFill>
              </a:rPr>
              <a:t> </a:t>
            </a:r>
            <a:r>
              <a:rPr lang="en-US" sz="1800" b="1" dirty="0">
                <a:solidFill>
                  <a:srgbClr val="4E879B"/>
                </a:solidFill>
              </a:rPr>
              <a:t>33</a:t>
            </a:r>
            <a:r>
              <a:rPr lang="en-US" sz="1800" b="1" dirty="0">
                <a:solidFill>
                  <a:srgbClr val="007EB3"/>
                </a:solidFill>
              </a:rPr>
              <a:t> </a:t>
            </a:r>
            <a:r>
              <a:rPr lang="en-US" sz="1600" dirty="0">
                <a:solidFill>
                  <a:schemeClr val="tx1"/>
                </a:solidFill>
              </a:rPr>
              <a:t>teaching hospitals</a:t>
            </a:r>
          </a:p>
          <a:p>
            <a:pPr lvl="1" indent="-172796">
              <a:spcBef>
                <a:spcPts val="1275"/>
              </a:spcBef>
              <a:buClr>
                <a:srgbClr val="DE492A"/>
              </a:buClr>
            </a:pPr>
            <a:r>
              <a:rPr lang="en-US" sz="1600" dirty="0">
                <a:solidFill>
                  <a:schemeClr val="tx1"/>
                </a:solidFill>
              </a:rPr>
              <a:t>National research institutions: </a:t>
            </a:r>
            <a:r>
              <a:rPr lang="fr-FR" sz="1600" dirty="0">
                <a:solidFill>
                  <a:schemeClr val="tx1"/>
                </a:solidFill>
              </a:rPr>
              <a:t>CNRS / </a:t>
            </a:r>
            <a:r>
              <a:rPr lang="fr-FR" sz="1600" dirty="0" err="1">
                <a:solidFill>
                  <a:schemeClr val="tx1"/>
                </a:solidFill>
              </a:rPr>
              <a:t>Inrae</a:t>
            </a:r>
            <a:r>
              <a:rPr lang="fr-FR" sz="1600" dirty="0">
                <a:solidFill>
                  <a:schemeClr val="tx1"/>
                </a:solidFill>
              </a:rPr>
              <a:t> / Inria / IRD / INED…</a:t>
            </a:r>
            <a:endParaRPr lang="en-US" sz="1600" dirty="0">
              <a:solidFill>
                <a:schemeClr val="tx1"/>
              </a:solidFill>
            </a:endParaRPr>
          </a:p>
          <a:p>
            <a:pPr lvl="1" indent="-172796">
              <a:spcBef>
                <a:spcPts val="1275"/>
              </a:spcBef>
              <a:buClr>
                <a:srgbClr val="DE492A"/>
              </a:buClr>
            </a:pPr>
            <a:r>
              <a:rPr lang="fr-FR" sz="1600" dirty="0">
                <a:solidFill>
                  <a:schemeClr val="tx1"/>
                </a:solidFill>
                <a:latin typeface="Arial" panose="020B0604020202020204" pitchFamily="34" charset="0"/>
                <a:cs typeface="Arial" panose="020B0604020202020204" pitchFamily="34" charset="0"/>
              </a:rPr>
              <a:t>French top </a:t>
            </a:r>
            <a:r>
              <a:rPr lang="fr-FR" sz="1600" dirty="0" err="1">
                <a:solidFill>
                  <a:schemeClr val="tx1"/>
                </a:solidFill>
                <a:latin typeface="Arial" panose="020B0604020202020204" pitchFamily="34" charset="0"/>
                <a:cs typeface="Arial" panose="020B0604020202020204" pitchFamily="34" charset="0"/>
              </a:rPr>
              <a:t>graduate</a:t>
            </a:r>
            <a:r>
              <a:rPr lang="fr-FR" sz="1600" dirty="0">
                <a:solidFill>
                  <a:schemeClr val="tx1"/>
                </a:solidFill>
                <a:latin typeface="Arial" panose="020B0604020202020204" pitchFamily="34" charset="0"/>
                <a:cs typeface="Arial" panose="020B0604020202020204" pitchFamily="34" charset="0"/>
              </a:rPr>
              <a:t> </a:t>
            </a:r>
            <a:r>
              <a:rPr lang="fr-FR" sz="1600" dirty="0" err="1">
                <a:solidFill>
                  <a:schemeClr val="tx1"/>
                </a:solidFill>
                <a:latin typeface="Arial" panose="020B0604020202020204" pitchFamily="34" charset="0"/>
                <a:cs typeface="Arial" panose="020B0604020202020204" pitchFamily="34" charset="0"/>
              </a:rPr>
              <a:t>schools</a:t>
            </a:r>
            <a:r>
              <a:rPr lang="fr-FR" sz="1600" dirty="0">
                <a:solidFill>
                  <a:schemeClr val="tx1"/>
                </a:solidFill>
                <a:latin typeface="Arial" panose="020B0604020202020204" pitchFamily="34" charset="0"/>
                <a:cs typeface="Arial" panose="020B0604020202020204" pitchFamily="34" charset="0"/>
              </a:rPr>
              <a:t>: ENS, ESPCI, EHESS, École polytechnique, EHESP, École des Mines, ENVA…</a:t>
            </a:r>
          </a:p>
          <a:p>
            <a:pPr lvl="1" indent="-172796">
              <a:spcBef>
                <a:spcPts val="1275"/>
              </a:spcBef>
              <a:buClr>
                <a:srgbClr val="DE492A"/>
              </a:buClr>
            </a:pPr>
            <a:r>
              <a:rPr lang="en-US" sz="1600" dirty="0">
                <a:solidFill>
                  <a:schemeClr val="tx1"/>
                </a:solidFill>
                <a:latin typeface="Arial" panose="020B0604020202020204" pitchFamily="34" charset="0"/>
                <a:cs typeface="Arial" panose="020B0604020202020204" pitchFamily="34" charset="0"/>
              </a:rPr>
              <a:t>Industry: Astra Zeneca/</a:t>
            </a:r>
            <a:r>
              <a:rPr lang="en-US" sz="1600" dirty="0" err="1">
                <a:solidFill>
                  <a:schemeClr val="tx1"/>
                </a:solidFill>
                <a:latin typeface="Arial" panose="020B0604020202020204" pitchFamily="34" charset="0"/>
                <a:cs typeface="Arial" panose="020B0604020202020204" pitchFamily="34" charset="0"/>
              </a:rPr>
              <a:t>MedImmune</a:t>
            </a:r>
            <a:r>
              <a:rPr lang="en-US" sz="1600" dirty="0">
                <a:solidFill>
                  <a:schemeClr val="tx1"/>
                </a:solidFill>
                <a:latin typeface="Arial" panose="020B0604020202020204" pitchFamily="34" charset="0"/>
                <a:cs typeface="Arial" panose="020B0604020202020204" pitchFamily="34" charset="0"/>
              </a:rPr>
              <a:t>, MSD Avenir, Sanofi, </a:t>
            </a:r>
            <a:r>
              <a:rPr lang="en-US" sz="1600" dirty="0" err="1">
                <a:solidFill>
                  <a:schemeClr val="tx1"/>
                </a:solidFill>
                <a:latin typeface="Arial" panose="020B0604020202020204" pitchFamily="34" charset="0"/>
                <a:cs typeface="Arial" panose="020B0604020202020204" pitchFamily="34" charset="0"/>
              </a:rPr>
              <a:t>AdBio</a:t>
            </a:r>
            <a:r>
              <a:rPr lang="en-US" sz="1600" dirty="0">
                <a:solidFill>
                  <a:schemeClr val="tx1"/>
                </a:solidFill>
                <a:latin typeface="Arial" panose="020B0604020202020204" pitchFamily="34" charset="0"/>
                <a:cs typeface="Arial" panose="020B0604020202020204" pitchFamily="34" charset="0"/>
              </a:rPr>
              <a:t> Partners…</a:t>
            </a:r>
          </a:p>
          <a:p>
            <a:pPr lvl="1" indent="-172796">
              <a:spcBef>
                <a:spcPts val="1275"/>
              </a:spcBef>
              <a:buClr>
                <a:srgbClr val="DE492A"/>
              </a:buClr>
            </a:pPr>
            <a:r>
              <a:rPr lang="en-US" sz="1600" dirty="0">
                <a:solidFill>
                  <a:schemeClr val="tx1"/>
                </a:solidFill>
                <a:latin typeface="Arial" panose="020B0604020202020204" pitchFamily="34" charset="0"/>
                <a:cs typeface="Arial" panose="020B0604020202020204" pitchFamily="34" charset="0"/>
              </a:rPr>
              <a:t>Foundations and associations: </a:t>
            </a:r>
            <a:r>
              <a:rPr lang="en-US" sz="1600" dirty="0" err="1">
                <a:solidFill>
                  <a:schemeClr val="tx1"/>
                </a:solidFill>
                <a:latin typeface="Arial" panose="020B0604020202020204" pitchFamily="34" charset="0"/>
                <a:cs typeface="Arial" panose="020B0604020202020204" pitchFamily="34" charset="0"/>
              </a:rPr>
              <a:t>Fondation</a:t>
            </a:r>
            <a:r>
              <a:rPr lang="en-US" sz="1600" dirty="0">
                <a:solidFill>
                  <a:schemeClr val="tx1"/>
                </a:solidFill>
                <a:latin typeface="Arial" panose="020B0604020202020204" pitchFamily="34" charset="0"/>
                <a:cs typeface="Arial" panose="020B0604020202020204" pitchFamily="34" charset="0"/>
              </a:rPr>
              <a:t> Bettencourt </a:t>
            </a:r>
            <a:r>
              <a:rPr lang="en-US" sz="1600" dirty="0" err="1">
                <a:solidFill>
                  <a:schemeClr val="tx1"/>
                </a:solidFill>
                <a:latin typeface="Arial" panose="020B0604020202020204" pitchFamily="34" charset="0"/>
                <a:cs typeface="Arial" panose="020B0604020202020204" pitchFamily="34" charset="0"/>
              </a:rPr>
              <a:t>Schueller</a:t>
            </a:r>
            <a:r>
              <a:rPr lang="en-US" sz="1600" dirty="0">
                <a:solidFill>
                  <a:schemeClr val="tx1"/>
                </a:solidFill>
                <a:latin typeface="Arial" panose="020B0604020202020204" pitchFamily="34" charset="0"/>
                <a:cs typeface="Arial" panose="020B0604020202020204" pitchFamily="34" charset="0"/>
              </a:rPr>
              <a:t>, FRM…</a:t>
            </a:r>
          </a:p>
          <a:p>
            <a:pPr lvl="1" indent="-172796">
              <a:spcBef>
                <a:spcPts val="1275"/>
              </a:spcBef>
              <a:buClr>
                <a:srgbClr val="DE492A"/>
              </a:buClr>
            </a:pPr>
            <a:r>
              <a:rPr lang="en-US" sz="1600" dirty="0">
                <a:solidFill>
                  <a:schemeClr val="tx1"/>
                </a:solidFill>
                <a:latin typeface="Arial" panose="020B0604020202020204" pitchFamily="34" charset="0"/>
                <a:cs typeface="Arial" panose="020B0604020202020204" pitchFamily="34" charset="0"/>
              </a:rPr>
              <a:t>European and international academic institutions: Helmholtz, NIH…</a:t>
            </a:r>
            <a:br>
              <a:rPr lang="en-US" sz="1600" dirty="0"/>
            </a:br>
            <a:endParaRPr lang="en-US" sz="1600" dirty="0"/>
          </a:p>
        </p:txBody>
      </p:sp>
      <p:sp>
        <p:nvSpPr>
          <p:cNvPr id="7" name="ZoneTexte 6">
            <a:extLst>
              <a:ext uri="{FF2B5EF4-FFF2-40B4-BE49-F238E27FC236}">
                <a16:creationId xmlns:a16="http://schemas.microsoft.com/office/drawing/2014/main" id="{79481CA1-7A63-364E-9570-1B64AED7D198}"/>
              </a:ext>
            </a:extLst>
          </p:cNvPr>
          <p:cNvSpPr txBox="1"/>
          <p:nvPr/>
        </p:nvSpPr>
        <p:spPr>
          <a:xfrm>
            <a:off x="628649" y="495302"/>
            <a:ext cx="5407765"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Our main partners in France and abroad</a:t>
            </a:r>
          </a:p>
        </p:txBody>
      </p:sp>
    </p:spTree>
    <p:extLst>
      <p:ext uri="{BB962C8B-B14F-4D97-AF65-F5344CB8AC3E}">
        <p14:creationId xmlns:p14="http://schemas.microsoft.com/office/powerpoint/2010/main" val="2141044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p:txBody>
          <a:bodyPr/>
          <a:lstStyle/>
          <a:p>
            <a:r>
              <a:rPr lang="en-US" dirty="0"/>
              <a:t>Address major biomedical research challenges</a:t>
            </a:r>
            <a:endParaRPr lang="fr-FR" dirty="0"/>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13</a:t>
            </a:fld>
            <a:endParaRPr lang="fr-FR"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79481CA1-7A63-364E-9570-1B64AED7D198}"/>
              </a:ext>
            </a:extLst>
          </p:cNvPr>
          <p:cNvSpPr txBox="1"/>
          <p:nvPr/>
        </p:nvSpPr>
        <p:spPr>
          <a:xfrm>
            <a:off x="600368" y="495302"/>
            <a:ext cx="6219531"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Our partner laboratories abroad</a:t>
            </a:r>
          </a:p>
        </p:txBody>
      </p:sp>
      <p:sp>
        <p:nvSpPr>
          <p:cNvPr id="4" name="Espace réservé du contenu 5">
            <a:extLst>
              <a:ext uri="{FF2B5EF4-FFF2-40B4-BE49-F238E27FC236}">
                <a16:creationId xmlns:a16="http://schemas.microsoft.com/office/drawing/2014/main" id="{FC161E9B-4ADE-95AB-06B9-B42EBCEB7612}"/>
              </a:ext>
            </a:extLst>
          </p:cNvPr>
          <p:cNvSpPr>
            <a:spLocks noGrp="1"/>
          </p:cNvSpPr>
          <p:nvPr>
            <p:ph sz="quarter" idx="14"/>
          </p:nvPr>
        </p:nvSpPr>
        <p:spPr>
          <a:xfrm>
            <a:off x="500558" y="1074954"/>
            <a:ext cx="7587528" cy="3263807"/>
          </a:xfrm>
        </p:spPr>
        <p:txBody>
          <a:bodyPr numCol="1" spcCol="360000"/>
          <a:lstStyle/>
          <a:p>
            <a:pPr lvl="1" indent="-172796">
              <a:buSzPct val="74000"/>
            </a:pPr>
            <a:endParaRPr lang="en-US" sz="1800" b="1" noProof="0" dirty="0">
              <a:solidFill>
                <a:srgbClr val="4E879B"/>
              </a:solidFill>
            </a:endParaRPr>
          </a:p>
          <a:p>
            <a:pPr marL="171450" indent="-171450">
              <a:buClr>
                <a:srgbClr val="DE492A"/>
              </a:buClr>
              <a:buSzPct val="110000"/>
              <a:buFont typeface="Arial" panose="020B0604020202020204" pitchFamily="34" charset="0"/>
              <a:buChar char="•"/>
            </a:pPr>
            <a:r>
              <a:rPr lang="en-US" sz="1600" noProof="0" dirty="0"/>
              <a:t>Besides the numerous informal scientific collaborations its research teams launch with foreign laboratories over the five continents, Inserm counted in 2025:</a:t>
            </a:r>
          </a:p>
          <a:p>
            <a:pPr marL="333446" lvl="1" indent="-171450">
              <a:buSzPct val="110000"/>
            </a:pPr>
            <a:r>
              <a:rPr lang="en-US" sz="1400" b="1" noProof="0" dirty="0">
                <a:solidFill>
                  <a:srgbClr val="4E879B"/>
                </a:solidFill>
              </a:rPr>
              <a:t>40</a:t>
            </a:r>
            <a:r>
              <a:rPr lang="en-US" sz="1400" noProof="0" dirty="0"/>
              <a:t> key international partnerships and joint labs,</a:t>
            </a:r>
          </a:p>
          <a:p>
            <a:pPr marL="333446" lvl="1" indent="-171450">
              <a:buSzPct val="110000"/>
            </a:pPr>
            <a:r>
              <a:rPr lang="en-US" sz="1400" b="1" noProof="0" dirty="0">
                <a:solidFill>
                  <a:srgbClr val="4E879B"/>
                </a:solidFill>
              </a:rPr>
              <a:t>3</a:t>
            </a:r>
            <a:r>
              <a:rPr lang="en-US" sz="1400" noProof="0" dirty="0"/>
              <a:t> thematic coordination programs, with </a:t>
            </a:r>
            <a:r>
              <a:rPr lang="en-US" sz="1400" b="1" noProof="0" dirty="0">
                <a:solidFill>
                  <a:srgbClr val="4E879B"/>
                </a:solidFill>
              </a:rPr>
              <a:t>13</a:t>
            </a:r>
            <a:r>
              <a:rPr lang="en-US" sz="1400" noProof="0" dirty="0"/>
              <a:t> partners,</a:t>
            </a:r>
          </a:p>
          <a:p>
            <a:pPr marL="333446" lvl="1" indent="-171450">
              <a:buSzPct val="110000"/>
            </a:pPr>
            <a:r>
              <a:rPr lang="en-US" sz="1400" b="1" noProof="0" dirty="0">
                <a:solidFill>
                  <a:srgbClr val="4E879B"/>
                </a:solidFill>
              </a:rPr>
              <a:t>4</a:t>
            </a:r>
            <a:r>
              <a:rPr lang="en-US" sz="1400" noProof="0" dirty="0"/>
              <a:t> international research platforms in global health,</a:t>
            </a:r>
          </a:p>
          <a:p>
            <a:pPr marL="333446" lvl="1" indent="-171450">
              <a:buSzPct val="110000"/>
            </a:pPr>
            <a:r>
              <a:rPr lang="en-US" sz="1400" b="1" noProof="0" dirty="0">
                <a:solidFill>
                  <a:srgbClr val="4E879B"/>
                </a:solidFill>
              </a:rPr>
              <a:t>15</a:t>
            </a:r>
            <a:r>
              <a:rPr lang="en-US" sz="1400" noProof="0" dirty="0"/>
              <a:t> first step projects and </a:t>
            </a:r>
            <a:r>
              <a:rPr lang="en-US" sz="1400" b="1" noProof="0" dirty="0">
                <a:solidFill>
                  <a:srgbClr val="4E879B"/>
                </a:solidFill>
              </a:rPr>
              <a:t>54</a:t>
            </a:r>
            <a:r>
              <a:rPr lang="en-US" sz="1400" noProof="0" dirty="0"/>
              <a:t> international research programs,</a:t>
            </a:r>
          </a:p>
          <a:p>
            <a:pPr marL="333446" lvl="1" indent="-171450">
              <a:buSzPct val="110000"/>
            </a:pPr>
            <a:r>
              <a:rPr lang="en-US" sz="1400" b="1" noProof="0" dirty="0">
                <a:solidFill>
                  <a:srgbClr val="4E879B"/>
                </a:solidFill>
              </a:rPr>
              <a:t>2</a:t>
            </a:r>
            <a:r>
              <a:rPr lang="en-US" sz="1400" noProof="0" dirty="0"/>
              <a:t> offices abroad</a:t>
            </a:r>
          </a:p>
          <a:p>
            <a:pPr marL="171450" indent="-171450">
              <a:buClr>
                <a:srgbClr val="DE492A"/>
              </a:buClr>
              <a:buSzPct val="110000"/>
              <a:buFont typeface="Arial" panose="020B0604020202020204" pitchFamily="34" charset="0"/>
              <a:buChar char="•"/>
            </a:pPr>
            <a:endParaRPr lang="en-US" sz="1600" noProof="0" dirty="0"/>
          </a:p>
          <a:p>
            <a:pPr lvl="1" indent="-172796">
              <a:buSzPct val="100000"/>
            </a:pPr>
            <a:r>
              <a:rPr lang="en-US" sz="1600" noProof="0" dirty="0"/>
              <a:t>Inserm also works with </a:t>
            </a:r>
            <a:r>
              <a:rPr lang="en-US" sz="1800" b="1" noProof="0" dirty="0">
                <a:solidFill>
                  <a:srgbClr val="4E879B"/>
                </a:solidFill>
              </a:rPr>
              <a:t>9</a:t>
            </a:r>
            <a:r>
              <a:rPr lang="en-US" sz="1600" b="1" noProof="0" dirty="0"/>
              <a:t> </a:t>
            </a:r>
            <a:r>
              <a:rPr lang="en-US" sz="1600" noProof="0" dirty="0"/>
              <a:t>partner countries through ANRS MIE (Emerging Infectious Diseases).</a:t>
            </a:r>
          </a:p>
          <a:p>
            <a:pPr marL="0" lvl="1" indent="0">
              <a:buNone/>
            </a:pPr>
            <a:endParaRPr lang="en-US" sz="1200" noProof="0" dirty="0"/>
          </a:p>
        </p:txBody>
      </p:sp>
    </p:spTree>
    <p:extLst>
      <p:ext uri="{BB962C8B-B14F-4D97-AF65-F5344CB8AC3E}">
        <p14:creationId xmlns:p14="http://schemas.microsoft.com/office/powerpoint/2010/main" val="1902734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E16424A-491B-9E44-B073-85B678032E74}"/>
              </a:ext>
            </a:extLst>
          </p:cNvPr>
          <p:cNvSpPr>
            <a:spLocks noGrp="1"/>
          </p:cNvSpPr>
          <p:nvPr>
            <p:ph type="body" sz="quarter" idx="4294967295"/>
          </p:nvPr>
        </p:nvSpPr>
        <p:spPr>
          <a:xfrm>
            <a:off x="4572000" y="2530560"/>
            <a:ext cx="3520267" cy="867424"/>
          </a:xfrm>
          <a:prstGeom prst="rect">
            <a:avLst/>
          </a:prstGeom>
        </p:spPr>
        <p:txBody>
          <a:bodyPr/>
          <a:lstStyle/>
          <a:p>
            <a:r>
              <a:rPr lang="en-US" sz="2400" dirty="0">
                <a:solidFill>
                  <a:schemeClr val="bg1"/>
                </a:solidFill>
                <a:ea typeface="Hind" charset="0"/>
              </a:rPr>
              <a:t>Take action to improve the health of all</a:t>
            </a:r>
            <a:endParaRPr lang="fr-FR" sz="2400" dirty="0">
              <a:solidFill>
                <a:schemeClr val="bg1"/>
              </a:solidFill>
            </a:endParaRPr>
          </a:p>
        </p:txBody>
      </p:sp>
    </p:spTree>
    <p:extLst>
      <p:ext uri="{BB962C8B-B14F-4D97-AF65-F5344CB8AC3E}">
        <p14:creationId xmlns:p14="http://schemas.microsoft.com/office/powerpoint/2010/main" val="33594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custDataLst>
              <p:tags r:id="rId1"/>
            </p:custDataLst>
          </p:nvPr>
        </p:nvSpPr>
        <p:spPr/>
        <p:txBody>
          <a:bodyPr/>
          <a:lstStyle/>
          <a:p>
            <a:r>
              <a:rPr lang="en-US" dirty="0"/>
              <a:t>Take action to improve the health of all</a:t>
            </a:r>
            <a:endParaRPr lang="fr-FR" dirty="0"/>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custDataLst>
              <p:tags r:id="rId2"/>
            </p:custDataLst>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15</a:t>
            </a:fld>
            <a:endParaRPr lang="fr-FR"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79481CA1-7A63-364E-9570-1B64AED7D198}"/>
              </a:ext>
            </a:extLst>
          </p:cNvPr>
          <p:cNvSpPr txBox="1"/>
          <p:nvPr>
            <p:custDataLst>
              <p:tags r:id="rId3"/>
            </p:custDataLst>
          </p:nvPr>
        </p:nvSpPr>
        <p:spPr>
          <a:xfrm>
            <a:off x="600368" y="495302"/>
            <a:ext cx="8543632"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Programming and steering national health research</a:t>
            </a:r>
          </a:p>
        </p:txBody>
      </p:sp>
      <p:sp>
        <p:nvSpPr>
          <p:cNvPr id="4" name="Rectangle 3">
            <a:extLst>
              <a:ext uri="{FF2B5EF4-FFF2-40B4-BE49-F238E27FC236}">
                <a16:creationId xmlns:a16="http://schemas.microsoft.com/office/drawing/2014/main" id="{D0915C78-712F-1AFC-3CF9-5010BE32CF43}"/>
              </a:ext>
            </a:extLst>
          </p:cNvPr>
          <p:cNvSpPr/>
          <p:nvPr>
            <p:custDataLst>
              <p:tags r:id="rId4"/>
            </p:custDataLst>
          </p:nvPr>
        </p:nvSpPr>
        <p:spPr>
          <a:xfrm>
            <a:off x="461913" y="1206229"/>
            <a:ext cx="8325646" cy="109767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10">
            <a:extLst>
              <a:ext uri="{FF2B5EF4-FFF2-40B4-BE49-F238E27FC236}">
                <a16:creationId xmlns:a16="http://schemas.microsoft.com/office/drawing/2014/main" id="{A94C1E9F-F600-1B66-CA99-DD5E6A721920}"/>
              </a:ext>
            </a:extLst>
          </p:cNvPr>
          <p:cNvSpPr txBox="1">
            <a:spLocks/>
          </p:cNvSpPr>
          <p:nvPr>
            <p:custDataLst>
              <p:tags r:id="rId5"/>
            </p:custDataLst>
          </p:nvPr>
        </p:nvSpPr>
        <p:spPr>
          <a:xfrm>
            <a:off x="665390" y="1305995"/>
            <a:ext cx="7925918" cy="85664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900"/>
              </a:spcBef>
            </a:pPr>
            <a:r>
              <a:rPr lang="fr-FR" altLang="fr-FR" b="1" dirty="0">
                <a:solidFill>
                  <a:srgbClr val="4E879B"/>
                </a:solidFill>
                <a:latin typeface="Arial" panose="020B0604020202020204" pitchFamily="34" charset="0"/>
                <a:cs typeface="Arial" panose="020B0604020202020204" pitchFamily="34" charset="0"/>
              </a:rPr>
              <a:t>Objectives </a:t>
            </a:r>
          </a:p>
          <a:p>
            <a:pPr marL="0" lvl="3" defTabSz="600060">
              <a:lnSpc>
                <a:spcPct val="100000"/>
              </a:lnSpc>
              <a:spcBef>
                <a:spcPts val="225"/>
              </a:spcBef>
              <a:buClr>
                <a:srgbClr val="DE492A"/>
              </a:buClr>
            </a:pPr>
            <a:r>
              <a:rPr lang="en-US" sz="1000" dirty="0">
                <a:solidFill>
                  <a:schemeClr val="tx1">
                    <a:lumMod val="50000"/>
                  </a:schemeClr>
                </a:solidFill>
                <a:latin typeface="Arial" panose="020B0604020202020204" pitchFamily="34" charset="0"/>
                <a:cs typeface="Arial" panose="020B0604020202020204" pitchFamily="34" charset="0"/>
              </a:rPr>
              <a:t>To make the research and innovation ecosystem better able to respond to the major challenges and transitions facing the health sector. To achieve this, the </a:t>
            </a:r>
            <a:r>
              <a:rPr lang="en-US" sz="1000" b="1" dirty="0">
                <a:solidFill>
                  <a:schemeClr val="tx1">
                    <a:lumMod val="50000"/>
                  </a:schemeClr>
                </a:solidFill>
                <a:latin typeface="Arial" panose="020B0604020202020204" pitchFamily="34" charset="0"/>
                <a:cs typeface="Arial" panose="020B0604020202020204" pitchFamily="34" charset="0"/>
              </a:rPr>
              <a:t>Health Research Programming Agency </a:t>
            </a:r>
            <a:r>
              <a:rPr lang="en-US" sz="1000" dirty="0">
                <a:solidFill>
                  <a:schemeClr val="tx1">
                    <a:lumMod val="50000"/>
                  </a:schemeClr>
                </a:solidFill>
                <a:latin typeface="Arial" panose="020B0604020202020204" pitchFamily="34" charset="0"/>
                <a:cs typeface="Arial" panose="020B0604020202020204" pitchFamily="34" charset="0"/>
              </a:rPr>
              <a:t>will strengthen coordination between the relevant stakeholders, and help prioritize and define research programs deemed strategic because they have a high societal impact and are of sovereign interest. Once these programs have been approved by the French government, the Agency orchestrates their national management</a:t>
            </a:r>
            <a:r>
              <a:rPr lang="fr-FR" sz="1000" dirty="0">
                <a:solidFill>
                  <a:schemeClr val="tx1">
                    <a:lumMod val="50000"/>
                  </a:schemeClr>
                </a:solidFill>
                <a:latin typeface="Arial" panose="020B0604020202020204" pitchFamily="34" charset="0"/>
                <a:cs typeface="Arial" panose="020B0604020202020204" pitchFamily="34" charset="0"/>
              </a:rPr>
              <a:t>.</a:t>
            </a:r>
            <a:endParaRPr lang="fr-FR" altLang="fr-FR" sz="1000" dirty="0">
              <a:solidFill>
                <a:schemeClr val="tx1">
                  <a:lumMod val="50000"/>
                </a:schemeClr>
              </a:solidFill>
              <a:latin typeface="+mj-lt"/>
              <a:cs typeface="Arial" panose="020B0604020202020204" pitchFamily="34" charset="0"/>
            </a:endParaRPr>
          </a:p>
        </p:txBody>
      </p:sp>
      <p:sp>
        <p:nvSpPr>
          <p:cNvPr id="12" name="Rectangle 11">
            <a:extLst>
              <a:ext uri="{FF2B5EF4-FFF2-40B4-BE49-F238E27FC236}">
                <a16:creationId xmlns:a16="http://schemas.microsoft.com/office/drawing/2014/main" id="{EA499900-2A4A-BFDE-46EE-C330A13452C1}"/>
              </a:ext>
            </a:extLst>
          </p:cNvPr>
          <p:cNvSpPr/>
          <p:nvPr>
            <p:custDataLst>
              <p:tags r:id="rId6"/>
            </p:custDataLst>
          </p:nvPr>
        </p:nvSpPr>
        <p:spPr>
          <a:xfrm>
            <a:off x="4708450" y="2489799"/>
            <a:ext cx="4079109" cy="20886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93CB6350-1D8B-E086-FB75-57696646998A}"/>
              </a:ext>
            </a:extLst>
          </p:cNvPr>
          <p:cNvSpPr/>
          <p:nvPr>
            <p:custDataLst>
              <p:tags r:id="rId7"/>
            </p:custDataLst>
          </p:nvPr>
        </p:nvSpPr>
        <p:spPr>
          <a:xfrm>
            <a:off x="461913" y="2489799"/>
            <a:ext cx="4079109" cy="20886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contenu 10">
            <a:extLst>
              <a:ext uri="{FF2B5EF4-FFF2-40B4-BE49-F238E27FC236}">
                <a16:creationId xmlns:a16="http://schemas.microsoft.com/office/drawing/2014/main" id="{B69EF22C-8673-087D-B504-FBF8F8BB49FF}"/>
              </a:ext>
            </a:extLst>
          </p:cNvPr>
          <p:cNvSpPr txBox="1">
            <a:spLocks/>
          </p:cNvSpPr>
          <p:nvPr>
            <p:custDataLst>
              <p:tags r:id="rId8"/>
            </p:custDataLst>
          </p:nvPr>
        </p:nvSpPr>
        <p:spPr>
          <a:xfrm>
            <a:off x="698564" y="2612195"/>
            <a:ext cx="3736987" cy="185691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900"/>
              </a:spcBef>
            </a:pPr>
            <a:r>
              <a:rPr lang="fr-FR" altLang="fr-FR" b="1" dirty="0">
                <a:solidFill>
                  <a:srgbClr val="4E879B"/>
                </a:solidFill>
                <a:latin typeface="Arial" panose="020B0604020202020204" pitchFamily="34" charset="0"/>
                <a:cs typeface="Arial" panose="020B0604020202020204" pitchFamily="34" charset="0"/>
              </a:rPr>
              <a:t>Missions</a:t>
            </a:r>
          </a:p>
          <a:p>
            <a:pPr marL="171450" lvl="3" indent="-171450" defTabSz="600060">
              <a:lnSpc>
                <a:spcPct val="100000"/>
              </a:lnSpc>
              <a:spcBef>
                <a:spcPts val="225"/>
              </a:spcBef>
              <a:spcAft>
                <a:spcPts val="0"/>
              </a:spcAft>
              <a:buClr>
                <a:srgbClr val="DE492A"/>
              </a:buClr>
              <a:buFont typeface="Arial" panose="020B0604020202020204" pitchFamily="34" charset="0"/>
              <a:buChar char="•"/>
            </a:pPr>
            <a:r>
              <a:rPr lang="en-US" sz="1000" dirty="0">
                <a:solidFill>
                  <a:schemeClr val="tx1">
                    <a:lumMod val="50000"/>
                  </a:schemeClr>
                </a:solidFill>
                <a:latin typeface="Arial" panose="020B0604020202020204" pitchFamily="34" charset="0"/>
                <a:cs typeface="Arial" panose="020B0604020202020204" pitchFamily="34" charset="0"/>
              </a:rPr>
              <a:t>Establish a forward-looking vision to support the induction of innovative and ambitious research programs, based on priority scientific issues in healthcare</a:t>
            </a:r>
            <a:r>
              <a:rPr lang="fr-FR" sz="1000" dirty="0">
                <a:solidFill>
                  <a:schemeClr val="tx1">
                    <a:lumMod val="50000"/>
                  </a:schemeClr>
                </a:solidFill>
                <a:latin typeface="Arial" panose="020B0604020202020204" pitchFamily="34" charset="0"/>
                <a:cs typeface="Arial" panose="020B0604020202020204" pitchFamily="34" charset="0"/>
              </a:rPr>
              <a:t> </a:t>
            </a:r>
          </a:p>
          <a:p>
            <a:pPr marL="171450" lvl="3" indent="-171450" defTabSz="600060">
              <a:lnSpc>
                <a:spcPct val="100000"/>
              </a:lnSpc>
              <a:spcBef>
                <a:spcPts val="225"/>
              </a:spcBef>
              <a:spcAft>
                <a:spcPts val="0"/>
              </a:spcAft>
              <a:buClr>
                <a:srgbClr val="DE492A"/>
              </a:buClr>
              <a:buFont typeface="Arial" panose="020B0604020202020204" pitchFamily="34" charset="0"/>
              <a:buChar char="•"/>
            </a:pPr>
            <a:r>
              <a:rPr lang="en-US" sz="1000" dirty="0">
                <a:solidFill>
                  <a:schemeClr val="tx1">
                    <a:lumMod val="50000"/>
                  </a:schemeClr>
                </a:solidFill>
                <a:latin typeface="Arial" panose="020B0604020202020204" pitchFamily="34" charset="0"/>
                <a:cs typeface="Arial" panose="020B0604020202020204" pitchFamily="34" charset="0"/>
              </a:rPr>
              <a:t>Build interdisciplinary expertise in the field of biomedical research</a:t>
            </a:r>
            <a:endParaRPr lang="fr-FR" sz="1000" dirty="0">
              <a:solidFill>
                <a:schemeClr val="tx1">
                  <a:lumMod val="50000"/>
                </a:schemeClr>
              </a:solidFill>
              <a:latin typeface="Arial" panose="020B0604020202020204" pitchFamily="34" charset="0"/>
              <a:cs typeface="Arial" panose="020B0604020202020204" pitchFamily="34" charset="0"/>
            </a:endParaRPr>
          </a:p>
          <a:p>
            <a:pPr marL="171450" lvl="3" indent="-171450" defTabSz="600060">
              <a:lnSpc>
                <a:spcPct val="100000"/>
              </a:lnSpc>
              <a:spcBef>
                <a:spcPts val="225"/>
              </a:spcBef>
              <a:spcAft>
                <a:spcPts val="0"/>
              </a:spcAft>
              <a:buClr>
                <a:srgbClr val="DE492A"/>
              </a:buClr>
              <a:buFont typeface="Arial" panose="020B0604020202020204" pitchFamily="34" charset="0"/>
              <a:buChar char="•"/>
            </a:pPr>
            <a:r>
              <a:rPr lang="en-US" sz="1000" dirty="0">
                <a:solidFill>
                  <a:schemeClr val="tx1">
                    <a:lumMod val="50000"/>
                  </a:schemeClr>
                </a:solidFill>
                <a:latin typeface="Arial" panose="020B0604020202020204" pitchFamily="34" charset="0"/>
                <a:cs typeface="Arial" panose="020B0604020202020204" pitchFamily="34" charset="0"/>
              </a:rPr>
              <a:t>Ensure the coordination between priority programs, with site policies, national and European research infrastructure roadmaps, European initiatives, and across the entire continuum of funding and action in priority areas</a:t>
            </a:r>
            <a:endParaRPr lang="fr-FR" sz="1000" dirty="0">
              <a:solidFill>
                <a:schemeClr val="tx1">
                  <a:lumMod val="50000"/>
                </a:schemeClr>
              </a:solidFill>
              <a:latin typeface="Arial" panose="020B0604020202020204" pitchFamily="34" charset="0"/>
              <a:cs typeface="Arial" panose="020B0604020202020204" pitchFamily="34" charset="0"/>
            </a:endParaRPr>
          </a:p>
          <a:p>
            <a:pPr marL="0" lvl="3" defTabSz="600060">
              <a:lnSpc>
                <a:spcPct val="100000"/>
              </a:lnSpc>
              <a:spcBef>
                <a:spcPts val="225"/>
              </a:spcBef>
              <a:buClr>
                <a:srgbClr val="DE492A"/>
              </a:buClr>
            </a:pPr>
            <a:endParaRPr lang="fr-FR" sz="1000" dirty="0">
              <a:solidFill>
                <a:schemeClr val="tx1">
                  <a:lumMod val="50000"/>
                </a:schemeClr>
              </a:solidFill>
              <a:latin typeface="Arial" panose="020B0604020202020204" pitchFamily="34" charset="0"/>
              <a:cs typeface="Arial" panose="020B0604020202020204" pitchFamily="34" charset="0"/>
            </a:endParaRPr>
          </a:p>
        </p:txBody>
      </p:sp>
      <p:sp>
        <p:nvSpPr>
          <p:cNvPr id="16" name="Espace réservé du contenu 10">
            <a:extLst>
              <a:ext uri="{FF2B5EF4-FFF2-40B4-BE49-F238E27FC236}">
                <a16:creationId xmlns:a16="http://schemas.microsoft.com/office/drawing/2014/main" id="{CCB4B35C-E93A-D2D9-106D-E9E774E1381B}"/>
              </a:ext>
            </a:extLst>
          </p:cNvPr>
          <p:cNvSpPr txBox="1">
            <a:spLocks/>
          </p:cNvSpPr>
          <p:nvPr>
            <p:custDataLst>
              <p:tags r:id="rId9"/>
            </p:custDataLst>
          </p:nvPr>
        </p:nvSpPr>
        <p:spPr>
          <a:xfrm>
            <a:off x="4846715" y="2593638"/>
            <a:ext cx="3802577" cy="190821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900"/>
              </a:spcBef>
            </a:pPr>
            <a:r>
              <a:rPr lang="en-US" altLang="fr-FR" b="1" dirty="0">
                <a:solidFill>
                  <a:srgbClr val="4E879B"/>
                </a:solidFill>
                <a:latin typeface="Arial" panose="020B0604020202020204" pitchFamily="34" charset="0"/>
                <a:cs typeface="Arial" panose="020B0604020202020204" pitchFamily="34" charset="0"/>
              </a:rPr>
              <a:t>Roadmap</a:t>
            </a:r>
          </a:p>
          <a:p>
            <a:pPr marL="171450" lvl="3" indent="-171450" defTabSz="600060">
              <a:lnSpc>
                <a:spcPct val="100000"/>
              </a:lnSpc>
              <a:spcBef>
                <a:spcPts val="225"/>
              </a:spcBef>
              <a:buClr>
                <a:srgbClr val="DE492A"/>
              </a:buClr>
              <a:buFont typeface="Arial" panose="020B0604020202020204" pitchFamily="34" charset="0"/>
              <a:buChar char="•"/>
            </a:pPr>
            <a:r>
              <a:rPr lang="en-US" sz="1000" dirty="0">
                <a:solidFill>
                  <a:schemeClr val="tx1">
                    <a:lumMod val="50000"/>
                  </a:schemeClr>
                </a:solidFill>
                <a:latin typeface="Arial" panose="020B0604020202020204" pitchFamily="34" charset="0"/>
                <a:cs typeface="Arial" panose="020B0604020202020204" pitchFamily="34" charset="0"/>
              </a:rPr>
              <a:t>Develop three new priority research programs (neurodegenerative diseases, chronic inflammatory diseases, transplantation)</a:t>
            </a:r>
          </a:p>
          <a:p>
            <a:pPr marL="171450" lvl="3" indent="-171450" defTabSz="600060">
              <a:lnSpc>
                <a:spcPct val="100000"/>
              </a:lnSpc>
              <a:spcBef>
                <a:spcPts val="225"/>
              </a:spcBef>
              <a:buClr>
                <a:srgbClr val="DE492A"/>
              </a:buClr>
              <a:buFont typeface="Arial" panose="020B0604020202020204" pitchFamily="34" charset="0"/>
              <a:buChar char="•"/>
            </a:pPr>
            <a:r>
              <a:rPr lang="en-US" sz="1000" dirty="0">
                <a:solidFill>
                  <a:schemeClr val="tx1">
                    <a:lumMod val="50000"/>
                  </a:schemeClr>
                </a:solidFill>
                <a:latin typeface="Arial" panose="020B0604020202020204" pitchFamily="34" charset="0"/>
                <a:cs typeface="Arial" panose="020B0604020202020204" pitchFamily="34" charset="0"/>
              </a:rPr>
              <a:t>Finalize the France Vaccines program </a:t>
            </a:r>
          </a:p>
          <a:p>
            <a:pPr marL="171450" lvl="3" indent="-171450" defTabSz="600060">
              <a:lnSpc>
                <a:spcPct val="100000"/>
              </a:lnSpc>
              <a:spcBef>
                <a:spcPts val="225"/>
              </a:spcBef>
              <a:buClr>
                <a:srgbClr val="DE492A"/>
              </a:buClr>
              <a:buFont typeface="Arial" panose="020B0604020202020204" pitchFamily="34" charset="0"/>
              <a:buChar char="•"/>
            </a:pPr>
            <a:r>
              <a:rPr lang="en-US" sz="1000" dirty="0">
                <a:solidFill>
                  <a:schemeClr val="tx1">
                    <a:lumMod val="50000"/>
                  </a:schemeClr>
                </a:solidFill>
                <a:latin typeface="Arial" panose="020B0604020202020204" pitchFamily="34" charset="0"/>
                <a:cs typeface="Arial" panose="020B0604020202020204" pitchFamily="34" charset="0"/>
              </a:rPr>
              <a:t>Manage the research component of the National Acceleration Strategy on Health Prevention </a:t>
            </a:r>
          </a:p>
          <a:p>
            <a:pPr marL="171450" lvl="3" indent="-171450" defTabSz="600060">
              <a:lnSpc>
                <a:spcPct val="100000"/>
              </a:lnSpc>
              <a:spcBef>
                <a:spcPts val="225"/>
              </a:spcBef>
              <a:buClr>
                <a:srgbClr val="DE492A"/>
              </a:buClr>
              <a:buFont typeface="Arial" panose="020B0604020202020204" pitchFamily="34" charset="0"/>
              <a:buChar char="•"/>
            </a:pPr>
            <a:r>
              <a:rPr lang="en-US" sz="1000" dirty="0">
                <a:solidFill>
                  <a:schemeClr val="tx1">
                    <a:lumMod val="50000"/>
                  </a:schemeClr>
                </a:solidFill>
                <a:latin typeface="Arial" panose="020B0604020202020204" pitchFamily="34" charset="0"/>
                <a:cs typeface="Arial" panose="020B0604020202020204" pitchFamily="34" charset="0"/>
              </a:rPr>
              <a:t>Build an interdisciplinary end-of-life research program</a:t>
            </a:r>
          </a:p>
          <a:p>
            <a:pPr marL="171450" lvl="3" indent="-171450" defTabSz="600060">
              <a:lnSpc>
                <a:spcPct val="100000"/>
              </a:lnSpc>
              <a:spcBef>
                <a:spcPts val="225"/>
              </a:spcBef>
              <a:buClr>
                <a:srgbClr val="DE492A"/>
              </a:buClr>
              <a:buFont typeface="Arial" panose="020B0604020202020204" pitchFamily="34" charset="0"/>
              <a:buChar char="•"/>
            </a:pPr>
            <a:r>
              <a:rPr lang="en-US" sz="1000" dirty="0">
                <a:solidFill>
                  <a:schemeClr val="tx1">
                    <a:lumMod val="50000"/>
                  </a:schemeClr>
                </a:solidFill>
                <a:latin typeface="Arial" panose="020B0604020202020204" pitchFamily="34" charset="0"/>
                <a:cs typeface="Arial" panose="020B0604020202020204" pitchFamily="34" charset="0"/>
              </a:rPr>
              <a:t>Contribute to national and European roadmaps for research and technological infrastructures and facilities </a:t>
            </a:r>
          </a:p>
          <a:p>
            <a:pPr marL="171450" lvl="3" indent="-171450" defTabSz="600060">
              <a:lnSpc>
                <a:spcPct val="100000"/>
              </a:lnSpc>
              <a:spcBef>
                <a:spcPts val="225"/>
              </a:spcBef>
              <a:buClr>
                <a:srgbClr val="DE492A"/>
              </a:buClr>
              <a:buFont typeface="Arial" panose="020B0604020202020204" pitchFamily="34" charset="0"/>
              <a:buChar char="•"/>
            </a:pPr>
            <a:r>
              <a:rPr lang="en-US" sz="1000" dirty="0">
                <a:solidFill>
                  <a:schemeClr val="tx1">
                    <a:lumMod val="50000"/>
                  </a:schemeClr>
                </a:solidFill>
                <a:latin typeface="Arial" panose="020B0604020202020204" pitchFamily="34" charset="0"/>
                <a:cs typeface="Arial" panose="020B0604020202020204" pitchFamily="34" charset="0"/>
              </a:rPr>
              <a:t>Develop the Agency's expertise and prospective action </a:t>
            </a:r>
          </a:p>
        </p:txBody>
      </p:sp>
      <p:pic>
        <p:nvPicPr>
          <p:cNvPr id="8" name="Image 7" descr="Une image contenant texte, Police, Graphique, logo">
            <a:extLst>
              <a:ext uri="{FF2B5EF4-FFF2-40B4-BE49-F238E27FC236}">
                <a16:creationId xmlns:a16="http://schemas.microsoft.com/office/drawing/2014/main" id="{75D0C8FB-2154-A73A-6A2D-D6272A2A8E15}"/>
              </a:ext>
            </a:extLst>
          </p:cNvPr>
          <p:cNvPicPr>
            <a:picLocks noChangeAspect="1"/>
          </p:cNvPicPr>
          <p:nvPr/>
        </p:nvPicPr>
        <p:blipFill>
          <a:blip r:embed="rId12"/>
          <a:stretch>
            <a:fillRect/>
          </a:stretch>
        </p:blipFill>
        <p:spPr>
          <a:xfrm>
            <a:off x="6718850" y="221409"/>
            <a:ext cx="2051361" cy="981151"/>
          </a:xfrm>
          <a:prstGeom prst="rect">
            <a:avLst/>
          </a:prstGeom>
        </p:spPr>
      </p:pic>
    </p:spTree>
    <p:extLst>
      <p:ext uri="{BB962C8B-B14F-4D97-AF65-F5344CB8AC3E}">
        <p14:creationId xmlns:p14="http://schemas.microsoft.com/office/powerpoint/2010/main" val="3338888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5423F-FA5F-CC5D-C40B-3EEE7EC6759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48DB848-18ED-7D3F-9AEE-472994E3EA7F}"/>
              </a:ext>
            </a:extLst>
          </p:cNvPr>
          <p:cNvSpPr>
            <a:spLocks noGrp="1"/>
          </p:cNvSpPr>
          <p:nvPr>
            <p:ph type="title"/>
            <p:custDataLst>
              <p:tags r:id="rId1"/>
            </p:custDataLst>
          </p:nvPr>
        </p:nvSpPr>
        <p:spPr/>
        <p:txBody>
          <a:bodyPr/>
          <a:lstStyle/>
          <a:p>
            <a:r>
              <a:rPr lang="en-US" dirty="0"/>
              <a:t>Take action to improve the health of all</a:t>
            </a:r>
            <a:endParaRPr lang="fr-FR" dirty="0"/>
          </a:p>
        </p:txBody>
      </p:sp>
      <p:sp>
        <p:nvSpPr>
          <p:cNvPr id="3" name="Espace réservé du numéro de diapositive 2">
            <a:extLst>
              <a:ext uri="{FF2B5EF4-FFF2-40B4-BE49-F238E27FC236}">
                <a16:creationId xmlns:a16="http://schemas.microsoft.com/office/drawing/2014/main" id="{56F91FB8-E2ED-28D4-DEAF-27C286D92061}"/>
              </a:ext>
            </a:extLst>
          </p:cNvPr>
          <p:cNvSpPr>
            <a:spLocks noGrp="1"/>
          </p:cNvSpPr>
          <p:nvPr>
            <p:ph type="sldNum" sz="quarter" idx="12"/>
            <p:custDataLst>
              <p:tags r:id="rId2"/>
            </p:custDataLst>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16</a:t>
            </a:fld>
            <a:endParaRPr lang="fr-FR"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4F424B7F-2625-02CB-2D36-6E9AC943CEA2}"/>
              </a:ext>
            </a:extLst>
          </p:cNvPr>
          <p:cNvSpPr txBox="1"/>
          <p:nvPr>
            <p:custDataLst>
              <p:tags r:id="rId3"/>
            </p:custDataLst>
          </p:nvPr>
        </p:nvSpPr>
        <p:spPr>
          <a:xfrm>
            <a:off x="600368" y="494340"/>
            <a:ext cx="8543632" cy="323165"/>
          </a:xfrm>
          <a:prstGeom prst="rect">
            <a:avLst/>
          </a:prstGeom>
          <a:noFill/>
        </p:spPr>
        <p:txBody>
          <a:bodyPr wrap="square" lIns="0" tIns="0" rIns="0" bIns="0" rtlCol="0">
            <a:spAutoFit/>
          </a:bodyPr>
          <a:lstStyle/>
          <a:p>
            <a:r>
              <a:rPr lang="fr-FR" sz="2100" dirty="0" err="1">
                <a:latin typeface="Arial" panose="020B0604020202020204" pitchFamily="34" charset="0"/>
                <a:cs typeface="Arial" panose="020B0604020202020204" pitchFamily="34" charset="0"/>
              </a:rPr>
              <a:t>Organizing</a:t>
            </a:r>
            <a:r>
              <a:rPr lang="fr-FR" sz="2100" dirty="0">
                <a:latin typeface="Arial" panose="020B0604020202020204" pitchFamily="34" charset="0"/>
                <a:cs typeface="Arial" panose="020B0604020202020204" pitchFamily="34" charset="0"/>
              </a:rPr>
              <a:t> </a:t>
            </a:r>
            <a:r>
              <a:rPr lang="fr-FR" sz="2100" dirty="0" err="1">
                <a:latin typeface="Arial" panose="020B0604020202020204" pitchFamily="34" charset="0"/>
                <a:cs typeface="Arial" panose="020B0604020202020204" pitchFamily="34" charset="0"/>
              </a:rPr>
              <a:t>priority</a:t>
            </a:r>
            <a:r>
              <a:rPr lang="fr-FR" sz="2100" dirty="0">
                <a:latin typeface="Arial" panose="020B0604020202020204" pitchFamily="34" charset="0"/>
                <a:cs typeface="Arial" panose="020B0604020202020204" pitchFamily="34" charset="0"/>
              </a:rPr>
              <a:t> </a:t>
            </a:r>
            <a:r>
              <a:rPr lang="fr-FR" sz="2100" dirty="0" err="1">
                <a:latin typeface="Arial" panose="020B0604020202020204" pitchFamily="34" charset="0"/>
                <a:cs typeface="Arial" panose="020B0604020202020204" pitchFamily="34" charset="0"/>
              </a:rPr>
              <a:t>health</a:t>
            </a:r>
            <a:r>
              <a:rPr lang="fr-FR" sz="2100" dirty="0">
                <a:latin typeface="Arial" panose="020B0604020202020204" pitchFamily="34" charset="0"/>
                <a:cs typeface="Arial" panose="020B0604020202020204" pitchFamily="34" charset="0"/>
              </a:rPr>
              <a:t> </a:t>
            </a:r>
            <a:r>
              <a:rPr lang="fr-FR" sz="2100" dirty="0" err="1">
                <a:latin typeface="Arial" panose="020B0604020202020204" pitchFamily="34" charset="0"/>
                <a:cs typeface="Arial" panose="020B0604020202020204" pitchFamily="34" charset="0"/>
              </a:rPr>
              <a:t>research</a:t>
            </a:r>
            <a:endParaRPr lang="fr-FR" sz="21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D3048F6-BDDD-57E2-619B-F436E985BD5E}"/>
              </a:ext>
            </a:extLst>
          </p:cNvPr>
          <p:cNvSpPr/>
          <p:nvPr/>
        </p:nvSpPr>
        <p:spPr>
          <a:xfrm>
            <a:off x="472124" y="1236645"/>
            <a:ext cx="8199751" cy="563231"/>
          </a:xfrm>
          <a:prstGeom prst="rect">
            <a:avLst/>
          </a:prstGeom>
        </p:spPr>
        <p:txBody>
          <a:bodyPr wrap="square">
            <a:spAutoFit/>
          </a:bodyPr>
          <a:lstStyle/>
          <a:p>
            <a:pPr defTabSz="914400">
              <a:lnSpc>
                <a:spcPct val="90000"/>
              </a:lnSpc>
              <a:spcBef>
                <a:spcPts val="1000"/>
              </a:spcBef>
              <a:buClr>
                <a:srgbClr val="EF4C22"/>
              </a:buClr>
            </a:pPr>
            <a:r>
              <a:rPr lang="en-US" altLang="fr-FR" sz="1700" b="1" dirty="0">
                <a:solidFill>
                  <a:srgbClr val="4E879B"/>
                </a:solidFill>
                <a:cs typeface="Arial" charset="0"/>
              </a:rPr>
              <a:t>Inserm pilots or co-pilots the eight priority health research programs and facilities financed by France 2030, linked to national strategies.</a:t>
            </a:r>
            <a:endParaRPr lang="fr-FR" altLang="fr-FR" sz="1700" b="1" dirty="0">
              <a:solidFill>
                <a:srgbClr val="4E879B"/>
              </a:solidFill>
              <a:cs typeface="Arial" charset="0"/>
            </a:endParaRPr>
          </a:p>
        </p:txBody>
      </p:sp>
      <p:sp>
        <p:nvSpPr>
          <p:cNvPr id="8" name="Rectangle 7">
            <a:extLst>
              <a:ext uri="{FF2B5EF4-FFF2-40B4-BE49-F238E27FC236}">
                <a16:creationId xmlns:a16="http://schemas.microsoft.com/office/drawing/2014/main" id="{077DE011-CD8D-5E2F-1BBE-1090492B5A4B}"/>
              </a:ext>
            </a:extLst>
          </p:cNvPr>
          <p:cNvSpPr/>
          <p:nvPr/>
        </p:nvSpPr>
        <p:spPr>
          <a:xfrm>
            <a:off x="472124" y="1933496"/>
            <a:ext cx="8116705" cy="2700226"/>
          </a:xfrm>
          <a:prstGeom prst="rect">
            <a:avLst/>
          </a:prstGeom>
        </p:spPr>
        <p:txBody>
          <a:bodyPr wrap="square" numCol="2">
            <a:spAutoFit/>
          </a:bodyPr>
          <a:lstStyle/>
          <a:p>
            <a:pPr lvl="0" defTabSz="914400">
              <a:lnSpc>
                <a:spcPct val="90000"/>
              </a:lnSpc>
              <a:spcBef>
                <a:spcPts val="1000"/>
              </a:spcBef>
              <a:buClr>
                <a:srgbClr val="DE492A"/>
              </a:buClr>
            </a:pPr>
            <a:r>
              <a:rPr lang="en-US" sz="1600" b="1" noProof="0" dirty="0">
                <a:cs typeface="Arial" charset="0"/>
              </a:rPr>
              <a:t>Exploration strategies: </a:t>
            </a:r>
          </a:p>
          <a:p>
            <a:pPr marL="228600" lvl="0" indent="-228600" defTabSz="914400">
              <a:lnSpc>
                <a:spcPct val="90000"/>
              </a:lnSpc>
              <a:spcBef>
                <a:spcPts val="1000"/>
              </a:spcBef>
              <a:buClr>
                <a:srgbClr val="DE492A"/>
              </a:buClr>
              <a:buFont typeface="Arial" panose="020B0604020202020204" pitchFamily="34" charset="0"/>
              <a:buChar char="•"/>
            </a:pPr>
            <a:r>
              <a:rPr lang="en-US" sz="1400" noProof="0" dirty="0">
                <a:cs typeface="Arial" charset="0"/>
              </a:rPr>
              <a:t>Precision psychiatry (M€80, with CNRS) </a:t>
            </a:r>
          </a:p>
          <a:p>
            <a:pPr marL="228600" lvl="0" indent="-228600" defTabSz="914400">
              <a:lnSpc>
                <a:spcPct val="90000"/>
              </a:lnSpc>
              <a:spcBef>
                <a:spcPts val="1000"/>
              </a:spcBef>
              <a:buClr>
                <a:srgbClr val="DE492A"/>
              </a:buClr>
              <a:buFont typeface="Arial" panose="020B0604020202020204" pitchFamily="34" charset="0"/>
              <a:buChar char="•"/>
            </a:pPr>
            <a:r>
              <a:rPr lang="en-US" sz="1400" noProof="0" dirty="0">
                <a:cs typeface="Arial" charset="0"/>
              </a:rPr>
              <a:t>Cellular identities and destinies (M€80, </a:t>
            </a:r>
            <a:br>
              <a:rPr lang="en-US" sz="1400" noProof="0" dirty="0">
                <a:cs typeface="Arial" charset="0"/>
              </a:rPr>
            </a:br>
            <a:r>
              <a:rPr lang="en-US" sz="1400" noProof="0" dirty="0">
                <a:cs typeface="Arial" charset="0"/>
              </a:rPr>
              <a:t>with CNRS) </a:t>
            </a:r>
          </a:p>
          <a:p>
            <a:pPr marL="228600" lvl="0" indent="-228600" defTabSz="914400">
              <a:lnSpc>
                <a:spcPct val="90000"/>
              </a:lnSpc>
              <a:spcBef>
                <a:spcPts val="1000"/>
              </a:spcBef>
              <a:buClr>
                <a:srgbClr val="DE492A"/>
              </a:buClr>
              <a:buFont typeface="Arial" panose="020B0604020202020204" pitchFamily="34" charset="0"/>
              <a:buChar char="•"/>
            </a:pPr>
            <a:r>
              <a:rPr lang="en-US" sz="1400" noProof="0" dirty="0">
                <a:cs typeface="Arial" charset="0"/>
              </a:rPr>
              <a:t>Organs and organoids on chips (M€48.4, </a:t>
            </a:r>
            <a:br>
              <a:rPr lang="en-US" sz="1400" noProof="0" dirty="0">
                <a:cs typeface="Arial" charset="0"/>
              </a:rPr>
            </a:br>
            <a:r>
              <a:rPr lang="en-US" sz="1400" noProof="0" dirty="0">
                <a:cs typeface="Arial" charset="0"/>
              </a:rPr>
              <a:t>with CNRS and CEA) </a:t>
            </a:r>
          </a:p>
          <a:p>
            <a:pPr marL="228600" lvl="0" indent="-228600" defTabSz="914400">
              <a:lnSpc>
                <a:spcPct val="90000"/>
              </a:lnSpc>
              <a:spcBef>
                <a:spcPts val="1000"/>
              </a:spcBef>
              <a:buClr>
                <a:srgbClr val="DE492A"/>
              </a:buClr>
              <a:buFont typeface="Arial" panose="020B0604020202020204" pitchFamily="34" charset="0"/>
              <a:buChar char="•"/>
            </a:pPr>
            <a:endParaRPr lang="en-US" sz="1400" noProof="0" dirty="0">
              <a:cs typeface="Arial" charset="0"/>
            </a:endParaRPr>
          </a:p>
          <a:p>
            <a:pPr marL="228600" lvl="0" indent="-228600" defTabSz="914400">
              <a:lnSpc>
                <a:spcPct val="90000"/>
              </a:lnSpc>
              <a:spcBef>
                <a:spcPts val="1000"/>
              </a:spcBef>
              <a:buClr>
                <a:srgbClr val="DE492A"/>
              </a:buClr>
              <a:buFont typeface="Arial" panose="020B0604020202020204" pitchFamily="34" charset="0"/>
              <a:buChar char="•"/>
            </a:pPr>
            <a:endParaRPr lang="en-US" sz="1400" noProof="0" dirty="0">
              <a:cs typeface="Arial" charset="0"/>
            </a:endParaRPr>
          </a:p>
          <a:p>
            <a:pPr marL="228600" lvl="0" indent="-228600" defTabSz="914400">
              <a:lnSpc>
                <a:spcPct val="90000"/>
              </a:lnSpc>
              <a:spcBef>
                <a:spcPts val="1000"/>
              </a:spcBef>
              <a:buClr>
                <a:srgbClr val="DE492A"/>
              </a:buClr>
              <a:buFont typeface="Arial" panose="020B0604020202020204" pitchFamily="34" charset="0"/>
              <a:buChar char="•"/>
            </a:pPr>
            <a:endParaRPr lang="en-US" sz="1400" noProof="0" dirty="0">
              <a:cs typeface="Arial" charset="0"/>
            </a:endParaRPr>
          </a:p>
          <a:p>
            <a:pPr lvl="0" defTabSz="914400">
              <a:lnSpc>
                <a:spcPct val="90000"/>
              </a:lnSpc>
              <a:spcBef>
                <a:spcPts val="1000"/>
              </a:spcBef>
              <a:buClr>
                <a:srgbClr val="DE492A"/>
              </a:buClr>
            </a:pPr>
            <a:r>
              <a:rPr lang="en-US" sz="1600" b="1" noProof="0" dirty="0">
                <a:cs typeface="Arial" pitchFamily="34" charset="0"/>
              </a:rPr>
              <a:t>Acceleration strategies: </a:t>
            </a:r>
          </a:p>
          <a:p>
            <a:pPr marL="228600" lvl="0" indent="-228600" defTabSz="914400">
              <a:lnSpc>
                <a:spcPct val="90000"/>
              </a:lnSpc>
              <a:spcBef>
                <a:spcPts val="1000"/>
              </a:spcBef>
              <a:buClr>
                <a:srgbClr val="DE492A"/>
              </a:buClr>
              <a:buFont typeface="Arial" panose="020B0604020202020204" pitchFamily="34" charset="0"/>
              <a:buChar char="•"/>
            </a:pPr>
            <a:r>
              <a:rPr lang="en-US" sz="1400" noProof="0" dirty="0">
                <a:cs typeface="Arial" pitchFamily="34" charset="0"/>
              </a:rPr>
              <a:t>Emerging infectious diseases </a:t>
            </a:r>
            <a:r>
              <a:rPr lang="en-US" sz="1400" noProof="0" dirty="0">
                <a:cs typeface="Arial" charset="0"/>
              </a:rPr>
              <a:t>(M€70, </a:t>
            </a:r>
            <a:br>
              <a:rPr lang="en-US" sz="1400" noProof="0" dirty="0">
                <a:cs typeface="Arial" charset="0"/>
              </a:rPr>
            </a:br>
            <a:r>
              <a:rPr lang="en-US" sz="1400" noProof="0" dirty="0">
                <a:cs typeface="Arial" charset="0"/>
              </a:rPr>
              <a:t>with ANRS EID) </a:t>
            </a:r>
          </a:p>
          <a:p>
            <a:pPr marL="228600" lvl="0" indent="-228600" defTabSz="914400">
              <a:lnSpc>
                <a:spcPct val="90000"/>
              </a:lnSpc>
              <a:spcBef>
                <a:spcPts val="1000"/>
              </a:spcBef>
              <a:buClr>
                <a:srgbClr val="DE492A"/>
              </a:buClr>
              <a:buFont typeface="Arial" panose="020B0604020202020204" pitchFamily="34" charset="0"/>
              <a:buChar char="•"/>
            </a:pPr>
            <a:r>
              <a:rPr lang="en-US" sz="1400" noProof="0" dirty="0">
                <a:cs typeface="Arial" charset="0"/>
              </a:rPr>
              <a:t>Biotherapies and bioproduction of innovative therapies (M€80, with CEA) </a:t>
            </a:r>
          </a:p>
          <a:p>
            <a:pPr marL="228600" lvl="0" indent="-228600" defTabSz="914400">
              <a:lnSpc>
                <a:spcPct val="90000"/>
              </a:lnSpc>
              <a:spcBef>
                <a:spcPts val="1000"/>
              </a:spcBef>
              <a:buClr>
                <a:srgbClr val="DE492A"/>
              </a:buClr>
              <a:buFont typeface="Arial" panose="020B0604020202020204" pitchFamily="34" charset="0"/>
              <a:buChar char="•"/>
            </a:pPr>
            <a:r>
              <a:rPr lang="en-US" sz="1400" noProof="0" dirty="0">
                <a:cs typeface="Arial" charset="0"/>
              </a:rPr>
              <a:t>Digital health (M€60, with </a:t>
            </a:r>
            <a:r>
              <a:rPr lang="en-US" sz="1400" noProof="0" dirty="0" err="1">
                <a:cs typeface="Arial" charset="0"/>
              </a:rPr>
              <a:t>Inria</a:t>
            </a:r>
            <a:r>
              <a:rPr lang="en-US" sz="1400" noProof="0" dirty="0">
                <a:cs typeface="Arial" charset="0"/>
              </a:rPr>
              <a:t>) </a:t>
            </a:r>
          </a:p>
          <a:p>
            <a:pPr marL="228600" lvl="0" indent="-228600" defTabSz="914400">
              <a:lnSpc>
                <a:spcPct val="90000"/>
              </a:lnSpc>
              <a:spcBef>
                <a:spcPts val="1000"/>
              </a:spcBef>
              <a:buClr>
                <a:srgbClr val="DE492A"/>
              </a:buClr>
              <a:buFont typeface="Arial" panose="020B0604020202020204" pitchFamily="34" charset="0"/>
              <a:buChar char="•"/>
            </a:pPr>
            <a:r>
              <a:rPr lang="en-US" sz="1400" noProof="0" dirty="0">
                <a:cs typeface="Arial" charset="0"/>
              </a:rPr>
              <a:t>Food systems, microbiomes and health (M€58, with INRAE) </a:t>
            </a:r>
          </a:p>
          <a:p>
            <a:pPr marL="228600" lvl="0" indent="-228600" defTabSz="914400">
              <a:lnSpc>
                <a:spcPct val="90000"/>
              </a:lnSpc>
              <a:spcBef>
                <a:spcPts val="1000"/>
              </a:spcBef>
              <a:buClr>
                <a:srgbClr val="DE492A"/>
              </a:buClr>
              <a:buFont typeface="Arial" panose="020B0604020202020204" pitchFamily="34" charset="0"/>
              <a:buChar char="•"/>
            </a:pPr>
            <a:r>
              <a:rPr lang="en-US" sz="1400" noProof="0" dirty="0">
                <a:cs typeface="Arial" charset="0"/>
              </a:rPr>
              <a:t>Women’s health, couples’ health (M€25) </a:t>
            </a:r>
            <a:endParaRPr lang="en-US" sz="1400" b="1" noProof="0" dirty="0">
              <a:solidFill>
                <a:srgbClr val="DA4F28"/>
              </a:solidFill>
              <a:cs typeface="Arial" charset="0"/>
            </a:endParaRPr>
          </a:p>
        </p:txBody>
      </p:sp>
    </p:spTree>
    <p:extLst>
      <p:ext uri="{BB962C8B-B14F-4D97-AF65-F5344CB8AC3E}">
        <p14:creationId xmlns:p14="http://schemas.microsoft.com/office/powerpoint/2010/main" val="3400600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B8B42-E970-5A1F-F23C-5768439D593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6E7BD61-6C14-3036-8A66-AC2C313AF06E}"/>
              </a:ext>
            </a:extLst>
          </p:cNvPr>
          <p:cNvSpPr>
            <a:spLocks noGrp="1"/>
          </p:cNvSpPr>
          <p:nvPr>
            <p:ph type="title"/>
            <p:custDataLst>
              <p:tags r:id="rId1"/>
            </p:custDataLst>
          </p:nvPr>
        </p:nvSpPr>
        <p:spPr/>
        <p:txBody>
          <a:bodyPr/>
          <a:lstStyle/>
          <a:p>
            <a:r>
              <a:rPr lang="en-US" dirty="0"/>
              <a:t>Take action to improve the health of all</a:t>
            </a:r>
            <a:endParaRPr lang="fr-FR" dirty="0"/>
          </a:p>
        </p:txBody>
      </p:sp>
      <p:sp>
        <p:nvSpPr>
          <p:cNvPr id="3" name="Espace réservé du numéro de diapositive 2">
            <a:extLst>
              <a:ext uri="{FF2B5EF4-FFF2-40B4-BE49-F238E27FC236}">
                <a16:creationId xmlns:a16="http://schemas.microsoft.com/office/drawing/2014/main" id="{62CF94D4-367F-4C7D-BB42-B687F5D51D8B}"/>
              </a:ext>
            </a:extLst>
          </p:cNvPr>
          <p:cNvSpPr>
            <a:spLocks noGrp="1"/>
          </p:cNvSpPr>
          <p:nvPr>
            <p:ph type="sldNum" sz="quarter" idx="12"/>
            <p:custDataLst>
              <p:tags r:id="rId2"/>
            </p:custDataLst>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17</a:t>
            </a:fld>
            <a:endParaRPr lang="fr-FR"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07062E42-C34C-8264-3FCD-D851E3572C36}"/>
              </a:ext>
            </a:extLst>
          </p:cNvPr>
          <p:cNvSpPr txBox="1"/>
          <p:nvPr>
            <p:custDataLst>
              <p:tags r:id="rId3"/>
            </p:custDataLst>
          </p:nvPr>
        </p:nvSpPr>
        <p:spPr>
          <a:xfrm>
            <a:off x="600368" y="494340"/>
            <a:ext cx="8543632"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Supporting breakthrough in health research</a:t>
            </a:r>
            <a:endParaRPr lang="fr-FR" sz="21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EA1EDF0-DFA0-FD35-39B7-C322536F4CCB}"/>
              </a:ext>
            </a:extLst>
          </p:cNvPr>
          <p:cNvSpPr/>
          <p:nvPr/>
        </p:nvSpPr>
        <p:spPr>
          <a:xfrm>
            <a:off x="472124" y="1236645"/>
            <a:ext cx="8199751" cy="563231"/>
          </a:xfrm>
          <a:prstGeom prst="rect">
            <a:avLst/>
          </a:prstGeom>
        </p:spPr>
        <p:txBody>
          <a:bodyPr wrap="square">
            <a:spAutoFit/>
          </a:bodyPr>
          <a:lstStyle/>
          <a:p>
            <a:pPr defTabSz="914400">
              <a:lnSpc>
                <a:spcPct val="90000"/>
              </a:lnSpc>
              <a:spcBef>
                <a:spcPts val="1000"/>
              </a:spcBef>
              <a:buClr>
                <a:srgbClr val="EF4C22"/>
              </a:buClr>
            </a:pPr>
            <a:r>
              <a:rPr lang="fr-FR" altLang="fr-FR" sz="1700" b="1" dirty="0">
                <a:solidFill>
                  <a:srgbClr val="4E879B"/>
                </a:solidFill>
                <a:cs typeface="Arial" charset="0"/>
              </a:rPr>
              <a:t>Inserm </a:t>
            </a:r>
            <a:r>
              <a:rPr lang="en-US" altLang="fr-FR" sz="1700" b="1" dirty="0">
                <a:solidFill>
                  <a:srgbClr val="4E879B"/>
                </a:solidFill>
                <a:cs typeface="Arial" charset="0"/>
              </a:rPr>
              <a:t>leads the national funding program for high-impact, high-risk health research, Impact santé, supported by </a:t>
            </a:r>
            <a:r>
              <a:rPr lang="fr-FR" altLang="fr-FR" sz="1700" b="1" dirty="0">
                <a:solidFill>
                  <a:srgbClr val="4E879B"/>
                </a:solidFill>
                <a:cs typeface="Arial" charset="0"/>
              </a:rPr>
              <a:t>France 2030.</a:t>
            </a:r>
          </a:p>
        </p:txBody>
      </p:sp>
      <p:sp>
        <p:nvSpPr>
          <p:cNvPr id="8" name="Rectangle 7">
            <a:extLst>
              <a:ext uri="{FF2B5EF4-FFF2-40B4-BE49-F238E27FC236}">
                <a16:creationId xmlns:a16="http://schemas.microsoft.com/office/drawing/2014/main" id="{819D1A97-5328-A53C-C595-02A593BDD1E0}"/>
              </a:ext>
            </a:extLst>
          </p:cNvPr>
          <p:cNvSpPr/>
          <p:nvPr/>
        </p:nvSpPr>
        <p:spPr>
          <a:xfrm>
            <a:off x="472125" y="2089546"/>
            <a:ext cx="3795075" cy="2093907"/>
          </a:xfrm>
          <a:prstGeom prst="rect">
            <a:avLst/>
          </a:prstGeom>
        </p:spPr>
        <p:txBody>
          <a:bodyPr wrap="square" numCol="1">
            <a:spAutoFit/>
          </a:bodyPr>
          <a:lstStyle/>
          <a:p>
            <a:pPr defTabSz="914400">
              <a:lnSpc>
                <a:spcPct val="90000"/>
              </a:lnSpc>
              <a:spcBef>
                <a:spcPts val="1000"/>
              </a:spcBef>
              <a:buClr>
                <a:srgbClr val="DE492A"/>
              </a:buClr>
            </a:pPr>
            <a:r>
              <a:rPr lang="en-US" sz="1400" b="1" noProof="0" dirty="0">
                <a:cs typeface="Arial" charset="0"/>
              </a:rPr>
              <a:t>Objective: </a:t>
            </a:r>
            <a:r>
              <a:rPr lang="en-US" sz="1400" noProof="0" dirty="0">
                <a:cs typeface="Arial" charset="0"/>
              </a:rPr>
              <a:t>identify and provide decisive support for fundamental and applied health research projects that could generate strategic breakthroughs for France over the coming decades, whether in terms of concepts, technologies or methodologies </a:t>
            </a:r>
          </a:p>
          <a:p>
            <a:pPr defTabSz="914400">
              <a:lnSpc>
                <a:spcPct val="90000"/>
              </a:lnSpc>
              <a:spcBef>
                <a:spcPts val="1000"/>
              </a:spcBef>
              <a:buClr>
                <a:srgbClr val="DE492A"/>
              </a:buClr>
            </a:pPr>
            <a:r>
              <a:rPr lang="en-US" sz="1400" b="1" noProof="0" dirty="0">
                <a:cs typeface="Arial" charset="0"/>
              </a:rPr>
              <a:t>Budget: </a:t>
            </a:r>
            <a:r>
              <a:rPr lang="en-US" sz="1400" noProof="0" dirty="0">
                <a:cs typeface="Arial" charset="0"/>
              </a:rPr>
              <a:t>M€30 in 2024</a:t>
            </a:r>
          </a:p>
          <a:p>
            <a:pPr lvl="0" defTabSz="914400">
              <a:lnSpc>
                <a:spcPct val="90000"/>
              </a:lnSpc>
              <a:spcBef>
                <a:spcPts val="1000"/>
              </a:spcBef>
              <a:buClr>
                <a:srgbClr val="DE492A"/>
              </a:buClr>
            </a:pPr>
            <a:r>
              <a:rPr lang="en-US" sz="1400" b="1" noProof="0" dirty="0">
                <a:cs typeface="Arial" charset="0"/>
              </a:rPr>
              <a:t>Beneficiaries: </a:t>
            </a:r>
            <a:r>
              <a:rPr lang="en-US" sz="1400" noProof="0" dirty="0">
                <a:cs typeface="Arial" charset="0"/>
              </a:rPr>
              <a:t>all health researchers, regardless of affiliation</a:t>
            </a:r>
          </a:p>
        </p:txBody>
      </p:sp>
      <p:sp>
        <p:nvSpPr>
          <p:cNvPr id="9" name="Rectangle 8">
            <a:extLst>
              <a:ext uri="{FF2B5EF4-FFF2-40B4-BE49-F238E27FC236}">
                <a16:creationId xmlns:a16="http://schemas.microsoft.com/office/drawing/2014/main" id="{E21A4D86-BF10-EBF0-862C-FD86DDCB00BA}"/>
              </a:ext>
            </a:extLst>
          </p:cNvPr>
          <p:cNvSpPr/>
          <p:nvPr/>
        </p:nvSpPr>
        <p:spPr>
          <a:xfrm>
            <a:off x="4617718" y="2089545"/>
            <a:ext cx="3847010" cy="2093907"/>
          </a:xfrm>
          <a:prstGeom prst="rect">
            <a:avLst/>
          </a:prstGeom>
        </p:spPr>
        <p:txBody>
          <a:bodyPr wrap="square" numCol="1">
            <a:spAutoFit/>
          </a:bodyPr>
          <a:lstStyle/>
          <a:p>
            <a:pPr lvl="0" defTabSz="914400">
              <a:lnSpc>
                <a:spcPct val="90000"/>
              </a:lnSpc>
              <a:spcBef>
                <a:spcPts val="1000"/>
              </a:spcBef>
              <a:buClr>
                <a:srgbClr val="DE492A"/>
              </a:buClr>
            </a:pPr>
            <a:r>
              <a:rPr lang="fr-FR" altLang="fr-FR" sz="1400" b="1" dirty="0">
                <a:cs typeface="Arial" charset="0"/>
              </a:rPr>
              <a:t>Missions:</a:t>
            </a:r>
          </a:p>
          <a:p>
            <a:pPr marL="228600" lvl="0" indent="-228600" defTabSz="914400">
              <a:lnSpc>
                <a:spcPct val="90000"/>
              </a:lnSpc>
              <a:spcBef>
                <a:spcPts val="1000"/>
              </a:spcBef>
              <a:buClr>
                <a:srgbClr val="DE492A"/>
              </a:buClr>
              <a:buFont typeface="Arial" panose="020B0604020202020204" pitchFamily="34" charset="0"/>
              <a:buChar char="•"/>
            </a:pPr>
            <a:r>
              <a:rPr lang="en-US" altLang="fr-FR" sz="1400" dirty="0">
                <a:cs typeface="Arial" charset="0"/>
              </a:rPr>
              <a:t>Accompanying and accelerating projects already considered sufficiently mature to produce breakthrough research (maximum M€3 per project)</a:t>
            </a:r>
            <a:endParaRPr lang="fr-FR" altLang="fr-FR" sz="1400" dirty="0">
              <a:cs typeface="Arial" charset="0"/>
            </a:endParaRPr>
          </a:p>
          <a:p>
            <a:pPr marL="228600" lvl="0" indent="-228600" defTabSz="914400">
              <a:lnSpc>
                <a:spcPct val="90000"/>
              </a:lnSpc>
              <a:spcBef>
                <a:spcPts val="1000"/>
              </a:spcBef>
              <a:buClr>
                <a:srgbClr val="DE492A"/>
              </a:buClr>
              <a:buFont typeface="Arial" panose="020B0604020202020204" pitchFamily="34" charset="0"/>
              <a:buChar char="•"/>
            </a:pPr>
            <a:r>
              <a:rPr lang="en-US" altLang="fr-FR" sz="1400" dirty="0">
                <a:cs typeface="Arial" charset="0"/>
              </a:rPr>
              <a:t>Detection and seed funding (€150,000 per project) of exploratory projects which, after a maturation phase, are likely to become breakthrough research projects</a:t>
            </a:r>
            <a:endParaRPr lang="fr-FR" altLang="fr-FR" sz="1400" dirty="0">
              <a:cs typeface="Arial" charset="0"/>
            </a:endParaRPr>
          </a:p>
        </p:txBody>
      </p:sp>
    </p:spTree>
    <p:extLst>
      <p:ext uri="{BB962C8B-B14F-4D97-AF65-F5344CB8AC3E}">
        <p14:creationId xmlns:p14="http://schemas.microsoft.com/office/powerpoint/2010/main" val="3977703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1B27328-174B-BB69-09B9-A96E6E4F6AB7}"/>
              </a:ext>
            </a:extLst>
          </p:cNvPr>
          <p:cNvSpPr/>
          <p:nvPr/>
        </p:nvSpPr>
        <p:spPr>
          <a:xfrm>
            <a:off x="3391217" y="2091244"/>
            <a:ext cx="2372710" cy="2372710"/>
          </a:xfrm>
          <a:prstGeom prst="ellipse">
            <a:avLst/>
          </a:prstGeom>
          <a:solidFill>
            <a:srgbClr val="DE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solidFill>
                <a:srgbClr val="DE492A"/>
              </a:solidFill>
            </a:endParaRPr>
          </a:p>
        </p:txBody>
      </p:sp>
      <p:sp>
        <p:nvSpPr>
          <p:cNvPr id="2" name="Titre 1">
            <a:extLst>
              <a:ext uri="{FF2B5EF4-FFF2-40B4-BE49-F238E27FC236}">
                <a16:creationId xmlns:a16="http://schemas.microsoft.com/office/drawing/2014/main" id="{B34F39B2-0491-F845-85DC-2067615CD3D7}"/>
              </a:ext>
            </a:extLst>
          </p:cNvPr>
          <p:cNvSpPr>
            <a:spLocks noGrp="1"/>
          </p:cNvSpPr>
          <p:nvPr>
            <p:ph type="title"/>
          </p:nvPr>
        </p:nvSpPr>
        <p:spPr>
          <a:xfrm>
            <a:off x="175501" y="209199"/>
            <a:ext cx="5671730" cy="286103"/>
          </a:xfrm>
          <a:prstGeom prst="rect">
            <a:avLst/>
          </a:prstGeom>
        </p:spPr>
        <p:txBody>
          <a:bodyPr/>
          <a:lstStyle/>
          <a:p>
            <a:r>
              <a:rPr lang="en-US" dirty="0"/>
              <a:t>Take action to improve the health of all</a:t>
            </a:r>
          </a:p>
        </p:txBody>
      </p:sp>
      <p:sp>
        <p:nvSpPr>
          <p:cNvPr id="3" name="Espace réservé du numéro de diapositive 2">
            <a:extLst>
              <a:ext uri="{FF2B5EF4-FFF2-40B4-BE49-F238E27FC236}">
                <a16:creationId xmlns:a16="http://schemas.microsoft.com/office/drawing/2014/main" id="{ADA690D9-A093-F741-B80D-C9CCC50615A4}"/>
              </a:ext>
            </a:extLst>
          </p:cNvPr>
          <p:cNvSpPr>
            <a:spLocks noGrp="1"/>
          </p:cNvSpPr>
          <p:nvPr>
            <p:ph type="sldNum" sz="quarter" idx="12"/>
          </p:nvPr>
        </p:nvSpPr>
        <p:spPr>
          <a:xfrm>
            <a:off x="8526287" y="4829393"/>
            <a:ext cx="617713" cy="215904"/>
          </a:xfrm>
          <a:prstGeom prst="rect">
            <a:avLst/>
          </a:prstGeom>
        </p:spPr>
        <p:txBody>
          <a:bodyPr/>
          <a:lstStyle/>
          <a:p>
            <a:fld id="{90F7D937-8C47-D949-9B66-03B4793ACCA3}" type="slidenum">
              <a:rPr lang="en-US" smtClean="0">
                <a:latin typeface="Arial" panose="020B0604020202020204" pitchFamily="34" charset="0"/>
                <a:cs typeface="Arial" panose="020B0604020202020204" pitchFamily="34" charset="0"/>
              </a:rPr>
              <a:pPr/>
              <a:t>18</a:t>
            </a:fld>
            <a:endParaRPr lang="en-US"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F7FE87B9-63CD-6247-BCE5-8806180C4E1B}"/>
              </a:ext>
            </a:extLst>
          </p:cNvPr>
          <p:cNvSpPr txBox="1"/>
          <p:nvPr/>
        </p:nvSpPr>
        <p:spPr>
          <a:xfrm>
            <a:off x="612174" y="495302"/>
            <a:ext cx="4464558"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Our missions for health</a:t>
            </a:r>
          </a:p>
        </p:txBody>
      </p:sp>
      <p:pic>
        <p:nvPicPr>
          <p:cNvPr id="18" name="Image 17">
            <a:extLst>
              <a:ext uri="{FF2B5EF4-FFF2-40B4-BE49-F238E27FC236}">
                <a16:creationId xmlns:a16="http://schemas.microsoft.com/office/drawing/2014/main" id="{B415991D-C46D-E14D-A0DB-69F7D84F42CA}"/>
              </a:ext>
            </a:extLst>
          </p:cNvPr>
          <p:cNvPicPr>
            <a:picLocks noChangeAspect="1"/>
          </p:cNvPicPr>
          <p:nvPr/>
        </p:nvPicPr>
        <p:blipFill>
          <a:blip r:embed="rId3"/>
          <a:stretch>
            <a:fillRect/>
          </a:stretch>
        </p:blipFill>
        <p:spPr>
          <a:xfrm>
            <a:off x="5988079" y="3388778"/>
            <a:ext cx="765524" cy="774478"/>
          </a:xfrm>
          <a:prstGeom prst="rect">
            <a:avLst/>
          </a:prstGeom>
        </p:spPr>
      </p:pic>
      <p:pic>
        <p:nvPicPr>
          <p:cNvPr id="27" name="Image 26">
            <a:extLst>
              <a:ext uri="{FF2B5EF4-FFF2-40B4-BE49-F238E27FC236}">
                <a16:creationId xmlns:a16="http://schemas.microsoft.com/office/drawing/2014/main" id="{6226F6C9-F419-9749-84E2-68DE7F78FA49}"/>
              </a:ext>
            </a:extLst>
          </p:cNvPr>
          <p:cNvPicPr>
            <a:picLocks noChangeAspect="1"/>
          </p:cNvPicPr>
          <p:nvPr/>
        </p:nvPicPr>
        <p:blipFill>
          <a:blip r:embed="rId4"/>
          <a:stretch>
            <a:fillRect/>
          </a:stretch>
        </p:blipFill>
        <p:spPr>
          <a:xfrm>
            <a:off x="2293883" y="3517974"/>
            <a:ext cx="770447" cy="774900"/>
          </a:xfrm>
          <a:prstGeom prst="rect">
            <a:avLst/>
          </a:prstGeom>
        </p:spPr>
      </p:pic>
      <p:pic>
        <p:nvPicPr>
          <p:cNvPr id="28" name="Image 27">
            <a:extLst>
              <a:ext uri="{FF2B5EF4-FFF2-40B4-BE49-F238E27FC236}">
                <a16:creationId xmlns:a16="http://schemas.microsoft.com/office/drawing/2014/main" id="{937F2237-4497-2849-A3A7-9BAFC7F6F6DF}"/>
              </a:ext>
            </a:extLst>
          </p:cNvPr>
          <p:cNvPicPr>
            <a:picLocks noChangeAspect="1"/>
          </p:cNvPicPr>
          <p:nvPr/>
        </p:nvPicPr>
        <p:blipFill>
          <a:blip r:embed="rId5"/>
          <a:stretch>
            <a:fillRect/>
          </a:stretch>
        </p:blipFill>
        <p:spPr>
          <a:xfrm>
            <a:off x="2371692" y="2147773"/>
            <a:ext cx="779405" cy="774900"/>
          </a:xfrm>
          <a:prstGeom prst="rect">
            <a:avLst/>
          </a:prstGeom>
        </p:spPr>
      </p:pic>
      <p:pic>
        <p:nvPicPr>
          <p:cNvPr id="29" name="Image 28">
            <a:extLst>
              <a:ext uri="{FF2B5EF4-FFF2-40B4-BE49-F238E27FC236}">
                <a16:creationId xmlns:a16="http://schemas.microsoft.com/office/drawing/2014/main" id="{3AFB77BD-1BE0-9247-BB7F-DA9BC952878C}"/>
              </a:ext>
            </a:extLst>
          </p:cNvPr>
          <p:cNvPicPr>
            <a:picLocks noChangeAspect="1"/>
          </p:cNvPicPr>
          <p:nvPr/>
        </p:nvPicPr>
        <p:blipFill>
          <a:blip r:embed="rId6"/>
          <a:stretch>
            <a:fillRect/>
          </a:stretch>
        </p:blipFill>
        <p:spPr>
          <a:xfrm>
            <a:off x="3570799" y="1215749"/>
            <a:ext cx="774900" cy="774900"/>
          </a:xfrm>
          <a:prstGeom prst="rect">
            <a:avLst/>
          </a:prstGeom>
        </p:spPr>
      </p:pic>
      <p:pic>
        <p:nvPicPr>
          <p:cNvPr id="30" name="Image 29">
            <a:extLst>
              <a:ext uri="{FF2B5EF4-FFF2-40B4-BE49-F238E27FC236}">
                <a16:creationId xmlns:a16="http://schemas.microsoft.com/office/drawing/2014/main" id="{4D758546-63DA-2040-8E74-04A4247CBCB2}"/>
              </a:ext>
            </a:extLst>
          </p:cNvPr>
          <p:cNvPicPr>
            <a:picLocks noChangeAspect="1"/>
          </p:cNvPicPr>
          <p:nvPr/>
        </p:nvPicPr>
        <p:blipFill>
          <a:blip r:embed="rId7"/>
          <a:stretch>
            <a:fillRect/>
          </a:stretch>
        </p:blipFill>
        <p:spPr>
          <a:xfrm>
            <a:off x="5865330" y="2024979"/>
            <a:ext cx="770421" cy="774900"/>
          </a:xfrm>
          <a:prstGeom prst="rect">
            <a:avLst/>
          </a:prstGeom>
        </p:spPr>
      </p:pic>
      <p:sp>
        <p:nvSpPr>
          <p:cNvPr id="31" name="Espace réservé du contenu 5">
            <a:extLst>
              <a:ext uri="{FF2B5EF4-FFF2-40B4-BE49-F238E27FC236}">
                <a16:creationId xmlns:a16="http://schemas.microsoft.com/office/drawing/2014/main" id="{BED871D9-3C1C-A443-8A82-0448AD27AF24}"/>
              </a:ext>
            </a:extLst>
          </p:cNvPr>
          <p:cNvSpPr txBox="1">
            <a:spLocks/>
          </p:cNvSpPr>
          <p:nvPr/>
        </p:nvSpPr>
        <p:spPr>
          <a:xfrm>
            <a:off x="6728663" y="2168875"/>
            <a:ext cx="1749497" cy="49687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EF4C22"/>
              </a:buClr>
              <a:buFontTx/>
              <a:buNone/>
              <a:defRPr sz="2700" b="0" i="0" kern="1200">
                <a:solidFill>
                  <a:schemeClr val="tx1"/>
                </a:solidFill>
                <a:latin typeface="Hind" panose="02000000000000000000" pitchFamily="2" charset="77"/>
                <a:ea typeface="+mn-ea"/>
                <a:cs typeface="Hind" panose="02000000000000000000" pitchFamily="2" charset="77"/>
              </a:defRPr>
            </a:lvl1pPr>
            <a:lvl2pPr marL="223838" indent="-214313" algn="l" defTabSz="914400" rtl="0" eaLnBrk="1" latinLnBrk="0" hangingPunct="1">
              <a:lnSpc>
                <a:spcPct val="90000"/>
              </a:lnSpc>
              <a:spcBef>
                <a:spcPts val="1700"/>
              </a:spcBef>
              <a:buClr>
                <a:srgbClr val="EF4C22"/>
              </a:buClr>
              <a:buFont typeface="Arial" panose="020B0604020202020204" pitchFamily="34" charset="0"/>
              <a:buChar char="•"/>
              <a:tabLst/>
              <a:defRPr sz="2500" b="0" i="0" kern="1200">
                <a:solidFill>
                  <a:schemeClr val="tx1"/>
                </a:solidFill>
                <a:latin typeface="Hind" panose="02000000000000000000" pitchFamily="2" charset="77"/>
                <a:ea typeface="+mn-ea"/>
                <a:cs typeface="Hind" panose="02000000000000000000" pitchFamily="2" charset="77"/>
              </a:defRPr>
            </a:lvl2pPr>
            <a:lvl3pPr marL="268288" marR="0" indent="-260350" algn="l" defTabSz="914400" rtl="0" eaLnBrk="1" fontAlgn="auto" latinLnBrk="0" hangingPunct="1">
              <a:lnSpc>
                <a:spcPct val="100000"/>
              </a:lnSpc>
              <a:spcBef>
                <a:spcPts val="1200"/>
              </a:spcBef>
              <a:spcAft>
                <a:spcPts val="0"/>
              </a:spcAft>
              <a:buClr>
                <a:srgbClr val="EF4C22"/>
              </a:buClr>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90000"/>
              </a:lnSpc>
              <a:spcBef>
                <a:spcPts val="800"/>
              </a:spcBef>
              <a:buClr>
                <a:srgbClr val="EF4C22"/>
              </a:buClr>
              <a:buFont typeface="Arial" panose="020B0604020202020204" pitchFamily="34" charset="0"/>
              <a:buNone/>
              <a:tabLst/>
              <a:defRPr sz="1300" b="0" i="0" kern="1200">
                <a:solidFill>
                  <a:schemeClr val="tx1"/>
                </a:solidFill>
                <a:latin typeface="Hind" panose="02000000000000000000" pitchFamily="2" charset="77"/>
                <a:ea typeface="+mn-ea"/>
                <a:cs typeface="Hind" panose="02000000000000000000" pitchFamily="2" charset="77"/>
              </a:defRPr>
            </a:lvl4pPr>
            <a:lvl5pPr marL="804863" marR="0" indent="-180975" algn="l" defTabSz="914400" rtl="0" eaLnBrk="1" fontAlgn="auto" latinLnBrk="0" hangingPunct="1">
              <a:lnSpc>
                <a:spcPct val="100000"/>
              </a:lnSpc>
              <a:spcBef>
                <a:spcPts val="500"/>
              </a:spcBef>
              <a:spcAft>
                <a:spcPts val="0"/>
              </a:spcAft>
              <a:buClr>
                <a:srgbClr val="EF4C22"/>
              </a:buClr>
              <a:buSzTx/>
              <a:buFont typeface="AppleSymbols" charset="0"/>
              <a:buChar char="⎼"/>
              <a:tabLst/>
              <a:defRPr sz="1000" b="0" i="0" kern="1200">
                <a:solidFill>
                  <a:schemeClr val="tx2"/>
                </a:solidFill>
                <a:latin typeface="Hind" panose="02000000000000000000" pitchFamily="2" charset="77"/>
                <a:ea typeface="Times New Roman" charset="0"/>
                <a:cs typeface="Hind" panose="02000000000000000000" pitchFamily="2" charset="77"/>
              </a:defRPr>
            </a:lvl5pPr>
            <a:lvl6pPr marL="2457450" indent="-171450" algn="l" defTabSz="914400" rtl="0" eaLnBrk="1" latinLnBrk="0" hangingPunct="1">
              <a:lnSpc>
                <a:spcPct val="90000"/>
              </a:lnSpc>
              <a:spcBef>
                <a:spcPts val="500"/>
              </a:spcBef>
              <a:buClr>
                <a:srgbClr val="E63723"/>
              </a:buClr>
              <a:buFont typeface="AppleSymbols" charset="0"/>
              <a:buChar char="⎼"/>
              <a:defRPr sz="1400" b="0" kern="1200">
                <a:solidFill>
                  <a:schemeClr val="tx2"/>
                </a:solidFill>
                <a:latin typeface="+mj-lt"/>
                <a:ea typeface="Times New Roman" charset="0"/>
                <a:cs typeface="Times New Roman"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r>
              <a:rPr lang="en-US" sz="1100" dirty="0">
                <a:latin typeface="Arial" panose="020B0604020202020204" pitchFamily="34" charset="0"/>
                <a:cs typeface="Arial" panose="020B0604020202020204" pitchFamily="34" charset="0"/>
              </a:rPr>
              <a:t>Play a major role in the </a:t>
            </a:r>
            <a:r>
              <a:rPr lang="en-US" sz="1100" b="1" dirty="0">
                <a:solidFill>
                  <a:schemeClr val="accent6"/>
                </a:solidFill>
                <a:latin typeface="Arial" panose="020B0604020202020204" pitchFamily="34" charset="0"/>
                <a:cs typeface="Arial" panose="020B0604020202020204" pitchFamily="34" charset="0"/>
              </a:rPr>
              <a:t>national coordination of health research</a:t>
            </a:r>
            <a:endParaRPr lang="en-US" sz="1100" b="1" dirty="0">
              <a:latin typeface="Arial" panose="020B0604020202020204" pitchFamily="34" charset="0"/>
              <a:cs typeface="Arial" panose="020B0604020202020204" pitchFamily="34" charset="0"/>
            </a:endParaRPr>
          </a:p>
        </p:txBody>
      </p:sp>
      <p:sp>
        <p:nvSpPr>
          <p:cNvPr id="32" name="Espace réservé du contenu 5">
            <a:extLst>
              <a:ext uri="{FF2B5EF4-FFF2-40B4-BE49-F238E27FC236}">
                <a16:creationId xmlns:a16="http://schemas.microsoft.com/office/drawing/2014/main" id="{F2EA69E6-5A26-9D4C-BCBB-849F83AA630E}"/>
              </a:ext>
            </a:extLst>
          </p:cNvPr>
          <p:cNvSpPr txBox="1">
            <a:spLocks/>
          </p:cNvSpPr>
          <p:nvPr/>
        </p:nvSpPr>
        <p:spPr>
          <a:xfrm>
            <a:off x="4387903" y="1342430"/>
            <a:ext cx="1787816" cy="52153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EF4C22"/>
              </a:buClr>
              <a:buFontTx/>
              <a:buNone/>
              <a:defRPr sz="2700" b="0" i="0" kern="1200">
                <a:solidFill>
                  <a:schemeClr val="tx1"/>
                </a:solidFill>
                <a:latin typeface="Hind" panose="02000000000000000000" pitchFamily="2" charset="77"/>
                <a:ea typeface="+mn-ea"/>
                <a:cs typeface="Hind" panose="02000000000000000000" pitchFamily="2" charset="77"/>
              </a:defRPr>
            </a:lvl1pPr>
            <a:lvl2pPr marL="223838" indent="-214313" algn="l" defTabSz="914400" rtl="0" eaLnBrk="1" latinLnBrk="0" hangingPunct="1">
              <a:lnSpc>
                <a:spcPct val="90000"/>
              </a:lnSpc>
              <a:spcBef>
                <a:spcPts val="1700"/>
              </a:spcBef>
              <a:buClr>
                <a:srgbClr val="EF4C22"/>
              </a:buClr>
              <a:buFont typeface="Arial" panose="020B0604020202020204" pitchFamily="34" charset="0"/>
              <a:buChar char="•"/>
              <a:tabLst/>
              <a:defRPr sz="2500" b="0" i="0" kern="1200">
                <a:solidFill>
                  <a:schemeClr val="tx1"/>
                </a:solidFill>
                <a:latin typeface="Hind" panose="02000000000000000000" pitchFamily="2" charset="77"/>
                <a:ea typeface="+mn-ea"/>
                <a:cs typeface="Hind" panose="02000000000000000000" pitchFamily="2" charset="77"/>
              </a:defRPr>
            </a:lvl2pPr>
            <a:lvl3pPr marL="268288" marR="0" indent="-260350" algn="l" defTabSz="914400" rtl="0" eaLnBrk="1" fontAlgn="auto" latinLnBrk="0" hangingPunct="1">
              <a:lnSpc>
                <a:spcPct val="100000"/>
              </a:lnSpc>
              <a:spcBef>
                <a:spcPts val="1200"/>
              </a:spcBef>
              <a:spcAft>
                <a:spcPts val="0"/>
              </a:spcAft>
              <a:buClr>
                <a:srgbClr val="EF4C22"/>
              </a:buClr>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90000"/>
              </a:lnSpc>
              <a:spcBef>
                <a:spcPts val="800"/>
              </a:spcBef>
              <a:buClr>
                <a:srgbClr val="EF4C22"/>
              </a:buClr>
              <a:buFont typeface="Arial" panose="020B0604020202020204" pitchFamily="34" charset="0"/>
              <a:buNone/>
              <a:tabLst/>
              <a:defRPr sz="1300" b="0" i="0" kern="1200">
                <a:solidFill>
                  <a:schemeClr val="tx1"/>
                </a:solidFill>
                <a:latin typeface="Hind" panose="02000000000000000000" pitchFamily="2" charset="77"/>
                <a:ea typeface="+mn-ea"/>
                <a:cs typeface="Hind" panose="02000000000000000000" pitchFamily="2" charset="77"/>
              </a:defRPr>
            </a:lvl4pPr>
            <a:lvl5pPr marL="804863" marR="0" indent="-180975" algn="l" defTabSz="914400" rtl="0" eaLnBrk="1" fontAlgn="auto" latinLnBrk="0" hangingPunct="1">
              <a:lnSpc>
                <a:spcPct val="100000"/>
              </a:lnSpc>
              <a:spcBef>
                <a:spcPts val="500"/>
              </a:spcBef>
              <a:spcAft>
                <a:spcPts val="0"/>
              </a:spcAft>
              <a:buClr>
                <a:srgbClr val="EF4C22"/>
              </a:buClr>
              <a:buSzTx/>
              <a:buFont typeface="AppleSymbols" charset="0"/>
              <a:buChar char="⎼"/>
              <a:tabLst/>
              <a:defRPr sz="1000" b="0" i="0" kern="1200">
                <a:solidFill>
                  <a:schemeClr val="tx2"/>
                </a:solidFill>
                <a:latin typeface="Hind" panose="02000000000000000000" pitchFamily="2" charset="77"/>
                <a:ea typeface="Times New Roman" charset="0"/>
                <a:cs typeface="Hind" panose="02000000000000000000" pitchFamily="2" charset="77"/>
              </a:defRPr>
            </a:lvl5pPr>
            <a:lvl6pPr marL="2457450" indent="-171450" algn="l" defTabSz="914400" rtl="0" eaLnBrk="1" latinLnBrk="0" hangingPunct="1">
              <a:lnSpc>
                <a:spcPct val="90000"/>
              </a:lnSpc>
              <a:spcBef>
                <a:spcPts val="500"/>
              </a:spcBef>
              <a:buClr>
                <a:srgbClr val="E63723"/>
              </a:buClr>
              <a:buFont typeface="AppleSymbols" charset="0"/>
              <a:buChar char="⎼"/>
              <a:defRPr sz="1400" b="0" kern="1200">
                <a:solidFill>
                  <a:schemeClr val="tx2"/>
                </a:solidFill>
                <a:latin typeface="+mj-lt"/>
                <a:ea typeface="Times New Roman" charset="0"/>
                <a:cs typeface="Times New Roman"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r>
              <a:rPr lang="en-US" sz="1100" b="1" dirty="0">
                <a:solidFill>
                  <a:schemeClr val="accent4"/>
                </a:solidFill>
                <a:latin typeface="Arial" panose="020B0604020202020204" pitchFamily="34" charset="0"/>
                <a:cs typeface="Arial" panose="020B0604020202020204" pitchFamily="34" charset="0"/>
              </a:rPr>
              <a:t>Produce and disseminate knowledge </a:t>
            </a:r>
            <a:r>
              <a:rPr lang="en-US" sz="1100" dirty="0">
                <a:latin typeface="Arial" panose="020B0604020202020204" pitchFamily="34" charset="0"/>
                <a:cs typeface="Arial" panose="020B0604020202020204" pitchFamily="34" charset="0"/>
              </a:rPr>
              <a:t>nationally and internationally</a:t>
            </a:r>
          </a:p>
        </p:txBody>
      </p:sp>
      <p:sp>
        <p:nvSpPr>
          <p:cNvPr id="33" name="Espace réservé du contenu 5">
            <a:extLst>
              <a:ext uri="{FF2B5EF4-FFF2-40B4-BE49-F238E27FC236}">
                <a16:creationId xmlns:a16="http://schemas.microsoft.com/office/drawing/2014/main" id="{A5EB02BB-407E-514B-AC11-6C9E1FE1FAF9}"/>
              </a:ext>
            </a:extLst>
          </p:cNvPr>
          <p:cNvSpPr txBox="1">
            <a:spLocks/>
          </p:cNvSpPr>
          <p:nvPr/>
        </p:nvSpPr>
        <p:spPr>
          <a:xfrm>
            <a:off x="689318" y="2202423"/>
            <a:ext cx="1604566" cy="82916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EF4C22"/>
              </a:buClr>
              <a:buFontTx/>
              <a:buNone/>
              <a:defRPr sz="2700" b="0" i="0" kern="1200">
                <a:solidFill>
                  <a:schemeClr val="tx1"/>
                </a:solidFill>
                <a:latin typeface="Hind" panose="02000000000000000000" pitchFamily="2" charset="77"/>
                <a:ea typeface="+mn-ea"/>
                <a:cs typeface="Hind" panose="02000000000000000000" pitchFamily="2" charset="77"/>
              </a:defRPr>
            </a:lvl1pPr>
            <a:lvl2pPr marL="223838" indent="-214313" algn="l" defTabSz="914400" rtl="0" eaLnBrk="1" latinLnBrk="0" hangingPunct="1">
              <a:lnSpc>
                <a:spcPct val="90000"/>
              </a:lnSpc>
              <a:spcBef>
                <a:spcPts val="1700"/>
              </a:spcBef>
              <a:buClr>
                <a:srgbClr val="EF4C22"/>
              </a:buClr>
              <a:buFont typeface="Arial" panose="020B0604020202020204" pitchFamily="34" charset="0"/>
              <a:buChar char="•"/>
              <a:tabLst/>
              <a:defRPr sz="2500" b="0" i="0" kern="1200">
                <a:solidFill>
                  <a:schemeClr val="tx1"/>
                </a:solidFill>
                <a:latin typeface="Hind" panose="02000000000000000000" pitchFamily="2" charset="77"/>
                <a:ea typeface="+mn-ea"/>
                <a:cs typeface="Hind" panose="02000000000000000000" pitchFamily="2" charset="77"/>
              </a:defRPr>
            </a:lvl2pPr>
            <a:lvl3pPr marL="268288" marR="0" indent="-260350" algn="l" defTabSz="914400" rtl="0" eaLnBrk="1" fontAlgn="auto" latinLnBrk="0" hangingPunct="1">
              <a:lnSpc>
                <a:spcPct val="100000"/>
              </a:lnSpc>
              <a:spcBef>
                <a:spcPts val="1200"/>
              </a:spcBef>
              <a:spcAft>
                <a:spcPts val="0"/>
              </a:spcAft>
              <a:buClr>
                <a:srgbClr val="EF4C22"/>
              </a:buClr>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90000"/>
              </a:lnSpc>
              <a:spcBef>
                <a:spcPts val="800"/>
              </a:spcBef>
              <a:buClr>
                <a:srgbClr val="EF4C22"/>
              </a:buClr>
              <a:buFont typeface="Arial" panose="020B0604020202020204" pitchFamily="34" charset="0"/>
              <a:buNone/>
              <a:tabLst/>
              <a:defRPr sz="1300" b="0" i="0" kern="1200">
                <a:solidFill>
                  <a:schemeClr val="tx1"/>
                </a:solidFill>
                <a:latin typeface="Hind" panose="02000000000000000000" pitchFamily="2" charset="77"/>
                <a:ea typeface="+mn-ea"/>
                <a:cs typeface="Hind" panose="02000000000000000000" pitchFamily="2" charset="77"/>
              </a:defRPr>
            </a:lvl4pPr>
            <a:lvl5pPr marL="804863" marR="0" indent="-180975" algn="l" defTabSz="914400" rtl="0" eaLnBrk="1" fontAlgn="auto" latinLnBrk="0" hangingPunct="1">
              <a:lnSpc>
                <a:spcPct val="100000"/>
              </a:lnSpc>
              <a:spcBef>
                <a:spcPts val="500"/>
              </a:spcBef>
              <a:spcAft>
                <a:spcPts val="0"/>
              </a:spcAft>
              <a:buClr>
                <a:srgbClr val="EF4C22"/>
              </a:buClr>
              <a:buSzTx/>
              <a:buFont typeface="AppleSymbols" charset="0"/>
              <a:buChar char="⎼"/>
              <a:tabLst/>
              <a:defRPr sz="1000" b="0" i="0" kern="1200">
                <a:solidFill>
                  <a:schemeClr val="tx2"/>
                </a:solidFill>
                <a:latin typeface="Hind" panose="02000000000000000000" pitchFamily="2" charset="77"/>
                <a:ea typeface="Times New Roman" charset="0"/>
                <a:cs typeface="Hind" panose="02000000000000000000" pitchFamily="2" charset="77"/>
              </a:defRPr>
            </a:lvl5pPr>
            <a:lvl6pPr marL="2457450" indent="-171450" algn="l" defTabSz="914400" rtl="0" eaLnBrk="1" latinLnBrk="0" hangingPunct="1">
              <a:lnSpc>
                <a:spcPct val="90000"/>
              </a:lnSpc>
              <a:spcBef>
                <a:spcPts val="500"/>
              </a:spcBef>
              <a:buClr>
                <a:srgbClr val="E63723"/>
              </a:buClr>
              <a:buFont typeface="AppleSymbols" charset="0"/>
              <a:buChar char="⎼"/>
              <a:defRPr sz="1400" b="0" kern="1200">
                <a:solidFill>
                  <a:schemeClr val="tx2"/>
                </a:solidFill>
                <a:latin typeface="+mj-lt"/>
                <a:ea typeface="Times New Roman" charset="0"/>
                <a:cs typeface="Times New Roman"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1100" dirty="0">
                <a:latin typeface="Arial" panose="020B0604020202020204" pitchFamily="34" charset="0"/>
                <a:cs typeface="Arial" panose="020B0604020202020204" pitchFamily="34" charset="0"/>
              </a:rPr>
              <a:t>Provide scientific expertise and </a:t>
            </a:r>
            <a:r>
              <a:rPr lang="en-US" sz="1100" b="1" dirty="0">
                <a:solidFill>
                  <a:schemeClr val="accent3"/>
                </a:solidFill>
                <a:latin typeface="Arial" panose="020B0604020202020204" pitchFamily="34" charset="0"/>
                <a:cs typeface="Arial" panose="020B0604020202020204" pitchFamily="34" charset="0"/>
              </a:rPr>
              <a:t>support for science based policy in health</a:t>
            </a:r>
          </a:p>
        </p:txBody>
      </p:sp>
      <p:sp>
        <p:nvSpPr>
          <p:cNvPr id="34" name="Espace réservé du contenu 5">
            <a:extLst>
              <a:ext uri="{FF2B5EF4-FFF2-40B4-BE49-F238E27FC236}">
                <a16:creationId xmlns:a16="http://schemas.microsoft.com/office/drawing/2014/main" id="{395AB76B-AE0E-0C4B-B8D1-3AF62C5E7AAB}"/>
              </a:ext>
            </a:extLst>
          </p:cNvPr>
          <p:cNvSpPr txBox="1">
            <a:spLocks/>
          </p:cNvSpPr>
          <p:nvPr/>
        </p:nvSpPr>
        <p:spPr>
          <a:xfrm>
            <a:off x="592075" y="3677045"/>
            <a:ext cx="1589704" cy="49221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EF4C22"/>
              </a:buClr>
              <a:buFontTx/>
              <a:buNone/>
              <a:defRPr sz="2700" b="0" i="0" kern="1200">
                <a:solidFill>
                  <a:schemeClr val="tx1"/>
                </a:solidFill>
                <a:latin typeface="Hind" panose="02000000000000000000" pitchFamily="2" charset="77"/>
                <a:ea typeface="+mn-ea"/>
                <a:cs typeface="Hind" panose="02000000000000000000" pitchFamily="2" charset="77"/>
              </a:defRPr>
            </a:lvl1pPr>
            <a:lvl2pPr marL="223838" indent="-214313" algn="l" defTabSz="914400" rtl="0" eaLnBrk="1" latinLnBrk="0" hangingPunct="1">
              <a:lnSpc>
                <a:spcPct val="90000"/>
              </a:lnSpc>
              <a:spcBef>
                <a:spcPts val="1700"/>
              </a:spcBef>
              <a:buClr>
                <a:srgbClr val="EF4C22"/>
              </a:buClr>
              <a:buFont typeface="Arial" panose="020B0604020202020204" pitchFamily="34" charset="0"/>
              <a:buChar char="•"/>
              <a:tabLst/>
              <a:defRPr sz="2500" b="0" i="0" kern="1200">
                <a:solidFill>
                  <a:schemeClr val="tx1"/>
                </a:solidFill>
                <a:latin typeface="Hind" panose="02000000000000000000" pitchFamily="2" charset="77"/>
                <a:ea typeface="+mn-ea"/>
                <a:cs typeface="Hind" panose="02000000000000000000" pitchFamily="2" charset="77"/>
              </a:defRPr>
            </a:lvl2pPr>
            <a:lvl3pPr marL="268288" marR="0" indent="-260350" algn="l" defTabSz="914400" rtl="0" eaLnBrk="1" fontAlgn="auto" latinLnBrk="0" hangingPunct="1">
              <a:lnSpc>
                <a:spcPct val="100000"/>
              </a:lnSpc>
              <a:spcBef>
                <a:spcPts val="1200"/>
              </a:spcBef>
              <a:spcAft>
                <a:spcPts val="0"/>
              </a:spcAft>
              <a:buClr>
                <a:srgbClr val="EF4C22"/>
              </a:buClr>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90000"/>
              </a:lnSpc>
              <a:spcBef>
                <a:spcPts val="800"/>
              </a:spcBef>
              <a:buClr>
                <a:srgbClr val="EF4C22"/>
              </a:buClr>
              <a:buFont typeface="Arial" panose="020B0604020202020204" pitchFamily="34" charset="0"/>
              <a:buNone/>
              <a:tabLst/>
              <a:defRPr sz="1300" b="0" i="0" kern="1200">
                <a:solidFill>
                  <a:schemeClr val="tx1"/>
                </a:solidFill>
                <a:latin typeface="Hind" panose="02000000000000000000" pitchFamily="2" charset="77"/>
                <a:ea typeface="+mn-ea"/>
                <a:cs typeface="Hind" panose="02000000000000000000" pitchFamily="2" charset="77"/>
              </a:defRPr>
            </a:lvl4pPr>
            <a:lvl5pPr marL="804863" marR="0" indent="-180975" algn="l" defTabSz="914400" rtl="0" eaLnBrk="1" fontAlgn="auto" latinLnBrk="0" hangingPunct="1">
              <a:lnSpc>
                <a:spcPct val="100000"/>
              </a:lnSpc>
              <a:spcBef>
                <a:spcPts val="500"/>
              </a:spcBef>
              <a:spcAft>
                <a:spcPts val="0"/>
              </a:spcAft>
              <a:buClr>
                <a:srgbClr val="EF4C22"/>
              </a:buClr>
              <a:buSzTx/>
              <a:buFont typeface="AppleSymbols" charset="0"/>
              <a:buChar char="⎼"/>
              <a:tabLst/>
              <a:defRPr sz="1000" b="0" i="0" kern="1200">
                <a:solidFill>
                  <a:schemeClr val="tx2"/>
                </a:solidFill>
                <a:latin typeface="Hind" panose="02000000000000000000" pitchFamily="2" charset="77"/>
                <a:ea typeface="Times New Roman" charset="0"/>
                <a:cs typeface="Hind" panose="02000000000000000000" pitchFamily="2" charset="77"/>
              </a:defRPr>
            </a:lvl5pPr>
            <a:lvl6pPr marL="2457450" indent="-171450" algn="l" defTabSz="914400" rtl="0" eaLnBrk="1" latinLnBrk="0" hangingPunct="1">
              <a:lnSpc>
                <a:spcPct val="90000"/>
              </a:lnSpc>
              <a:spcBef>
                <a:spcPts val="500"/>
              </a:spcBef>
              <a:buClr>
                <a:srgbClr val="E63723"/>
              </a:buClr>
              <a:buFont typeface="AppleSymbols" charset="0"/>
              <a:buChar char="⎼"/>
              <a:defRPr sz="1400" b="0" kern="1200">
                <a:solidFill>
                  <a:schemeClr val="tx2"/>
                </a:solidFill>
                <a:latin typeface="+mj-lt"/>
                <a:ea typeface="Times New Roman" charset="0"/>
                <a:cs typeface="Times New Roman"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1100" dirty="0">
                <a:latin typeface="Arial" panose="020B0604020202020204" pitchFamily="34" charset="0"/>
                <a:cs typeface="Arial" panose="020B0604020202020204" pitchFamily="34" charset="0"/>
              </a:rPr>
              <a:t>Create value from </a:t>
            </a:r>
            <a:r>
              <a:rPr lang="en-US" sz="1100" b="1" dirty="0">
                <a:solidFill>
                  <a:schemeClr val="accent5"/>
                </a:solidFill>
                <a:latin typeface="Arial" panose="020B0604020202020204" pitchFamily="34" charset="0"/>
                <a:cs typeface="Arial" panose="020B0604020202020204" pitchFamily="34" charset="0"/>
              </a:rPr>
              <a:t>discoveries and their applications</a:t>
            </a:r>
          </a:p>
        </p:txBody>
      </p:sp>
      <p:sp>
        <p:nvSpPr>
          <p:cNvPr id="35" name="ZoneTexte 34">
            <a:extLst>
              <a:ext uri="{FF2B5EF4-FFF2-40B4-BE49-F238E27FC236}">
                <a16:creationId xmlns:a16="http://schemas.microsoft.com/office/drawing/2014/main" id="{206669A2-D197-6440-96D8-FB9DE381B8DF}"/>
              </a:ext>
            </a:extLst>
          </p:cNvPr>
          <p:cNvSpPr txBox="1"/>
          <p:nvPr/>
        </p:nvSpPr>
        <p:spPr>
          <a:xfrm>
            <a:off x="3588654" y="2538935"/>
            <a:ext cx="1977836" cy="1477328"/>
          </a:xfrm>
          <a:prstGeom prst="rect">
            <a:avLst/>
          </a:prstGeom>
          <a:noFill/>
        </p:spPr>
        <p:txBody>
          <a:bodyPr wrap="square" rtlCol="0">
            <a:spAutoFit/>
          </a:bodyPr>
          <a:lstStyle/>
          <a:p>
            <a:pPr algn="ctr"/>
            <a:r>
              <a:rPr lang="en-US" sz="1500" dirty="0">
                <a:solidFill>
                  <a:schemeClr val="bg1"/>
                </a:solidFill>
                <a:latin typeface="Arial" panose="020B0604020202020204" pitchFamily="34" charset="0"/>
                <a:cs typeface="Arial" panose="020B0604020202020204" pitchFamily="34" charset="0"/>
              </a:rPr>
              <a:t>INITIATE, </a:t>
            </a:r>
          </a:p>
          <a:p>
            <a:pPr algn="ctr"/>
            <a:r>
              <a:rPr lang="en-US" sz="1500" dirty="0">
                <a:solidFill>
                  <a:schemeClr val="bg1"/>
                </a:solidFill>
                <a:latin typeface="Arial" panose="020B0604020202020204" pitchFamily="34" charset="0"/>
                <a:cs typeface="Arial" panose="020B0604020202020204" pitchFamily="34" charset="0"/>
              </a:rPr>
              <a:t>DEVELOP AND COORDINATE </a:t>
            </a:r>
            <a:r>
              <a:rPr lang="en-US" sz="1500" b="1" dirty="0">
                <a:solidFill>
                  <a:schemeClr val="bg1"/>
                </a:solidFill>
                <a:latin typeface="Arial" panose="020B0604020202020204" pitchFamily="34" charset="0"/>
                <a:cs typeface="Arial" panose="020B0604020202020204" pitchFamily="34" charset="0"/>
              </a:rPr>
              <a:t>BIOMEDICAL RESEARCH OF EXCELLENCE</a:t>
            </a:r>
          </a:p>
        </p:txBody>
      </p:sp>
      <p:sp>
        <p:nvSpPr>
          <p:cNvPr id="17" name="Espace réservé du contenu 5">
            <a:extLst>
              <a:ext uri="{FF2B5EF4-FFF2-40B4-BE49-F238E27FC236}">
                <a16:creationId xmlns:a16="http://schemas.microsoft.com/office/drawing/2014/main" id="{530EDE80-3BA5-4D4D-82D8-01F8675430FF}"/>
              </a:ext>
            </a:extLst>
          </p:cNvPr>
          <p:cNvSpPr txBox="1">
            <a:spLocks/>
          </p:cNvSpPr>
          <p:nvPr/>
        </p:nvSpPr>
        <p:spPr>
          <a:xfrm>
            <a:off x="6823616" y="3517011"/>
            <a:ext cx="1916510" cy="538843"/>
          </a:xfrm>
          <a:prstGeom prst="rect">
            <a:avLst/>
          </a:prstGeom>
        </p:spPr>
        <p:txBody>
          <a:bodyPr vert="horz" lIns="0" tIns="0" rIns="0" bIns="0" rtlCol="0">
            <a:noAutofit/>
          </a:bodyPr>
          <a:lstStyle>
            <a:lvl1pPr marL="0" indent="0" algn="l" defTabSz="685783" rtl="0" eaLnBrk="1" latinLnBrk="0" hangingPunct="1">
              <a:lnSpc>
                <a:spcPct val="90000"/>
              </a:lnSpc>
              <a:spcBef>
                <a:spcPts val="750"/>
              </a:spcBef>
              <a:buClr>
                <a:srgbClr val="EF4C22"/>
              </a:buClr>
              <a:buFontTx/>
              <a:buNone/>
              <a:defRPr sz="2000" b="0" i="0" kern="1200">
                <a:solidFill>
                  <a:schemeClr val="tx1"/>
                </a:solidFill>
                <a:latin typeface="Hind Medium" panose="02000000000000000000" pitchFamily="2" charset="77"/>
                <a:ea typeface="+mn-ea"/>
                <a:cs typeface="Hind Medium" panose="02000000000000000000" pitchFamily="2" charset="77"/>
              </a:defRPr>
            </a:lvl1pPr>
            <a:lvl2pPr marL="161996" indent="-160731" algn="l" defTabSz="685783" rtl="0" eaLnBrk="1" latinLnBrk="0" hangingPunct="1">
              <a:lnSpc>
                <a:spcPct val="90000"/>
              </a:lnSpc>
              <a:spcBef>
                <a:spcPts val="1275"/>
              </a:spcBef>
              <a:buClr>
                <a:schemeClr val="accent1"/>
              </a:buClr>
              <a:buFont typeface="Arial" panose="020B0604020202020204" pitchFamily="34" charset="0"/>
              <a:buChar char="•"/>
              <a:tabLst/>
              <a:defRPr sz="1800" b="0" i="0" kern="1200">
                <a:solidFill>
                  <a:schemeClr val="tx1"/>
                </a:solidFill>
                <a:latin typeface="Hind" panose="02000000000000000000" pitchFamily="2" charset="77"/>
                <a:ea typeface="+mn-ea"/>
                <a:cs typeface="Hind" panose="02000000000000000000" pitchFamily="2" charset="77"/>
              </a:defRPr>
            </a:lvl2pPr>
            <a:lvl3pPr marL="161996" marR="0" indent="-161996" algn="l" defTabSz="685783" rtl="0" eaLnBrk="1" fontAlgn="auto" latinLnBrk="0" hangingPunct="1">
              <a:lnSpc>
                <a:spcPct val="100000"/>
              </a:lnSpc>
              <a:spcBef>
                <a:spcPts val="900"/>
              </a:spcBef>
              <a:spcAft>
                <a:spcPts val="0"/>
              </a:spcAft>
              <a:buClr>
                <a:schemeClr val="accent1"/>
              </a:buClr>
              <a:buSzPct val="80000"/>
              <a:buFont typeface="Helvetica" pitchFamily="2" charset="0"/>
              <a:buChar char="●"/>
              <a:tabLst/>
              <a:defRPr sz="1300" b="0" i="0" kern="1200">
                <a:solidFill>
                  <a:schemeClr val="tx1"/>
                </a:solidFill>
                <a:latin typeface="Hind" panose="02000000000000000000" pitchFamily="2" charset="77"/>
                <a:ea typeface="+mn-ea"/>
                <a:cs typeface="Hind" panose="02000000000000000000" pitchFamily="2" charset="77"/>
              </a:defRPr>
            </a:lvl3pPr>
            <a:lvl4pPr marL="8100" indent="0" algn="l" defTabSz="685783" rtl="0" eaLnBrk="1" latinLnBrk="0" hangingPunct="1">
              <a:lnSpc>
                <a:spcPct val="100000"/>
              </a:lnSpc>
              <a:spcBef>
                <a:spcPts val="600"/>
              </a:spcBef>
              <a:buClr>
                <a:schemeClr val="accent1"/>
              </a:buClr>
              <a:buFont typeface="Arial" panose="020B0604020202020204" pitchFamily="34" charset="0"/>
              <a:buNone/>
              <a:tabLst/>
              <a:defRPr sz="1000" b="0" i="0" kern="1200">
                <a:solidFill>
                  <a:schemeClr val="tx1"/>
                </a:solidFill>
                <a:latin typeface="Hind" panose="02000000000000000000" pitchFamily="2" charset="77"/>
                <a:ea typeface="+mn-ea"/>
                <a:cs typeface="Hind" panose="02000000000000000000" pitchFamily="2" charset="77"/>
              </a:defRPr>
            </a:lvl4pPr>
            <a:lvl5pPr marL="7144" marR="0" indent="0" algn="l" defTabSz="685783" rtl="0" eaLnBrk="1" fontAlgn="auto" latinLnBrk="0" hangingPunct="1">
              <a:lnSpc>
                <a:spcPct val="100000"/>
              </a:lnSpc>
              <a:spcBef>
                <a:spcPts val="600"/>
              </a:spcBef>
              <a:spcAft>
                <a:spcPts val="0"/>
              </a:spcAft>
              <a:buClr>
                <a:srgbClr val="EF4C22"/>
              </a:buClr>
              <a:buSzTx/>
              <a:buFontTx/>
              <a:buNone/>
              <a:tabLst/>
              <a:defRPr sz="800" b="0" i="0" kern="1200">
                <a:solidFill>
                  <a:schemeClr val="tx1"/>
                </a:solidFill>
                <a:latin typeface="Hind" panose="02000000000000000000" pitchFamily="2" charset="77"/>
                <a:ea typeface="Hind" panose="02000000000000000000" pitchFamily="2" charset="77"/>
                <a:cs typeface="Hind" panose="02000000000000000000" pitchFamily="2" charset="77"/>
              </a:defRPr>
            </a:lvl5pPr>
            <a:lvl6pPr marL="1843042" indent="-128585" algn="l" defTabSz="685783" rtl="0" eaLnBrk="1" latinLnBrk="0" hangingPunct="1">
              <a:lnSpc>
                <a:spcPct val="90000"/>
              </a:lnSpc>
              <a:spcBef>
                <a:spcPts val="375"/>
              </a:spcBef>
              <a:buClr>
                <a:srgbClr val="E63723"/>
              </a:buClr>
              <a:buFont typeface="AppleSymbols" charset="0"/>
              <a:buChar char="⎼"/>
              <a:defRPr sz="1050" b="0" kern="1200">
                <a:solidFill>
                  <a:schemeClr val="tx2"/>
                </a:solidFill>
                <a:latin typeface="+mj-lt"/>
                <a:ea typeface="Times New Roman" charset="0"/>
                <a:cs typeface="Times New Roman" charset="0"/>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3">
              <a:lnSpc>
                <a:spcPct val="90000"/>
              </a:lnSpc>
            </a:pPr>
            <a:r>
              <a:rPr lang="en-US" sz="1100" b="1" dirty="0">
                <a:solidFill>
                  <a:schemeClr val="accent2"/>
                </a:solidFill>
                <a:latin typeface="Arial" panose="020B0604020202020204" pitchFamily="34" charset="0"/>
                <a:cs typeface="Arial" panose="020B0604020202020204" pitchFamily="34" charset="0"/>
              </a:rPr>
              <a:t>Support higher education </a:t>
            </a:r>
            <a:r>
              <a:rPr lang="en-US" sz="1100" dirty="0">
                <a:latin typeface="Arial" panose="020B0604020202020204" pitchFamily="34" charset="0"/>
                <a:cs typeface="Arial" panose="020B0604020202020204" pitchFamily="34" charset="0"/>
              </a:rPr>
              <a:t>and research training</a:t>
            </a:r>
          </a:p>
        </p:txBody>
      </p:sp>
    </p:spTree>
    <p:extLst>
      <p:ext uri="{BB962C8B-B14F-4D97-AF65-F5344CB8AC3E}">
        <p14:creationId xmlns:p14="http://schemas.microsoft.com/office/powerpoint/2010/main" val="3691588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a:xfrm>
            <a:off x="175501" y="209199"/>
            <a:ext cx="5671730" cy="286103"/>
          </a:xfrm>
          <a:prstGeom prst="rect">
            <a:avLst/>
          </a:prstGeom>
        </p:spPr>
        <p:txBody>
          <a:bodyPr/>
          <a:lstStyle/>
          <a:p>
            <a:r>
              <a:rPr lang="en-US" dirty="0"/>
              <a:t>Take action to improve the health of all</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15136" y="4829012"/>
            <a:ext cx="617713" cy="215904"/>
          </a:xfrm>
          <a:prstGeom prst="rect">
            <a:avLst/>
          </a:prstGeom>
        </p:spPr>
        <p:txBody>
          <a:bodyPr/>
          <a:lstStyle/>
          <a:p>
            <a:fld id="{90F7D937-8C47-D949-9B66-03B4793ACCA3}" type="slidenum">
              <a:rPr lang="en-US" smtClean="0">
                <a:latin typeface="+mn-lt"/>
              </a:rPr>
              <a:pPr/>
              <a:t>19</a:t>
            </a:fld>
            <a:endParaRPr lang="en-US" dirty="0">
              <a:latin typeface="+mn-lt"/>
            </a:endParaRPr>
          </a:p>
        </p:txBody>
      </p:sp>
      <p:sp>
        <p:nvSpPr>
          <p:cNvPr id="7" name="ZoneTexte 6">
            <a:extLst>
              <a:ext uri="{FF2B5EF4-FFF2-40B4-BE49-F238E27FC236}">
                <a16:creationId xmlns:a16="http://schemas.microsoft.com/office/drawing/2014/main" id="{865122E1-38C3-3445-A3AE-F576D62DF25C}"/>
              </a:ext>
            </a:extLst>
          </p:cNvPr>
          <p:cNvSpPr txBox="1"/>
          <p:nvPr/>
        </p:nvSpPr>
        <p:spPr>
          <a:xfrm>
            <a:off x="603936" y="495302"/>
            <a:ext cx="6142540"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Our fields of activity and expertise</a:t>
            </a:r>
          </a:p>
        </p:txBody>
      </p:sp>
      <p:cxnSp>
        <p:nvCxnSpPr>
          <p:cNvPr id="52" name="Connecteur droit 51"/>
          <p:cNvCxnSpPr>
            <a:cxnSpLocks/>
          </p:cNvCxnSpPr>
          <p:nvPr/>
        </p:nvCxnSpPr>
        <p:spPr>
          <a:xfrm>
            <a:off x="3727762" y="2820255"/>
            <a:ext cx="652625" cy="73344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a:cxnSpLocks/>
          </p:cNvCxnSpPr>
          <p:nvPr/>
        </p:nvCxnSpPr>
        <p:spPr>
          <a:xfrm>
            <a:off x="3710295" y="2813766"/>
            <a:ext cx="2287444" cy="8882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a:cxnSpLocks/>
          </p:cNvCxnSpPr>
          <p:nvPr/>
        </p:nvCxnSpPr>
        <p:spPr>
          <a:xfrm>
            <a:off x="3710295" y="2813766"/>
            <a:ext cx="4408816" cy="42742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a:cxnSpLocks/>
          </p:cNvCxnSpPr>
          <p:nvPr/>
        </p:nvCxnSpPr>
        <p:spPr>
          <a:xfrm flipV="1">
            <a:off x="3710295" y="2034574"/>
            <a:ext cx="3417106" cy="78568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a:cxnSpLocks/>
          </p:cNvCxnSpPr>
          <p:nvPr/>
        </p:nvCxnSpPr>
        <p:spPr>
          <a:xfrm flipV="1">
            <a:off x="3710295" y="1607312"/>
            <a:ext cx="2287444" cy="121510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a:cxnSpLocks/>
          </p:cNvCxnSpPr>
          <p:nvPr/>
        </p:nvCxnSpPr>
        <p:spPr>
          <a:xfrm flipV="1">
            <a:off x="3710295" y="1607312"/>
            <a:ext cx="1126903" cy="1217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p:nvPicPr>
        <p:blipFill>
          <a:blip r:embed="rId3"/>
          <a:stretch>
            <a:fillRect/>
          </a:stretch>
        </p:blipFill>
        <p:spPr>
          <a:xfrm>
            <a:off x="3245" y="1754679"/>
            <a:ext cx="3661693" cy="1653668"/>
          </a:xfrm>
          <a:prstGeom prst="rect">
            <a:avLst/>
          </a:prstGeom>
        </p:spPr>
      </p:pic>
      <p:sp>
        <p:nvSpPr>
          <p:cNvPr id="25" name="Ellipse 24">
            <a:extLst>
              <a:ext uri="{FF2B5EF4-FFF2-40B4-BE49-F238E27FC236}">
                <a16:creationId xmlns:a16="http://schemas.microsoft.com/office/drawing/2014/main" id="{0FCB1E04-0ED1-884A-BC4A-03BA08E81CC4}"/>
              </a:ext>
            </a:extLst>
          </p:cNvPr>
          <p:cNvSpPr>
            <a:spLocks noChangeAspect="1"/>
          </p:cNvSpPr>
          <p:nvPr/>
        </p:nvSpPr>
        <p:spPr>
          <a:xfrm>
            <a:off x="4075800" y="936157"/>
            <a:ext cx="1152000" cy="1152000"/>
          </a:xfrm>
          <a:prstGeom prst="ellipse">
            <a:avLst/>
          </a:prstGeom>
          <a:solidFill>
            <a:srgbClr val="E4CA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100" dirty="0">
                <a:solidFill>
                  <a:schemeClr val="tx1"/>
                </a:solidFill>
                <a:latin typeface="Arial" panose="020B0604020202020204" pitchFamily="34" charset="0"/>
                <a:cs typeface="Arial" panose="020B0604020202020204" pitchFamily="34" charset="0"/>
              </a:rPr>
              <a:t>Fundamental </a:t>
            </a:r>
            <a:br>
              <a:rPr lang="en-US" sz="1100" dirty="0">
                <a:solidFill>
                  <a:schemeClr val="tx1"/>
                </a:solidFill>
                <a:latin typeface="Arial" panose="020B0604020202020204" pitchFamily="34" charset="0"/>
                <a:cs typeface="Arial" panose="020B0604020202020204" pitchFamily="34" charset="0"/>
              </a:rPr>
            </a:br>
            <a:r>
              <a:rPr lang="en-US" sz="1100" dirty="0">
                <a:solidFill>
                  <a:schemeClr val="tx1"/>
                </a:solidFill>
                <a:latin typeface="Arial" panose="020B0604020202020204" pitchFamily="34" charset="0"/>
                <a:cs typeface="Arial" panose="020B0604020202020204" pitchFamily="34" charset="0"/>
              </a:rPr>
              <a:t>research</a:t>
            </a:r>
          </a:p>
        </p:txBody>
      </p:sp>
      <p:sp>
        <p:nvSpPr>
          <p:cNvPr id="26" name="Ellipse 25">
            <a:extLst>
              <a:ext uri="{FF2B5EF4-FFF2-40B4-BE49-F238E27FC236}">
                <a16:creationId xmlns:a16="http://schemas.microsoft.com/office/drawing/2014/main" id="{0FCB1E04-0ED1-884A-BC4A-03BA08E81CC4}"/>
              </a:ext>
            </a:extLst>
          </p:cNvPr>
          <p:cNvSpPr>
            <a:spLocks noChangeAspect="1"/>
          </p:cNvSpPr>
          <p:nvPr/>
        </p:nvSpPr>
        <p:spPr>
          <a:xfrm>
            <a:off x="5661632" y="656884"/>
            <a:ext cx="1260000" cy="1260000"/>
          </a:xfrm>
          <a:prstGeom prst="ellipse">
            <a:avLst/>
          </a:prstGeom>
          <a:solidFill>
            <a:srgbClr val="DDEA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100" dirty="0">
                <a:solidFill>
                  <a:schemeClr val="tx1"/>
                </a:solidFill>
                <a:latin typeface="Arial" panose="020B0604020202020204" pitchFamily="34" charset="0"/>
                <a:cs typeface="Arial" panose="020B0604020202020204" pitchFamily="34" charset="0"/>
              </a:rPr>
              <a:t>Clinical and</a:t>
            </a:r>
            <a:br>
              <a:rPr lang="en-US" sz="1100" dirty="0">
                <a:solidFill>
                  <a:schemeClr val="tx1"/>
                </a:solidFill>
                <a:latin typeface="Arial" panose="020B0604020202020204" pitchFamily="34" charset="0"/>
                <a:cs typeface="Arial" panose="020B0604020202020204" pitchFamily="34" charset="0"/>
              </a:rPr>
            </a:br>
            <a:r>
              <a:rPr lang="en-US" sz="1100" dirty="0">
                <a:solidFill>
                  <a:schemeClr val="tx1"/>
                </a:solidFill>
                <a:latin typeface="Arial" panose="020B0604020202020204" pitchFamily="34" charset="0"/>
                <a:cs typeface="Arial" panose="020B0604020202020204" pitchFamily="34" charset="0"/>
              </a:rPr>
              <a:t>preclinical trials</a:t>
            </a:r>
          </a:p>
        </p:txBody>
      </p:sp>
      <p:sp>
        <p:nvSpPr>
          <p:cNvPr id="27" name="Ellipse 26">
            <a:extLst>
              <a:ext uri="{FF2B5EF4-FFF2-40B4-BE49-F238E27FC236}">
                <a16:creationId xmlns:a16="http://schemas.microsoft.com/office/drawing/2014/main" id="{0FCB1E04-0ED1-884A-BC4A-03BA08E81CC4}"/>
              </a:ext>
            </a:extLst>
          </p:cNvPr>
          <p:cNvSpPr>
            <a:spLocks noChangeAspect="1"/>
          </p:cNvSpPr>
          <p:nvPr/>
        </p:nvSpPr>
        <p:spPr>
          <a:xfrm>
            <a:off x="6956403" y="1129037"/>
            <a:ext cx="1368000" cy="1368000"/>
          </a:xfrm>
          <a:prstGeom prst="ellipse">
            <a:avLst/>
          </a:prstGeom>
          <a:solidFill>
            <a:srgbClr val="5CC3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100" dirty="0">
                <a:solidFill>
                  <a:schemeClr val="tx1"/>
                </a:solidFill>
                <a:latin typeface="Arial" panose="020B0604020202020204" pitchFamily="34" charset="0"/>
                <a:cs typeface="Arial" panose="020B0604020202020204" pitchFamily="34" charset="0"/>
              </a:rPr>
              <a:t>Cohorts and </a:t>
            </a:r>
            <a:br>
              <a:rPr lang="en-US" sz="1100" dirty="0">
                <a:solidFill>
                  <a:schemeClr val="tx1"/>
                </a:solidFill>
                <a:latin typeface="Arial" panose="020B0604020202020204" pitchFamily="34" charset="0"/>
                <a:cs typeface="Arial" panose="020B0604020202020204" pitchFamily="34" charset="0"/>
              </a:rPr>
            </a:br>
            <a:r>
              <a:rPr lang="en-US" sz="1100" dirty="0">
                <a:solidFill>
                  <a:schemeClr val="tx1"/>
                </a:solidFill>
                <a:latin typeface="Arial" panose="020B0604020202020204" pitchFamily="34" charset="0"/>
                <a:cs typeface="Arial" panose="020B0604020202020204" pitchFamily="34" charset="0"/>
              </a:rPr>
              <a:t>epidemiological </a:t>
            </a:r>
            <a:br>
              <a:rPr lang="en-US" sz="1100" dirty="0">
                <a:solidFill>
                  <a:schemeClr val="tx1"/>
                </a:solidFill>
                <a:latin typeface="Arial" panose="020B0604020202020204" pitchFamily="34" charset="0"/>
                <a:cs typeface="Arial" panose="020B0604020202020204" pitchFamily="34" charset="0"/>
              </a:rPr>
            </a:br>
            <a:r>
              <a:rPr lang="en-US" sz="1100" dirty="0">
                <a:solidFill>
                  <a:schemeClr val="tx1"/>
                </a:solidFill>
                <a:latin typeface="Arial" panose="020B0604020202020204" pitchFamily="34" charset="0"/>
                <a:cs typeface="Arial" panose="020B0604020202020204" pitchFamily="34" charset="0"/>
              </a:rPr>
              <a:t>studies</a:t>
            </a:r>
          </a:p>
        </p:txBody>
      </p:sp>
      <p:sp>
        <p:nvSpPr>
          <p:cNvPr id="28" name="Ellipse 27">
            <a:extLst>
              <a:ext uri="{FF2B5EF4-FFF2-40B4-BE49-F238E27FC236}">
                <a16:creationId xmlns:a16="http://schemas.microsoft.com/office/drawing/2014/main" id="{0FCB1E04-0ED1-884A-BC4A-03BA08E81CC4}"/>
              </a:ext>
            </a:extLst>
          </p:cNvPr>
          <p:cNvSpPr>
            <a:spLocks noChangeAspect="1"/>
          </p:cNvSpPr>
          <p:nvPr/>
        </p:nvSpPr>
        <p:spPr>
          <a:xfrm>
            <a:off x="7190225" y="2581513"/>
            <a:ext cx="1512000" cy="1512000"/>
          </a:xfrm>
          <a:prstGeom prst="ellipse">
            <a:avLst/>
          </a:prstGeom>
          <a:solidFill>
            <a:srgbClr val="C9E5E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lvl="0" algn="ctr"/>
            <a:r>
              <a:rPr lang="en-US" sz="1100" dirty="0">
                <a:solidFill>
                  <a:srgbClr val="424242"/>
                </a:solidFill>
                <a:latin typeface="Arial" panose="020B0604020202020204" pitchFamily="34" charset="0"/>
                <a:cs typeface="Arial" panose="020B0604020202020204" pitchFamily="34" charset="0"/>
              </a:rPr>
              <a:t>Provision of </a:t>
            </a:r>
          </a:p>
          <a:p>
            <a:pPr lvl="0" algn="ctr"/>
            <a:r>
              <a:rPr lang="en-US" sz="1100" dirty="0">
                <a:solidFill>
                  <a:srgbClr val="424242"/>
                </a:solidFill>
                <a:latin typeface="Arial" panose="020B0604020202020204" pitchFamily="34" charset="0"/>
                <a:cs typeface="Arial" panose="020B0604020202020204" pitchFamily="34" charset="0"/>
              </a:rPr>
              <a:t>expertise and </a:t>
            </a:r>
          </a:p>
          <a:p>
            <a:pPr lvl="0" algn="ctr"/>
            <a:r>
              <a:rPr lang="en-US" sz="1100" dirty="0">
                <a:solidFill>
                  <a:srgbClr val="424242"/>
                </a:solidFill>
                <a:latin typeface="Arial" panose="020B0604020202020204" pitchFamily="34" charset="0"/>
                <a:cs typeface="Arial" panose="020B0604020202020204" pitchFamily="34" charset="0"/>
              </a:rPr>
              <a:t>contribution to </a:t>
            </a:r>
          </a:p>
          <a:p>
            <a:pPr lvl="0" algn="ctr"/>
            <a:r>
              <a:rPr lang="en-US" sz="1100" dirty="0">
                <a:solidFill>
                  <a:srgbClr val="424242"/>
                </a:solidFill>
                <a:latin typeface="Arial" panose="020B0604020202020204" pitchFamily="34" charset="0"/>
                <a:cs typeface="Arial" panose="020B0604020202020204" pitchFamily="34" charset="0"/>
              </a:rPr>
              <a:t>public health and </a:t>
            </a:r>
          </a:p>
          <a:p>
            <a:pPr lvl="0" algn="ctr"/>
            <a:r>
              <a:rPr lang="en-US" sz="1100" dirty="0">
                <a:solidFill>
                  <a:srgbClr val="424242"/>
                </a:solidFill>
                <a:latin typeface="Arial" panose="020B0604020202020204" pitchFamily="34" charset="0"/>
                <a:cs typeface="Arial" panose="020B0604020202020204" pitchFamily="34" charset="0"/>
              </a:rPr>
              <a:t>research policy</a:t>
            </a:r>
          </a:p>
        </p:txBody>
      </p:sp>
      <p:sp>
        <p:nvSpPr>
          <p:cNvPr id="29" name="Ellipse 28">
            <a:extLst>
              <a:ext uri="{FF2B5EF4-FFF2-40B4-BE49-F238E27FC236}">
                <a16:creationId xmlns:a16="http://schemas.microsoft.com/office/drawing/2014/main" id="{0FCB1E04-0ED1-884A-BC4A-03BA08E81CC4}"/>
              </a:ext>
            </a:extLst>
          </p:cNvPr>
          <p:cNvSpPr>
            <a:spLocks noChangeAspect="1"/>
          </p:cNvSpPr>
          <p:nvPr/>
        </p:nvSpPr>
        <p:spPr>
          <a:xfrm>
            <a:off x="5715736" y="3268123"/>
            <a:ext cx="1368000" cy="1368000"/>
          </a:xfrm>
          <a:prstGeom prst="ellipse">
            <a:avLst/>
          </a:prstGeom>
          <a:solidFill>
            <a:srgbClr val="F2E2A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lvl="0" algn="ctr"/>
            <a:r>
              <a:rPr lang="en-US" sz="1100" dirty="0">
                <a:solidFill>
                  <a:srgbClr val="424242"/>
                </a:solidFill>
              </a:rPr>
              <a:t>Technology</a:t>
            </a:r>
          </a:p>
          <a:p>
            <a:pPr lvl="0" algn="ctr"/>
            <a:r>
              <a:rPr lang="en-US" sz="1100" dirty="0">
                <a:solidFill>
                  <a:srgbClr val="424242"/>
                </a:solidFill>
              </a:rPr>
              <a:t>transfer</a:t>
            </a:r>
          </a:p>
        </p:txBody>
      </p:sp>
      <p:sp>
        <p:nvSpPr>
          <p:cNvPr id="30" name="Ellipse 29">
            <a:extLst>
              <a:ext uri="{FF2B5EF4-FFF2-40B4-BE49-F238E27FC236}">
                <a16:creationId xmlns:a16="http://schemas.microsoft.com/office/drawing/2014/main" id="{0FCB1E04-0ED1-884A-BC4A-03BA08E81CC4}"/>
              </a:ext>
            </a:extLst>
          </p:cNvPr>
          <p:cNvSpPr>
            <a:spLocks noChangeAspect="1"/>
          </p:cNvSpPr>
          <p:nvPr/>
        </p:nvSpPr>
        <p:spPr>
          <a:xfrm>
            <a:off x="3956074" y="3322123"/>
            <a:ext cx="1260000" cy="1260000"/>
          </a:xfrm>
          <a:prstGeom prst="ellipse">
            <a:avLst/>
          </a:prstGeom>
          <a:solidFill>
            <a:srgbClr val="F8BC6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lvl="0" algn="ctr"/>
            <a:r>
              <a:rPr lang="en-US" sz="1100" dirty="0">
                <a:solidFill>
                  <a:srgbClr val="424242"/>
                </a:solidFill>
                <a:latin typeface="Arial" panose="020B0604020202020204" pitchFamily="34" charset="0"/>
                <a:cs typeface="Arial" panose="020B0604020202020204" pitchFamily="34" charset="0"/>
              </a:rPr>
              <a:t>Biomedical </a:t>
            </a:r>
            <a:br>
              <a:rPr lang="en-US" sz="1100" dirty="0">
                <a:solidFill>
                  <a:srgbClr val="424242"/>
                </a:solidFill>
                <a:latin typeface="Arial" panose="020B0604020202020204" pitchFamily="34" charset="0"/>
                <a:cs typeface="Arial" panose="020B0604020202020204" pitchFamily="34" charset="0"/>
              </a:rPr>
            </a:br>
            <a:r>
              <a:rPr lang="en-US" sz="1100" dirty="0">
                <a:solidFill>
                  <a:srgbClr val="424242"/>
                </a:solidFill>
                <a:latin typeface="Arial" panose="020B0604020202020204" pitchFamily="34" charset="0"/>
                <a:cs typeface="Arial" panose="020B0604020202020204" pitchFamily="34" charset="0"/>
              </a:rPr>
              <a:t>research </a:t>
            </a:r>
            <a:br>
              <a:rPr lang="en-US" sz="1100" dirty="0">
                <a:solidFill>
                  <a:srgbClr val="424242"/>
                </a:solidFill>
                <a:latin typeface="Arial" panose="020B0604020202020204" pitchFamily="34" charset="0"/>
                <a:cs typeface="Arial" panose="020B0604020202020204" pitchFamily="34" charset="0"/>
              </a:rPr>
            </a:br>
            <a:r>
              <a:rPr lang="en-US" sz="1100" dirty="0">
                <a:solidFill>
                  <a:srgbClr val="424242"/>
                </a:solidFill>
                <a:latin typeface="Arial" panose="020B0604020202020204" pitchFamily="34" charset="0"/>
                <a:cs typeface="Arial" panose="020B0604020202020204" pitchFamily="34" charset="0"/>
              </a:rPr>
              <a:t>infrastructure</a:t>
            </a:r>
          </a:p>
        </p:txBody>
      </p:sp>
      <p:pic>
        <p:nvPicPr>
          <p:cNvPr id="9" name="Image 8">
            <a:extLst>
              <a:ext uri="{FF2B5EF4-FFF2-40B4-BE49-F238E27FC236}">
                <a16:creationId xmlns:a16="http://schemas.microsoft.com/office/drawing/2014/main" id="{9179AE11-EA89-5F85-252B-658BA693287A}"/>
              </a:ext>
            </a:extLst>
          </p:cNvPr>
          <p:cNvPicPr>
            <a:picLocks noChangeAspect="1"/>
          </p:cNvPicPr>
          <p:nvPr/>
        </p:nvPicPr>
        <p:blipFill>
          <a:blip r:embed="rId4"/>
          <a:stretch>
            <a:fillRect/>
          </a:stretch>
        </p:blipFill>
        <p:spPr>
          <a:xfrm>
            <a:off x="3689176" y="2759851"/>
            <a:ext cx="101600" cy="101600"/>
          </a:xfrm>
          <a:prstGeom prst="rect">
            <a:avLst/>
          </a:prstGeom>
        </p:spPr>
      </p:pic>
    </p:spTree>
    <p:extLst>
      <p:ext uri="{BB962C8B-B14F-4D97-AF65-F5344CB8AC3E}">
        <p14:creationId xmlns:p14="http://schemas.microsoft.com/office/powerpoint/2010/main" val="3891011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idx="4294967295"/>
          </p:nvPr>
        </p:nvSpPr>
        <p:spPr>
          <a:xfrm>
            <a:off x="4462419" y="2483148"/>
            <a:ext cx="4674122" cy="1900388"/>
          </a:xfrm>
          <a:prstGeom prst="rect">
            <a:avLst/>
          </a:prstGeom>
        </p:spPr>
        <p:txBody>
          <a:bodyPr>
            <a:noAutofit/>
          </a:bodyPr>
          <a:lstStyle/>
          <a:p>
            <a:r>
              <a:rPr lang="en-GB" sz="2400" dirty="0">
                <a:effectLst/>
                <a:latin typeface="Arial" panose="020B0604020202020204" pitchFamily="34" charset="0"/>
                <a:cs typeface="Arial" panose="020B0604020202020204" pitchFamily="34" charset="0"/>
              </a:rPr>
              <a:t>I</a:t>
            </a:r>
            <a:r>
              <a:rPr lang="en-GB" sz="2400" b="0" dirty="0">
                <a:effectLst/>
                <a:latin typeface="Arial" panose="020B0604020202020204" pitchFamily="34" charset="0"/>
                <a:cs typeface="Arial" panose="020B0604020202020204" pitchFamily="34" charset="0"/>
              </a:rPr>
              <a:t>nserm is the only public research organization in France entirely dedicated to health.</a:t>
            </a:r>
          </a:p>
        </p:txBody>
      </p:sp>
    </p:spTree>
    <p:extLst>
      <p:ext uri="{BB962C8B-B14F-4D97-AF65-F5344CB8AC3E}">
        <p14:creationId xmlns:p14="http://schemas.microsoft.com/office/powerpoint/2010/main" val="800408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Connecteur droit 69">
            <a:extLst>
              <a:ext uri="{FF2B5EF4-FFF2-40B4-BE49-F238E27FC236}">
                <a16:creationId xmlns:a16="http://schemas.microsoft.com/office/drawing/2014/main" id="{4B63235C-B539-8A40-B8E3-E8DAC7140B69}"/>
              </a:ext>
            </a:extLst>
          </p:cNvPr>
          <p:cNvCxnSpPr>
            <a:cxnSpLocks/>
          </p:cNvCxnSpPr>
          <p:nvPr/>
        </p:nvCxnSpPr>
        <p:spPr>
          <a:xfrm flipH="1">
            <a:off x="6894042" y="2740878"/>
            <a:ext cx="2587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a:xfrm>
            <a:off x="175501" y="209199"/>
            <a:ext cx="5671730" cy="286103"/>
          </a:xfrm>
          <a:prstGeom prst="rect">
            <a:avLst/>
          </a:prstGeom>
        </p:spPr>
        <p:txBody>
          <a:bodyPr/>
          <a:lstStyle/>
          <a:p>
            <a:r>
              <a:rPr lang="en-US" dirty="0"/>
              <a:t>Take action to improve the health of all</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15136" y="4829012"/>
            <a:ext cx="617713" cy="215904"/>
          </a:xfrm>
          <a:prstGeom prst="rect">
            <a:avLst/>
          </a:prstGeom>
        </p:spPr>
        <p:txBody>
          <a:bodyPr/>
          <a:lstStyle/>
          <a:p>
            <a:fld id="{90F7D937-8C47-D949-9B66-03B4793ACCA3}" type="slidenum">
              <a:rPr lang="en-US" smtClean="0">
                <a:latin typeface="+mn-lt"/>
              </a:rPr>
              <a:pPr/>
              <a:t>20</a:t>
            </a:fld>
            <a:endParaRPr lang="en-US" dirty="0">
              <a:latin typeface="+mn-lt"/>
            </a:endParaRPr>
          </a:p>
        </p:txBody>
      </p:sp>
      <p:sp>
        <p:nvSpPr>
          <p:cNvPr id="7" name="ZoneTexte 6">
            <a:extLst>
              <a:ext uri="{FF2B5EF4-FFF2-40B4-BE49-F238E27FC236}">
                <a16:creationId xmlns:a16="http://schemas.microsoft.com/office/drawing/2014/main" id="{7DC23409-E665-A84D-AC24-93A7A816C4C4}"/>
              </a:ext>
            </a:extLst>
          </p:cNvPr>
          <p:cNvSpPr txBox="1"/>
          <p:nvPr/>
        </p:nvSpPr>
        <p:spPr>
          <a:xfrm>
            <a:off x="596901" y="495302"/>
            <a:ext cx="6733210"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Cohorts and epidemiological studies</a:t>
            </a:r>
          </a:p>
        </p:txBody>
      </p:sp>
      <p:cxnSp>
        <p:nvCxnSpPr>
          <p:cNvPr id="54" name="Connecteur droit 53">
            <a:extLst>
              <a:ext uri="{FF2B5EF4-FFF2-40B4-BE49-F238E27FC236}">
                <a16:creationId xmlns:a16="http://schemas.microsoft.com/office/drawing/2014/main" id="{8B81FC0A-11FB-6841-80D1-B13ACF9EC075}"/>
              </a:ext>
            </a:extLst>
          </p:cNvPr>
          <p:cNvCxnSpPr>
            <a:cxnSpLocks/>
          </p:cNvCxnSpPr>
          <p:nvPr/>
        </p:nvCxnSpPr>
        <p:spPr>
          <a:xfrm flipH="1">
            <a:off x="2236437" y="2776282"/>
            <a:ext cx="2481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8EB4BCAA-7F46-1344-A62F-EB12E7F6F5A5}"/>
              </a:ext>
            </a:extLst>
          </p:cNvPr>
          <p:cNvCxnSpPr>
            <a:cxnSpLocks/>
          </p:cNvCxnSpPr>
          <p:nvPr/>
        </p:nvCxnSpPr>
        <p:spPr>
          <a:xfrm flipH="1">
            <a:off x="2066925" y="1990725"/>
            <a:ext cx="432752" cy="298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349FD3DA-9EA3-424B-A1D3-AE3EE8273650}"/>
              </a:ext>
            </a:extLst>
          </p:cNvPr>
          <p:cNvCxnSpPr>
            <a:cxnSpLocks/>
            <a:stCxn id="23" idx="7"/>
          </p:cNvCxnSpPr>
          <p:nvPr/>
        </p:nvCxnSpPr>
        <p:spPr>
          <a:xfrm flipV="1">
            <a:off x="1928225" y="1377950"/>
            <a:ext cx="556327" cy="7491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082E4CD0-C26E-0348-9E29-DF5EF790DCF0}"/>
              </a:ext>
            </a:extLst>
          </p:cNvPr>
          <p:cNvCxnSpPr>
            <a:cxnSpLocks/>
          </p:cNvCxnSpPr>
          <p:nvPr/>
        </p:nvCxnSpPr>
        <p:spPr>
          <a:xfrm flipH="1" flipV="1">
            <a:off x="2030214" y="3476475"/>
            <a:ext cx="428402" cy="2538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082E4CD0-C26E-0348-9E29-DF5EF790DCF0}"/>
              </a:ext>
            </a:extLst>
          </p:cNvPr>
          <p:cNvCxnSpPr>
            <a:cxnSpLocks/>
            <a:stCxn id="6" idx="1"/>
          </p:cNvCxnSpPr>
          <p:nvPr/>
        </p:nvCxnSpPr>
        <p:spPr>
          <a:xfrm flipH="1" flipV="1">
            <a:off x="1615004" y="3830682"/>
            <a:ext cx="769182" cy="563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40F880F-5532-6B4E-A6E4-CA3B1857B62E}"/>
              </a:ext>
            </a:extLst>
          </p:cNvPr>
          <p:cNvSpPr/>
          <p:nvPr/>
        </p:nvSpPr>
        <p:spPr>
          <a:xfrm>
            <a:off x="2499677" y="3548718"/>
            <a:ext cx="1721211" cy="763895"/>
          </a:xfrm>
          <a:prstGeom prst="rect">
            <a:avLst/>
          </a:prstGeom>
        </p:spPr>
        <p:txBody>
          <a:bodyPr wrap="square" lIns="0" tIns="0" rIns="0" bIns="0" anchor="ctr" anchorCtr="0">
            <a:noAutofit/>
          </a:bodyPr>
          <a:lstStyle/>
          <a:p>
            <a:r>
              <a:rPr lang="en-US" sz="1100" b="1" dirty="0" err="1">
                <a:solidFill>
                  <a:srgbClr val="4E879B"/>
                </a:solidFill>
                <a:cs typeface="Arial Black" panose="020B0604020202020204" pitchFamily="34" charset="0"/>
              </a:rPr>
              <a:t>RaDiCo</a:t>
            </a:r>
            <a:r>
              <a:rPr lang="en-US" sz="1100" b="1" dirty="0">
                <a:solidFill>
                  <a:srgbClr val="4E879B"/>
                </a:solidFill>
                <a:cs typeface="Arial Black" panose="020B0604020202020204" pitchFamily="34" charset="0"/>
              </a:rPr>
              <a:t> </a:t>
            </a:r>
          </a:p>
          <a:p>
            <a:pPr marL="126000"/>
            <a:r>
              <a:rPr lang="en-US" sz="1000" dirty="0">
                <a:latin typeface="Arial" panose="020B0604020202020204" pitchFamily="34" charset="0"/>
                <a:cs typeface="Arial" panose="020B0604020202020204" pitchFamily="34" charset="0"/>
              </a:rPr>
              <a:t>over 5,000 people with rare diseases in 12 cohorts</a:t>
            </a:r>
          </a:p>
        </p:txBody>
      </p:sp>
      <p:sp>
        <p:nvSpPr>
          <p:cNvPr id="4" name="Rectangle 3">
            <a:extLst>
              <a:ext uri="{FF2B5EF4-FFF2-40B4-BE49-F238E27FC236}">
                <a16:creationId xmlns:a16="http://schemas.microsoft.com/office/drawing/2014/main" id="{C9F330C7-C3E2-2E44-89D9-698E81A20CF6}"/>
              </a:ext>
            </a:extLst>
          </p:cNvPr>
          <p:cNvSpPr/>
          <p:nvPr/>
        </p:nvSpPr>
        <p:spPr>
          <a:xfrm>
            <a:off x="2413470" y="1241665"/>
            <a:ext cx="2226267" cy="569387"/>
          </a:xfrm>
          <a:prstGeom prst="rect">
            <a:avLst/>
          </a:prstGeom>
        </p:spPr>
        <p:txBody>
          <a:bodyPr wrap="square">
            <a:spAutoFit/>
          </a:bodyPr>
          <a:lstStyle/>
          <a:p>
            <a:r>
              <a:rPr lang="en-US" sz="1100" b="1" dirty="0" err="1">
                <a:solidFill>
                  <a:srgbClr val="5C8699"/>
                </a:solidFill>
                <a:cs typeface="Arial Black" panose="020B0604020202020204" pitchFamily="34" charset="0"/>
              </a:rPr>
              <a:t>EpiCOV</a:t>
            </a:r>
            <a:endParaRPr lang="en-US" sz="1100" b="1" dirty="0">
              <a:solidFill>
                <a:srgbClr val="5C8699"/>
              </a:solidFill>
              <a:cs typeface="Arial Black" panose="020B0604020202020204" pitchFamily="34" charset="0"/>
            </a:endParaRPr>
          </a:p>
          <a:p>
            <a:pPr marL="126892" lvl="1"/>
            <a:r>
              <a:rPr lang="en-US" sz="1000" dirty="0">
                <a:latin typeface="Arial" panose="020B0604020202020204" pitchFamily="34" charset="0"/>
                <a:cs typeface="Arial" panose="020B0604020202020204" pitchFamily="34" charset="0"/>
              </a:rPr>
              <a:t>130,000 volunteers for research on SARS-CoV-2</a:t>
            </a:r>
          </a:p>
        </p:txBody>
      </p:sp>
      <p:sp>
        <p:nvSpPr>
          <p:cNvPr id="21" name="Rectangle 20">
            <a:extLst>
              <a:ext uri="{FF2B5EF4-FFF2-40B4-BE49-F238E27FC236}">
                <a16:creationId xmlns:a16="http://schemas.microsoft.com/office/drawing/2014/main" id="{EBAB48AD-AF92-A349-87CA-7D746DB9A0FA}"/>
              </a:ext>
            </a:extLst>
          </p:cNvPr>
          <p:cNvSpPr/>
          <p:nvPr/>
        </p:nvSpPr>
        <p:spPr>
          <a:xfrm>
            <a:off x="2439029" y="1851146"/>
            <a:ext cx="1975233" cy="723275"/>
          </a:xfrm>
          <a:prstGeom prst="rect">
            <a:avLst/>
          </a:prstGeom>
        </p:spPr>
        <p:txBody>
          <a:bodyPr wrap="square">
            <a:spAutoFit/>
          </a:bodyPr>
          <a:lstStyle/>
          <a:p>
            <a:pPr>
              <a:spcBef>
                <a:spcPts val="450"/>
              </a:spcBef>
            </a:pPr>
            <a:r>
              <a:rPr lang="en-US" sz="1100" b="1" dirty="0">
                <a:solidFill>
                  <a:srgbClr val="5C8699"/>
                </a:solidFill>
                <a:cs typeface="Arial Black" panose="020B0604020202020204" pitchFamily="34" charset="0"/>
              </a:rPr>
              <a:t>ELFE</a:t>
            </a:r>
          </a:p>
          <a:p>
            <a:pPr marL="126892" lvl="1"/>
            <a:r>
              <a:rPr lang="en-US" sz="1000" dirty="0">
                <a:latin typeface="Arial" panose="020B0604020202020204" pitchFamily="34" charset="0"/>
                <a:cs typeface="Arial" panose="020B0604020202020204" pitchFamily="34" charset="0"/>
              </a:rPr>
              <a:t>20,000 children born in 2011, longitudinal study from birth to adult age </a:t>
            </a:r>
          </a:p>
        </p:txBody>
      </p:sp>
      <p:sp>
        <p:nvSpPr>
          <p:cNvPr id="22" name="Rectangle 21">
            <a:extLst>
              <a:ext uri="{FF2B5EF4-FFF2-40B4-BE49-F238E27FC236}">
                <a16:creationId xmlns:a16="http://schemas.microsoft.com/office/drawing/2014/main" id="{09E402EC-5318-4A4B-A4E2-1C3407563F68}"/>
              </a:ext>
            </a:extLst>
          </p:cNvPr>
          <p:cNvSpPr/>
          <p:nvPr/>
        </p:nvSpPr>
        <p:spPr>
          <a:xfrm>
            <a:off x="2439029" y="2625757"/>
            <a:ext cx="2200708" cy="877163"/>
          </a:xfrm>
          <a:prstGeom prst="rect">
            <a:avLst/>
          </a:prstGeom>
        </p:spPr>
        <p:txBody>
          <a:bodyPr wrap="square">
            <a:spAutoFit/>
          </a:bodyPr>
          <a:lstStyle/>
          <a:p>
            <a:pPr>
              <a:spcBef>
                <a:spcPts val="450"/>
              </a:spcBef>
            </a:pPr>
            <a:r>
              <a:rPr lang="en-US" sz="1100" b="1" dirty="0" err="1">
                <a:solidFill>
                  <a:srgbClr val="5C8699"/>
                </a:solidFill>
                <a:cs typeface="Arial Black" panose="020B0604020202020204" pitchFamily="34" charset="0"/>
              </a:rPr>
              <a:t>Constances</a:t>
            </a:r>
            <a:r>
              <a:rPr lang="en-US" sz="1100" b="1" dirty="0">
                <a:solidFill>
                  <a:srgbClr val="5C8699"/>
                </a:solidFill>
                <a:cs typeface="Arial Black" panose="020B0604020202020204" pitchFamily="34" charset="0"/>
              </a:rPr>
              <a:t> </a:t>
            </a:r>
          </a:p>
          <a:p>
            <a:pPr marL="126892" lvl="1"/>
            <a:r>
              <a:rPr lang="en-US" sz="1000" dirty="0">
                <a:latin typeface="Arial" panose="020B0604020202020204" pitchFamily="34" charset="0"/>
                <a:cs typeface="Arial" panose="020B0604020202020204" pitchFamily="34" charset="0"/>
              </a:rPr>
              <a:t>220,000 subjects representative of the French population,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aged 18 to 69 years on inclusion</a:t>
            </a:r>
          </a:p>
          <a:p>
            <a:pPr marL="126892" lvl="1"/>
            <a:r>
              <a:rPr lang="en-US" sz="1000" dirty="0">
                <a:latin typeface="Arial" panose="020B0604020202020204" pitchFamily="34" charset="0"/>
                <a:cs typeface="Arial" panose="020B0604020202020204" pitchFamily="34" charset="0"/>
              </a:rPr>
              <a:t>+ a biobank of 100,000 subjects</a:t>
            </a:r>
          </a:p>
        </p:txBody>
      </p:sp>
      <p:sp>
        <p:nvSpPr>
          <p:cNvPr id="24" name="Rectangle 23">
            <a:extLst>
              <a:ext uri="{FF2B5EF4-FFF2-40B4-BE49-F238E27FC236}">
                <a16:creationId xmlns:a16="http://schemas.microsoft.com/office/drawing/2014/main" id="{1443AB6B-0DC1-8542-BDE6-DC3828D8F6E0}"/>
              </a:ext>
            </a:extLst>
          </p:cNvPr>
          <p:cNvSpPr/>
          <p:nvPr/>
        </p:nvSpPr>
        <p:spPr>
          <a:xfrm>
            <a:off x="7180914" y="1404474"/>
            <a:ext cx="1754750" cy="1077218"/>
          </a:xfrm>
          <a:prstGeom prst="rect">
            <a:avLst/>
          </a:prstGeom>
        </p:spPr>
        <p:txBody>
          <a:bodyPr wrap="square">
            <a:spAutoFit/>
          </a:bodyPr>
          <a:lstStyle/>
          <a:p>
            <a:pPr>
              <a:spcBef>
                <a:spcPts val="450"/>
              </a:spcBef>
            </a:pPr>
            <a:r>
              <a:rPr lang="en-US" sz="1200" b="1" dirty="0" err="1">
                <a:solidFill>
                  <a:schemeClr val="accent4">
                    <a:lumMod val="75000"/>
                  </a:schemeClr>
                </a:solidFill>
                <a:latin typeface="Arial" panose="020B0604020202020204" pitchFamily="34" charset="0"/>
                <a:cs typeface="Arial" panose="020B0604020202020204" pitchFamily="34" charset="0"/>
              </a:rPr>
              <a:t>Epidemiologie</a:t>
            </a:r>
            <a:r>
              <a:rPr lang="en-US" sz="1200" b="1" dirty="0">
                <a:solidFill>
                  <a:schemeClr val="accent4">
                    <a:lumMod val="75000"/>
                  </a:schemeClr>
                </a:solidFill>
                <a:latin typeface="Arial" panose="020B0604020202020204" pitchFamily="34" charset="0"/>
                <a:cs typeface="Arial" panose="020B0604020202020204" pitchFamily="34" charset="0"/>
              </a:rPr>
              <a:t>-France portal</a:t>
            </a:r>
          </a:p>
          <a:p>
            <a:pPr marL="126000"/>
            <a:r>
              <a:rPr lang="en-US" sz="1000" dirty="0">
                <a:latin typeface="Arial" panose="020B0604020202020204" pitchFamily="34" charset="0"/>
                <a:cs typeface="Arial" panose="020B0604020202020204" pitchFamily="34" charset="0"/>
              </a:rPr>
              <a:t>French health database catalogue </a:t>
            </a:r>
            <a:br>
              <a:rPr lang="en-US" sz="1000" dirty="0">
                <a:latin typeface="Arial" panose="020B0604020202020204" pitchFamily="34" charset="0"/>
                <a:cs typeface="Arial" panose="020B0604020202020204" pitchFamily="34" charset="0"/>
              </a:rPr>
            </a:br>
            <a:r>
              <a:rPr lang="en-US" sz="1000" dirty="0">
                <a:solidFill>
                  <a:srgbClr val="DE492A"/>
                </a:solidFill>
                <a:latin typeface="Arial" panose="020B0604020202020204" pitchFamily="34" charset="0"/>
                <a:cs typeface="Arial" panose="020B0604020202020204" pitchFamily="34" charset="0"/>
              </a:rPr>
              <a:t>&gt; </a:t>
            </a:r>
            <a:r>
              <a:rPr lang="en-US" sz="1000" dirty="0">
                <a:solidFill>
                  <a:srgbClr val="5C8699"/>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epidemiologie-france.aviesan.fr</a:t>
            </a:r>
            <a:endParaRPr lang="en-US" sz="1000" dirty="0">
              <a:solidFill>
                <a:srgbClr val="5C8699"/>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88A6F148-179E-0C44-8477-DCF68213EFD2}"/>
              </a:ext>
            </a:extLst>
          </p:cNvPr>
          <p:cNvSpPr/>
          <p:nvPr/>
        </p:nvSpPr>
        <p:spPr>
          <a:xfrm>
            <a:off x="7166846" y="2583923"/>
            <a:ext cx="1658177" cy="892552"/>
          </a:xfrm>
          <a:prstGeom prst="rect">
            <a:avLst/>
          </a:prstGeom>
        </p:spPr>
        <p:txBody>
          <a:bodyPr wrap="square">
            <a:spAutoFit/>
          </a:bodyPr>
          <a:lstStyle/>
          <a:p>
            <a:pPr marL="138113" indent="-130175">
              <a:spcBef>
                <a:spcPts val="450"/>
              </a:spcBef>
            </a:pPr>
            <a:r>
              <a:rPr lang="en-US" sz="1200" b="1" dirty="0" err="1">
                <a:solidFill>
                  <a:schemeClr val="accent4">
                    <a:lumMod val="75000"/>
                  </a:schemeClr>
                </a:solidFill>
                <a:latin typeface="Arial" panose="020B0604020202020204" pitchFamily="34" charset="0"/>
                <a:cs typeface="Arial" panose="020B0604020202020204" pitchFamily="34" charset="0"/>
              </a:rPr>
              <a:t>CépiDc</a:t>
            </a:r>
            <a:br>
              <a:rPr lang="en-US" sz="1200" b="1"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Epidemiology center    on the medical causes of death </a:t>
            </a:r>
            <a:br>
              <a:rPr lang="en-US" sz="1000" dirty="0">
                <a:latin typeface="Arial" panose="020B0604020202020204" pitchFamily="34" charset="0"/>
                <a:cs typeface="Arial" panose="020B0604020202020204" pitchFamily="34" charset="0"/>
              </a:rPr>
            </a:br>
            <a:r>
              <a:rPr lang="en-US" sz="1000" dirty="0">
                <a:solidFill>
                  <a:srgbClr val="DE492A"/>
                </a:solidFill>
                <a:latin typeface="Arial" panose="020B0604020202020204" pitchFamily="34" charset="0"/>
                <a:cs typeface="Arial" panose="020B0604020202020204" pitchFamily="34" charset="0"/>
              </a:rPr>
              <a:t>&gt;</a:t>
            </a:r>
            <a:r>
              <a:rPr lang="en-US" sz="1000" dirty="0">
                <a:latin typeface="Arial" panose="020B0604020202020204" pitchFamily="34" charset="0"/>
                <a:cs typeface="Arial" panose="020B0604020202020204" pitchFamily="34" charset="0"/>
              </a:rPr>
              <a:t> </a:t>
            </a:r>
            <a:r>
              <a:rPr lang="en-US" sz="1000" dirty="0">
                <a:solidFill>
                  <a:srgbClr val="5C8699"/>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cepidc.inserm.fr</a:t>
            </a:r>
            <a:endParaRPr lang="en-US" sz="1000" dirty="0">
              <a:solidFill>
                <a:srgbClr val="5C8699"/>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94C0BC78-6A04-1C46-9236-633B7C1D1B45}"/>
              </a:ext>
            </a:extLst>
          </p:cNvPr>
          <p:cNvSpPr/>
          <p:nvPr/>
        </p:nvSpPr>
        <p:spPr>
          <a:xfrm>
            <a:off x="7152778" y="3548404"/>
            <a:ext cx="1766952" cy="738664"/>
          </a:xfrm>
          <a:prstGeom prst="rect">
            <a:avLst/>
          </a:prstGeom>
        </p:spPr>
        <p:txBody>
          <a:bodyPr wrap="square">
            <a:spAutoFit/>
          </a:bodyPr>
          <a:lstStyle/>
          <a:p>
            <a:pPr marL="138113" indent="-130175">
              <a:spcBef>
                <a:spcPts val="450"/>
              </a:spcBef>
            </a:pPr>
            <a:r>
              <a:rPr lang="en-US" sz="1200" b="1" dirty="0" err="1">
                <a:solidFill>
                  <a:schemeClr val="accent4">
                    <a:lumMod val="75000"/>
                  </a:schemeClr>
                </a:solidFill>
                <a:latin typeface="Arial" panose="020B0604020202020204" pitchFamily="34" charset="0"/>
                <a:cs typeface="Arial" panose="020B0604020202020204" pitchFamily="34" charset="0"/>
              </a:rPr>
              <a:t>Orphanet</a:t>
            </a:r>
            <a:br>
              <a:rPr lang="en-US" sz="1200" b="1"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Portal for rare diseases and orphan drugs</a:t>
            </a:r>
            <a:br>
              <a:rPr lang="en-US" sz="1000" dirty="0">
                <a:latin typeface="Arial" panose="020B0604020202020204" pitchFamily="34" charset="0"/>
                <a:cs typeface="Arial" panose="020B0604020202020204" pitchFamily="34" charset="0"/>
              </a:rPr>
            </a:br>
            <a:r>
              <a:rPr lang="en-US" sz="1000" dirty="0">
                <a:solidFill>
                  <a:srgbClr val="DE492A"/>
                </a:solidFill>
                <a:latin typeface="Arial" panose="020B0604020202020204" pitchFamily="34" charset="0"/>
                <a:cs typeface="Arial" panose="020B0604020202020204" pitchFamily="34" charset="0"/>
              </a:rPr>
              <a:t>&gt;</a:t>
            </a:r>
            <a:r>
              <a:rPr lang="en-US" sz="1000" dirty="0">
                <a:latin typeface="Arial" panose="020B0604020202020204" pitchFamily="34" charset="0"/>
                <a:cs typeface="Arial" panose="020B0604020202020204" pitchFamily="34" charset="0"/>
              </a:rPr>
              <a:t> </a:t>
            </a:r>
            <a:r>
              <a:rPr lang="en-US" sz="1000" dirty="0">
                <a:solidFill>
                  <a:srgbClr val="5C8699"/>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orpha.net</a:t>
            </a:r>
            <a:endParaRPr lang="en-US" sz="1000" dirty="0">
              <a:solidFill>
                <a:srgbClr val="5C8699"/>
              </a:solidFill>
              <a:latin typeface="Arial" panose="020B0604020202020204" pitchFamily="34" charset="0"/>
              <a:cs typeface="Arial" panose="020B0604020202020204" pitchFamily="34" charset="0"/>
            </a:endParaRPr>
          </a:p>
        </p:txBody>
      </p:sp>
      <p:cxnSp>
        <p:nvCxnSpPr>
          <p:cNvPr id="64" name="Connecteur droit 63">
            <a:extLst>
              <a:ext uri="{FF2B5EF4-FFF2-40B4-BE49-F238E27FC236}">
                <a16:creationId xmlns:a16="http://schemas.microsoft.com/office/drawing/2014/main" id="{51201178-6DE8-CB45-9700-A7457AFB033D}"/>
              </a:ext>
            </a:extLst>
          </p:cNvPr>
          <p:cNvCxnSpPr>
            <a:cxnSpLocks/>
            <a:stCxn id="8" idx="7"/>
          </p:cNvCxnSpPr>
          <p:nvPr/>
        </p:nvCxnSpPr>
        <p:spPr>
          <a:xfrm flipV="1">
            <a:off x="6597576" y="1564281"/>
            <a:ext cx="567153" cy="577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9789F584-2CD8-F949-A6F2-1482D5FD19FA}"/>
              </a:ext>
            </a:extLst>
          </p:cNvPr>
          <p:cNvCxnSpPr>
            <a:cxnSpLocks/>
          </p:cNvCxnSpPr>
          <p:nvPr/>
        </p:nvCxnSpPr>
        <p:spPr>
          <a:xfrm flipH="1" flipV="1">
            <a:off x="6745739" y="3428637"/>
            <a:ext cx="435175" cy="2289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384186" y="4239889"/>
            <a:ext cx="364202" cy="307777"/>
          </a:xfrm>
          <a:prstGeom prst="rect">
            <a:avLst/>
          </a:prstGeom>
        </p:spPr>
        <p:txBody>
          <a:bodyPr wrap="none">
            <a:spAutoFit/>
          </a:bodyPr>
          <a:lstStyle/>
          <a:p>
            <a:r>
              <a:rPr lang="en-US" sz="1400" dirty="0">
                <a:solidFill>
                  <a:srgbClr val="007EB3"/>
                </a:solidFill>
                <a:latin typeface="Arial" panose="020B0604020202020204" pitchFamily="34" charset="0"/>
                <a:cs typeface="Arial" panose="020B0604020202020204" pitchFamily="34" charset="0"/>
              </a:rPr>
              <a:t>…</a:t>
            </a:r>
            <a:endParaRPr lang="en-US" dirty="0">
              <a:solidFill>
                <a:srgbClr val="007EB3"/>
              </a:solidFill>
            </a:endParaRPr>
          </a:p>
        </p:txBody>
      </p:sp>
      <p:grpSp>
        <p:nvGrpSpPr>
          <p:cNvPr id="16" name="Groupe 15">
            <a:extLst>
              <a:ext uri="{FF2B5EF4-FFF2-40B4-BE49-F238E27FC236}">
                <a16:creationId xmlns:a16="http://schemas.microsoft.com/office/drawing/2014/main" id="{E313B983-E331-F74D-95AE-B6C9861A2E75}"/>
              </a:ext>
            </a:extLst>
          </p:cNvPr>
          <p:cNvGrpSpPr/>
          <p:nvPr/>
        </p:nvGrpSpPr>
        <p:grpSpPr>
          <a:xfrm>
            <a:off x="131833" y="1818870"/>
            <a:ext cx="2104604" cy="2104602"/>
            <a:chOff x="131833" y="1707358"/>
            <a:chExt cx="2104604" cy="2104602"/>
          </a:xfrm>
        </p:grpSpPr>
        <p:sp>
          <p:nvSpPr>
            <p:cNvPr id="23" name="Ellipse 22">
              <a:extLst>
                <a:ext uri="{FF2B5EF4-FFF2-40B4-BE49-F238E27FC236}">
                  <a16:creationId xmlns:a16="http://schemas.microsoft.com/office/drawing/2014/main" id="{0FFA5F69-982F-3747-8216-F8C14450BD6C}"/>
                </a:ext>
              </a:extLst>
            </p:cNvPr>
            <p:cNvSpPr>
              <a:spLocks noChangeAspect="1"/>
            </p:cNvSpPr>
            <p:nvPr/>
          </p:nvSpPr>
          <p:spPr>
            <a:xfrm>
              <a:off x="131833" y="1707358"/>
              <a:ext cx="2104604" cy="2104602"/>
            </a:xfrm>
            <a:prstGeom prst="ellipse">
              <a:avLst/>
            </a:prstGeom>
            <a:solidFill>
              <a:srgbClr val="FF3A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E4C9E2"/>
                </a:solidFill>
              </a:endParaRPr>
            </a:p>
          </p:txBody>
        </p:sp>
        <p:sp>
          <p:nvSpPr>
            <p:cNvPr id="57" name="Rectangle 56">
              <a:extLst>
                <a:ext uri="{FF2B5EF4-FFF2-40B4-BE49-F238E27FC236}">
                  <a16:creationId xmlns:a16="http://schemas.microsoft.com/office/drawing/2014/main" id="{96897692-3C68-2447-8253-C6E74472AA27}"/>
                </a:ext>
              </a:extLst>
            </p:cNvPr>
            <p:cNvSpPr/>
            <p:nvPr/>
          </p:nvSpPr>
          <p:spPr>
            <a:xfrm>
              <a:off x="261960" y="2146624"/>
              <a:ext cx="1851988" cy="1226071"/>
            </a:xfrm>
            <a:prstGeom prst="rect">
              <a:avLst/>
            </a:prstGeom>
          </p:spPr>
          <p:txBody>
            <a:bodyPr wrap="square" lIns="0" rIns="0" anchor="ctr" anchorCtr="0">
              <a:noAutofit/>
            </a:bodyPr>
            <a:lstStyle/>
            <a:p>
              <a:pPr algn="ctr">
                <a:lnSpc>
                  <a:spcPts val="1860"/>
                </a:lnSpc>
              </a:pPr>
              <a:r>
                <a:rPr lang="en-US" sz="1800" b="1" dirty="0">
                  <a:solidFill>
                    <a:srgbClr val="5C8699"/>
                  </a:solidFill>
                  <a:cs typeface="Arial Black" panose="020B0604020202020204" pitchFamily="34" charset="0"/>
                </a:rPr>
                <a:t>Over</a:t>
              </a:r>
              <a:br>
                <a:rPr lang="en-US" sz="1800" b="1" dirty="0">
                  <a:solidFill>
                    <a:srgbClr val="5C8699"/>
                  </a:solidFill>
                  <a:cs typeface="Arial Black" panose="020B0604020202020204" pitchFamily="34" charset="0"/>
                </a:rPr>
              </a:br>
              <a:r>
                <a:rPr lang="en-US" sz="1800" b="1" dirty="0">
                  <a:solidFill>
                    <a:srgbClr val="5C8699"/>
                  </a:solidFill>
                  <a:cs typeface="Arial Black" panose="020B0604020202020204" pitchFamily="34" charset="0"/>
                </a:rPr>
                <a:t>1.6 million people</a:t>
              </a:r>
            </a:p>
            <a:p>
              <a:pPr algn="ctr"/>
              <a:r>
                <a:rPr lang="en-US" sz="1200" dirty="0">
                  <a:solidFill>
                    <a:srgbClr val="5C8699"/>
                  </a:solidFill>
                  <a:latin typeface="Arial" panose="020B0604020202020204" pitchFamily="34" charset="0"/>
                  <a:cs typeface="Arial" panose="020B0604020202020204" pitchFamily="34" charset="0"/>
                </a:rPr>
                <a:t>(2% of the French population) participating </a:t>
              </a:r>
            </a:p>
            <a:p>
              <a:pPr algn="ctr"/>
              <a:r>
                <a:rPr lang="en-US" sz="1200" dirty="0">
                  <a:solidFill>
                    <a:srgbClr val="5C8699"/>
                  </a:solidFill>
                  <a:latin typeface="Arial" panose="020B0604020202020204" pitchFamily="34" charset="0"/>
                  <a:cs typeface="Arial" panose="020B0604020202020204" pitchFamily="34" charset="0"/>
                </a:rPr>
                <a:t>in Inserm cohorts</a:t>
              </a:r>
            </a:p>
          </p:txBody>
        </p:sp>
      </p:grpSp>
      <p:sp>
        <p:nvSpPr>
          <p:cNvPr id="8" name="Ellipse 7">
            <a:extLst>
              <a:ext uri="{FF2B5EF4-FFF2-40B4-BE49-F238E27FC236}">
                <a16:creationId xmlns:a16="http://schemas.microsoft.com/office/drawing/2014/main" id="{9B94157E-9E64-7540-9A36-F6D8CC6C7D38}"/>
              </a:ext>
            </a:extLst>
          </p:cNvPr>
          <p:cNvSpPr>
            <a:spLocks noChangeAspect="1"/>
          </p:cNvSpPr>
          <p:nvPr/>
        </p:nvSpPr>
        <p:spPr>
          <a:xfrm>
            <a:off x="4799991" y="1833002"/>
            <a:ext cx="2106002" cy="2106000"/>
          </a:xfrm>
          <a:prstGeom prst="ellipse">
            <a:avLst/>
          </a:prstGeom>
          <a:solidFill>
            <a:srgbClr val="007EB3">
              <a:alpha val="380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E4C9E2"/>
              </a:solidFill>
            </a:endParaRPr>
          </a:p>
        </p:txBody>
      </p:sp>
      <p:sp>
        <p:nvSpPr>
          <p:cNvPr id="13" name="Rectangle 12">
            <a:extLst>
              <a:ext uri="{FF2B5EF4-FFF2-40B4-BE49-F238E27FC236}">
                <a16:creationId xmlns:a16="http://schemas.microsoft.com/office/drawing/2014/main" id="{0DF56DD9-F5A9-6044-978F-1E2AFB2CBE46}"/>
              </a:ext>
            </a:extLst>
          </p:cNvPr>
          <p:cNvSpPr/>
          <p:nvPr/>
        </p:nvSpPr>
        <p:spPr>
          <a:xfrm>
            <a:off x="4990739" y="1818170"/>
            <a:ext cx="1755000" cy="2106000"/>
          </a:xfrm>
          <a:prstGeom prst="rect">
            <a:avLst/>
          </a:prstGeom>
        </p:spPr>
        <p:txBody>
          <a:bodyPr wrap="square" lIns="0" tIns="0" rIns="0" bIns="0" anchor="ctr" anchorCtr="0">
            <a:noAutofit/>
          </a:bodyPr>
          <a:lstStyle/>
          <a:p>
            <a:pPr algn="ctr"/>
            <a:r>
              <a:rPr lang="en-US" sz="1400" dirty="0">
                <a:solidFill>
                  <a:schemeClr val="accent4">
                    <a:lumMod val="75000"/>
                  </a:schemeClr>
                </a:solidFill>
              </a:rPr>
              <a:t>Major public </a:t>
            </a:r>
            <a:br>
              <a:rPr lang="en-US" sz="1400" dirty="0">
                <a:solidFill>
                  <a:schemeClr val="accent4">
                    <a:lumMod val="75000"/>
                  </a:schemeClr>
                </a:solidFill>
              </a:rPr>
            </a:br>
            <a:r>
              <a:rPr lang="en-US" sz="1400" dirty="0">
                <a:solidFill>
                  <a:schemeClr val="accent4">
                    <a:lumMod val="75000"/>
                  </a:schemeClr>
                </a:solidFill>
              </a:rPr>
              <a:t>health expertise </a:t>
            </a:r>
            <a:br>
              <a:rPr lang="en-US" sz="1400" dirty="0">
                <a:solidFill>
                  <a:schemeClr val="accent4">
                    <a:lumMod val="75000"/>
                  </a:schemeClr>
                </a:solidFill>
              </a:rPr>
            </a:br>
            <a:r>
              <a:rPr lang="en-US" sz="1400" dirty="0">
                <a:solidFill>
                  <a:schemeClr val="accent4">
                    <a:lumMod val="75000"/>
                  </a:schemeClr>
                </a:solidFill>
              </a:rPr>
              <a:t>and research </a:t>
            </a:r>
            <a:r>
              <a:rPr lang="en-US" sz="1800" b="1" dirty="0">
                <a:solidFill>
                  <a:schemeClr val="accent4">
                    <a:lumMod val="75000"/>
                  </a:schemeClr>
                </a:solidFill>
              </a:rPr>
              <a:t>data</a:t>
            </a:r>
            <a:r>
              <a:rPr lang="en-US" sz="1800" b="1" dirty="0">
                <a:solidFill>
                  <a:schemeClr val="accent4">
                    <a:lumMod val="75000"/>
                  </a:schemeClr>
                </a:solidFill>
                <a:cs typeface="Arial Black" panose="020B0604020202020204" pitchFamily="34" charset="0"/>
              </a:rPr>
              <a:t>bases</a:t>
            </a:r>
            <a:r>
              <a:rPr lang="en-US" sz="1400" dirty="0">
                <a:solidFill>
                  <a:schemeClr val="accent4">
                    <a:lumMod val="75000"/>
                  </a:schemeClr>
                </a:solidFill>
              </a:rPr>
              <a:t>, </a:t>
            </a:r>
            <a:r>
              <a:rPr lang="en-US" sz="1400" dirty="0">
                <a:solidFill>
                  <a:schemeClr val="accent4">
                    <a:lumMod val="75000"/>
                  </a:schemeClr>
                </a:solidFill>
                <a:latin typeface="Arial" panose="020B0604020202020204" pitchFamily="34" charset="0"/>
                <a:cs typeface="Arial" panose="020B0604020202020204" pitchFamily="34" charset="0"/>
              </a:rPr>
              <a:t>accessible online</a:t>
            </a:r>
          </a:p>
        </p:txBody>
      </p:sp>
    </p:spTree>
    <p:extLst>
      <p:ext uri="{BB962C8B-B14F-4D97-AF65-F5344CB8AC3E}">
        <p14:creationId xmlns:p14="http://schemas.microsoft.com/office/powerpoint/2010/main" val="2685700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riangle 13">
            <a:extLst>
              <a:ext uri="{FF2B5EF4-FFF2-40B4-BE49-F238E27FC236}">
                <a16:creationId xmlns:a16="http://schemas.microsoft.com/office/drawing/2014/main" id="{7C2ADF5A-A6FF-9644-B87C-0F00E9C71EA9}"/>
              </a:ext>
            </a:extLst>
          </p:cNvPr>
          <p:cNvSpPr/>
          <p:nvPr/>
        </p:nvSpPr>
        <p:spPr>
          <a:xfrm rot="5400000">
            <a:off x="1912946" y="2152549"/>
            <a:ext cx="224404" cy="151856"/>
          </a:xfrm>
          <a:prstGeom prst="triangle">
            <a:avLst/>
          </a:prstGeom>
          <a:solidFill>
            <a:srgbClr val="DE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riangle 65">
            <a:extLst>
              <a:ext uri="{FF2B5EF4-FFF2-40B4-BE49-F238E27FC236}">
                <a16:creationId xmlns:a16="http://schemas.microsoft.com/office/drawing/2014/main" id="{E819D67C-4AC2-2B44-B047-9FFEEF41FACE}"/>
              </a:ext>
            </a:extLst>
          </p:cNvPr>
          <p:cNvSpPr/>
          <p:nvPr/>
        </p:nvSpPr>
        <p:spPr>
          <a:xfrm rot="5400000">
            <a:off x="4434383" y="2152549"/>
            <a:ext cx="224404" cy="151856"/>
          </a:xfrm>
          <a:prstGeom prst="triangle">
            <a:avLst/>
          </a:prstGeom>
          <a:solidFill>
            <a:srgbClr val="DE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riangle 66">
            <a:extLst>
              <a:ext uri="{FF2B5EF4-FFF2-40B4-BE49-F238E27FC236}">
                <a16:creationId xmlns:a16="http://schemas.microsoft.com/office/drawing/2014/main" id="{B63CAF5C-03FC-C740-8304-602898CC7280}"/>
              </a:ext>
            </a:extLst>
          </p:cNvPr>
          <p:cNvSpPr/>
          <p:nvPr/>
        </p:nvSpPr>
        <p:spPr>
          <a:xfrm rot="5400000">
            <a:off x="6284224" y="2152549"/>
            <a:ext cx="224404" cy="151856"/>
          </a:xfrm>
          <a:prstGeom prst="triangle">
            <a:avLst/>
          </a:prstGeom>
          <a:solidFill>
            <a:srgbClr val="DE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riangle 67">
            <a:extLst>
              <a:ext uri="{FF2B5EF4-FFF2-40B4-BE49-F238E27FC236}">
                <a16:creationId xmlns:a16="http://schemas.microsoft.com/office/drawing/2014/main" id="{430A0145-A35A-3C4D-9E2A-EA52A8D7B1B9}"/>
              </a:ext>
            </a:extLst>
          </p:cNvPr>
          <p:cNvSpPr/>
          <p:nvPr/>
        </p:nvSpPr>
        <p:spPr>
          <a:xfrm rot="5400000">
            <a:off x="1912946" y="3334579"/>
            <a:ext cx="224404" cy="151856"/>
          </a:xfrm>
          <a:prstGeom prst="triangle">
            <a:avLst/>
          </a:prstGeom>
          <a:solidFill>
            <a:srgbClr val="DE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riangle 68">
            <a:extLst>
              <a:ext uri="{FF2B5EF4-FFF2-40B4-BE49-F238E27FC236}">
                <a16:creationId xmlns:a16="http://schemas.microsoft.com/office/drawing/2014/main" id="{33E97CC4-778F-CB4E-ADD0-7C917DAC30DA}"/>
              </a:ext>
            </a:extLst>
          </p:cNvPr>
          <p:cNvSpPr/>
          <p:nvPr/>
        </p:nvSpPr>
        <p:spPr>
          <a:xfrm rot="5400000">
            <a:off x="4434383" y="3334579"/>
            <a:ext cx="224404" cy="151856"/>
          </a:xfrm>
          <a:prstGeom prst="triangle">
            <a:avLst/>
          </a:prstGeom>
          <a:solidFill>
            <a:srgbClr val="DE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riangle 69">
            <a:extLst>
              <a:ext uri="{FF2B5EF4-FFF2-40B4-BE49-F238E27FC236}">
                <a16:creationId xmlns:a16="http://schemas.microsoft.com/office/drawing/2014/main" id="{DE6FF075-E082-1B49-AE71-293723E56567}"/>
              </a:ext>
            </a:extLst>
          </p:cNvPr>
          <p:cNvSpPr/>
          <p:nvPr/>
        </p:nvSpPr>
        <p:spPr>
          <a:xfrm rot="5400000">
            <a:off x="6284224" y="3334579"/>
            <a:ext cx="224404" cy="151856"/>
          </a:xfrm>
          <a:prstGeom prst="triangle">
            <a:avLst/>
          </a:prstGeom>
          <a:solidFill>
            <a:srgbClr val="DE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a:xfrm>
            <a:off x="175501" y="209199"/>
            <a:ext cx="5671730" cy="286103"/>
          </a:xfrm>
          <a:prstGeom prst="rect">
            <a:avLst/>
          </a:prstGeom>
        </p:spPr>
        <p:txBody>
          <a:bodyPr/>
          <a:lstStyle/>
          <a:p>
            <a:r>
              <a:rPr lang="en-US" dirty="0"/>
              <a:t>Take action to improve the health of all</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en-US" smtClean="0">
                <a:latin typeface="+mn-lt"/>
              </a:rPr>
              <a:pPr/>
              <a:t>21</a:t>
            </a:fld>
            <a:endParaRPr lang="en-US" dirty="0">
              <a:latin typeface="+mn-lt"/>
            </a:endParaRPr>
          </a:p>
        </p:txBody>
      </p:sp>
      <p:sp>
        <p:nvSpPr>
          <p:cNvPr id="7" name="ZoneTexte 6">
            <a:extLst>
              <a:ext uri="{FF2B5EF4-FFF2-40B4-BE49-F238E27FC236}">
                <a16:creationId xmlns:a16="http://schemas.microsoft.com/office/drawing/2014/main" id="{7DC23409-E665-A84D-AC24-93A7A816C4C4}"/>
              </a:ext>
            </a:extLst>
          </p:cNvPr>
          <p:cNvSpPr txBox="1"/>
          <p:nvPr/>
        </p:nvSpPr>
        <p:spPr>
          <a:xfrm>
            <a:off x="644520" y="374364"/>
            <a:ext cx="6709699" cy="646331"/>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A continuum from basic to clinical, therapeutic, </a:t>
            </a:r>
            <a:br>
              <a:rPr lang="en-US" sz="2100" dirty="0">
                <a:latin typeface="Arial" panose="020B0604020202020204" pitchFamily="34" charset="0"/>
                <a:cs typeface="Arial" panose="020B0604020202020204" pitchFamily="34" charset="0"/>
              </a:rPr>
            </a:br>
            <a:r>
              <a:rPr lang="en-US" sz="2100" dirty="0">
                <a:latin typeface="Arial" panose="020B0604020202020204" pitchFamily="34" charset="0"/>
                <a:cs typeface="Arial" panose="020B0604020202020204" pitchFamily="34" charset="0"/>
              </a:rPr>
              <a:t>and public health research</a:t>
            </a:r>
          </a:p>
        </p:txBody>
      </p:sp>
      <p:sp>
        <p:nvSpPr>
          <p:cNvPr id="46" name="Rectangle : coins arrondis 45">
            <a:extLst>
              <a:ext uri="{FF2B5EF4-FFF2-40B4-BE49-F238E27FC236}">
                <a16:creationId xmlns:a16="http://schemas.microsoft.com/office/drawing/2014/main" id="{2DB98950-6146-0749-A986-71457AD7E5CD}"/>
              </a:ext>
            </a:extLst>
          </p:cNvPr>
          <p:cNvSpPr/>
          <p:nvPr/>
        </p:nvSpPr>
        <p:spPr>
          <a:xfrm>
            <a:off x="2084428" y="2980824"/>
            <a:ext cx="2385866" cy="892758"/>
          </a:xfrm>
          <a:prstGeom prst="round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 coins arrondis 49">
            <a:extLst>
              <a:ext uri="{FF2B5EF4-FFF2-40B4-BE49-F238E27FC236}">
                <a16:creationId xmlns:a16="http://schemas.microsoft.com/office/drawing/2014/main" id="{6AE7E00A-AB1F-AA4F-B495-75DC2071A585}"/>
              </a:ext>
            </a:extLst>
          </p:cNvPr>
          <p:cNvSpPr/>
          <p:nvPr/>
        </p:nvSpPr>
        <p:spPr>
          <a:xfrm>
            <a:off x="4604603" y="2980825"/>
            <a:ext cx="1718140" cy="892758"/>
          </a:xfrm>
          <a:prstGeom prst="round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 coins arrondis 55">
            <a:extLst>
              <a:ext uri="{FF2B5EF4-FFF2-40B4-BE49-F238E27FC236}">
                <a16:creationId xmlns:a16="http://schemas.microsoft.com/office/drawing/2014/main" id="{D454D192-FCD1-E242-8E3E-A6B11D3271D5}"/>
              </a:ext>
            </a:extLst>
          </p:cNvPr>
          <p:cNvSpPr/>
          <p:nvPr/>
        </p:nvSpPr>
        <p:spPr>
          <a:xfrm>
            <a:off x="6457052" y="2980825"/>
            <a:ext cx="2324671" cy="892758"/>
          </a:xfrm>
          <a:prstGeom prst="round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 coins arrondis 38">
            <a:extLst>
              <a:ext uri="{FF2B5EF4-FFF2-40B4-BE49-F238E27FC236}">
                <a16:creationId xmlns:a16="http://schemas.microsoft.com/office/drawing/2014/main" id="{1316EB75-C97C-2C45-945C-9F6E21FC1A3F}"/>
              </a:ext>
            </a:extLst>
          </p:cNvPr>
          <p:cNvSpPr/>
          <p:nvPr/>
        </p:nvSpPr>
        <p:spPr>
          <a:xfrm>
            <a:off x="317446" y="2983929"/>
            <a:ext cx="1631774" cy="892758"/>
          </a:xfrm>
          <a:prstGeom prst="round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 coins arrondis 29">
            <a:extLst>
              <a:ext uri="{FF2B5EF4-FFF2-40B4-BE49-F238E27FC236}">
                <a16:creationId xmlns:a16="http://schemas.microsoft.com/office/drawing/2014/main" id="{C150F1BE-FBEA-5B4A-B54B-8DEAB60B115D}"/>
              </a:ext>
            </a:extLst>
          </p:cNvPr>
          <p:cNvSpPr/>
          <p:nvPr/>
        </p:nvSpPr>
        <p:spPr>
          <a:xfrm>
            <a:off x="4604603" y="1781833"/>
            <a:ext cx="1718139" cy="892758"/>
          </a:xfrm>
          <a:prstGeom prst="round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 coins arrondis 31">
            <a:extLst>
              <a:ext uri="{FF2B5EF4-FFF2-40B4-BE49-F238E27FC236}">
                <a16:creationId xmlns:a16="http://schemas.microsoft.com/office/drawing/2014/main" id="{3DF48E08-87D2-4346-B475-BE10DB390B16}"/>
              </a:ext>
            </a:extLst>
          </p:cNvPr>
          <p:cNvSpPr/>
          <p:nvPr/>
        </p:nvSpPr>
        <p:spPr>
          <a:xfrm>
            <a:off x="6456097" y="1781833"/>
            <a:ext cx="2324671" cy="892758"/>
          </a:xfrm>
          <a:prstGeom prst="round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 coins arrondis 28">
            <a:extLst>
              <a:ext uri="{FF2B5EF4-FFF2-40B4-BE49-F238E27FC236}">
                <a16:creationId xmlns:a16="http://schemas.microsoft.com/office/drawing/2014/main" id="{CC756FF5-451F-BC46-BA26-294A5899BBE2}"/>
              </a:ext>
            </a:extLst>
          </p:cNvPr>
          <p:cNvSpPr/>
          <p:nvPr/>
        </p:nvSpPr>
        <p:spPr>
          <a:xfrm>
            <a:off x="2084428" y="1781833"/>
            <a:ext cx="2385866" cy="892758"/>
          </a:xfrm>
          <a:prstGeom prst="round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 coins arrondis 5">
            <a:extLst>
              <a:ext uri="{FF2B5EF4-FFF2-40B4-BE49-F238E27FC236}">
                <a16:creationId xmlns:a16="http://schemas.microsoft.com/office/drawing/2014/main" id="{B878AA7A-823C-6443-AFEF-D7E29C3323C8}"/>
              </a:ext>
            </a:extLst>
          </p:cNvPr>
          <p:cNvSpPr/>
          <p:nvPr/>
        </p:nvSpPr>
        <p:spPr>
          <a:xfrm>
            <a:off x="317446" y="1781833"/>
            <a:ext cx="1631774" cy="892758"/>
          </a:xfrm>
          <a:prstGeom prst="round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Espace réservé du contenu 2">
            <a:extLst>
              <a:ext uri="{FF2B5EF4-FFF2-40B4-BE49-F238E27FC236}">
                <a16:creationId xmlns:a16="http://schemas.microsoft.com/office/drawing/2014/main" id="{111D2457-E1A5-8D40-93F3-DAD9A31214A4}"/>
              </a:ext>
            </a:extLst>
          </p:cNvPr>
          <p:cNvSpPr txBox="1">
            <a:spLocks/>
          </p:cNvSpPr>
          <p:nvPr/>
        </p:nvSpPr>
        <p:spPr>
          <a:xfrm>
            <a:off x="317446" y="1935152"/>
            <a:ext cx="1631774" cy="575197"/>
          </a:xfrm>
          <a:prstGeom prst="rect">
            <a:avLst/>
          </a:prstGeom>
        </p:spPr>
        <p:txBody>
          <a:bodyPr vert="horz" lIns="0" tIns="0" rIns="0" bIns="0" rtlCol="0">
            <a:noAutofit/>
          </a:bodyPr>
          <a:lstStyle>
            <a:lvl1pPr marL="0" indent="0" algn="l" defTabSz="685783" rtl="0" eaLnBrk="1" latinLnBrk="0" hangingPunct="1">
              <a:lnSpc>
                <a:spcPct val="90000"/>
              </a:lnSpc>
              <a:spcBef>
                <a:spcPts val="750"/>
              </a:spcBef>
              <a:buClr>
                <a:srgbClr val="EF4C22"/>
              </a:buClr>
              <a:buFontTx/>
              <a:buNone/>
              <a:defRPr sz="1900" b="0" i="0" kern="1200">
                <a:solidFill>
                  <a:schemeClr val="tx1"/>
                </a:solidFill>
                <a:latin typeface="Arial" panose="020B0604020202020204" pitchFamily="34" charset="0"/>
                <a:ea typeface="+mn-ea"/>
                <a:cs typeface="Arial" panose="020B0604020202020204" pitchFamily="34" charset="0"/>
              </a:defRPr>
            </a:lvl1pPr>
            <a:lvl2pPr marL="161996" indent="-160731" algn="l" defTabSz="685783" rtl="0" eaLnBrk="1" latinLnBrk="0" hangingPunct="1">
              <a:lnSpc>
                <a:spcPct val="90000"/>
              </a:lnSpc>
              <a:spcBef>
                <a:spcPts val="1275"/>
              </a:spcBef>
              <a:buClr>
                <a:schemeClr val="accent1"/>
              </a:buClr>
              <a:buFont typeface="Arial" panose="020B0604020202020204" pitchFamily="34" charset="0"/>
              <a:buChar char="•"/>
              <a:tabLst/>
              <a:defRPr sz="1700" b="0" i="0" kern="1200">
                <a:solidFill>
                  <a:schemeClr val="tx1"/>
                </a:solidFill>
                <a:latin typeface="Arial" panose="020B0604020202020204" pitchFamily="34" charset="0"/>
                <a:ea typeface="+mn-ea"/>
                <a:cs typeface="Arial" panose="020B0604020202020204" pitchFamily="34" charset="0"/>
              </a:defRPr>
            </a:lvl2pPr>
            <a:lvl3pPr marL="161996" marR="0" indent="-161996" algn="l" defTabSz="685783" rtl="0" eaLnBrk="1" fontAlgn="auto" latinLnBrk="0" hangingPunct="1">
              <a:lnSpc>
                <a:spcPct val="100000"/>
              </a:lnSpc>
              <a:spcBef>
                <a:spcPts val="900"/>
              </a:spcBef>
              <a:spcAft>
                <a:spcPts val="0"/>
              </a:spcAft>
              <a:buClr>
                <a:schemeClr val="accent1"/>
              </a:buClr>
              <a:buSzPct val="80000"/>
              <a:buFont typeface="Helvetica" pitchFamily="2" charset="0"/>
              <a:buChar char="●"/>
              <a:tabLst/>
              <a:defRPr sz="1200" b="0" i="0" kern="1200">
                <a:solidFill>
                  <a:schemeClr val="tx1"/>
                </a:solidFill>
                <a:latin typeface="Arial" panose="020B0604020202020204" pitchFamily="34" charset="0"/>
                <a:ea typeface="+mn-ea"/>
                <a:cs typeface="Arial" panose="020B0604020202020204" pitchFamily="34" charset="0"/>
              </a:defRPr>
            </a:lvl3pPr>
            <a:lvl4pPr marL="8100" indent="0" algn="l" defTabSz="685783" rtl="0" eaLnBrk="1" latinLnBrk="0" hangingPunct="1">
              <a:lnSpc>
                <a:spcPct val="100000"/>
              </a:lnSpc>
              <a:spcBef>
                <a:spcPts val="600"/>
              </a:spcBef>
              <a:buClr>
                <a:schemeClr val="accent1"/>
              </a:buClr>
              <a:buFont typeface="Arial" panose="020B0604020202020204" pitchFamily="34" charset="0"/>
              <a:buNone/>
              <a:tabLst/>
              <a:defRPr sz="900" b="0" i="0" kern="1200">
                <a:solidFill>
                  <a:schemeClr val="tx1"/>
                </a:solidFill>
                <a:latin typeface="Arial" panose="020B0604020202020204" pitchFamily="34" charset="0"/>
                <a:ea typeface="+mn-ea"/>
                <a:cs typeface="Arial" panose="020B0604020202020204" pitchFamily="34" charset="0"/>
              </a:defRPr>
            </a:lvl4pPr>
            <a:lvl5pPr marL="7144" marR="0" indent="0" algn="l" defTabSz="685783" rtl="0" eaLnBrk="1" fontAlgn="auto" latinLnBrk="0" hangingPunct="1">
              <a:lnSpc>
                <a:spcPct val="100000"/>
              </a:lnSpc>
              <a:spcBef>
                <a:spcPts val="600"/>
              </a:spcBef>
              <a:spcAft>
                <a:spcPts val="0"/>
              </a:spcAft>
              <a:buClr>
                <a:srgbClr val="EF4C22"/>
              </a:buClr>
              <a:buSzTx/>
              <a:buFontTx/>
              <a:buNone/>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843042" indent="-128585" algn="l" defTabSz="685783" rtl="0" eaLnBrk="1" latinLnBrk="0" hangingPunct="1">
              <a:lnSpc>
                <a:spcPct val="90000"/>
              </a:lnSpc>
              <a:spcBef>
                <a:spcPts val="375"/>
              </a:spcBef>
              <a:buClr>
                <a:srgbClr val="E63723"/>
              </a:buClr>
              <a:buFont typeface="AppleSymbols" charset="0"/>
              <a:buChar char="⎼"/>
              <a:defRPr sz="1050" b="0" kern="1200">
                <a:solidFill>
                  <a:schemeClr val="tx2"/>
                </a:solidFill>
                <a:latin typeface="+mj-lt"/>
                <a:ea typeface="Times New Roman" charset="0"/>
                <a:cs typeface="Times New Roman" charset="0"/>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800" dirty="0">
                <a:solidFill>
                  <a:schemeClr val="bg1"/>
                </a:solidFill>
              </a:rPr>
              <a:t>Basic </a:t>
            </a:r>
            <a:br>
              <a:rPr lang="en-US" sz="1800" dirty="0">
                <a:solidFill>
                  <a:schemeClr val="bg1"/>
                </a:solidFill>
              </a:rPr>
            </a:br>
            <a:r>
              <a:rPr lang="en-US" sz="1800" dirty="0">
                <a:solidFill>
                  <a:schemeClr val="bg1"/>
                </a:solidFill>
              </a:rPr>
              <a:t>research</a:t>
            </a:r>
          </a:p>
        </p:txBody>
      </p:sp>
      <p:sp>
        <p:nvSpPr>
          <p:cNvPr id="48" name="Espace réservé du contenu 2">
            <a:extLst>
              <a:ext uri="{FF2B5EF4-FFF2-40B4-BE49-F238E27FC236}">
                <a16:creationId xmlns:a16="http://schemas.microsoft.com/office/drawing/2014/main" id="{56BD01A6-FB12-DA48-A5AF-F41CDFE33643}"/>
              </a:ext>
            </a:extLst>
          </p:cNvPr>
          <p:cNvSpPr txBox="1">
            <a:spLocks/>
          </p:cNvSpPr>
          <p:nvPr/>
        </p:nvSpPr>
        <p:spPr>
          <a:xfrm>
            <a:off x="2084428" y="1935152"/>
            <a:ext cx="2385866" cy="57519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533" b="0" i="0" kern="1200">
                <a:solidFill>
                  <a:schemeClr val="tx1"/>
                </a:solidFill>
                <a:latin typeface="Arial" panose="020B0604020202020204" pitchFamily="34" charset="0"/>
                <a:ea typeface="+mn-ea"/>
                <a:cs typeface="Arial" panose="020B0604020202020204" pitchFamily="34" charset="0"/>
              </a:defRPr>
            </a:lvl1pPr>
            <a:lvl2pPr marL="215989" indent="-228600" algn="l" defTabSz="914400" rtl="0" eaLnBrk="1" latinLnBrk="0" hangingPunct="1">
              <a:lnSpc>
                <a:spcPct val="90000"/>
              </a:lnSpc>
              <a:spcBef>
                <a:spcPts val="1700"/>
              </a:spcBef>
              <a:buClr>
                <a:schemeClr val="accent1"/>
              </a:buClr>
              <a:buFont typeface="Arial" panose="020B0604020202020204" pitchFamily="34" charset="0"/>
              <a:buChar char="•"/>
              <a:defRPr sz="2267" b="0" i="0" kern="1200">
                <a:solidFill>
                  <a:schemeClr val="tx1"/>
                </a:solidFill>
                <a:latin typeface="Arial" panose="020B0604020202020204" pitchFamily="34" charset="0"/>
                <a:ea typeface="+mn-ea"/>
                <a:cs typeface="Arial" panose="020B0604020202020204" pitchFamily="34" charset="0"/>
              </a:defRPr>
            </a:lvl2pPr>
            <a:lvl3pPr marL="215989" indent="-215989" algn="l" defTabSz="914400" rtl="0" eaLnBrk="1" latinLnBrk="0" hangingPunct="1">
              <a:lnSpc>
                <a:spcPct val="100000"/>
              </a:lnSpc>
              <a:spcBef>
                <a:spcPts val="1200"/>
              </a:spcBef>
              <a:buClr>
                <a:schemeClr val="accent1"/>
              </a:buClr>
              <a:buSzPct val="80000"/>
              <a:buFont typeface="Helvetica" pitchFamily="2" charset="0"/>
              <a:buChar char="●"/>
              <a:tabLst/>
              <a:defRPr sz="1600" b="0" i="0" kern="1200">
                <a:solidFill>
                  <a:schemeClr val="tx1"/>
                </a:solidFill>
                <a:latin typeface="Arial" panose="020B0604020202020204" pitchFamily="34" charset="0"/>
                <a:ea typeface="+mn-ea"/>
                <a:cs typeface="Arial" panose="020B0604020202020204" pitchFamily="34" charset="0"/>
              </a:defRPr>
            </a:lvl3pPr>
            <a:lvl4pPr marL="10800" indent="0" algn="l" defTabSz="914400" rtl="0" eaLnBrk="1" latinLnBrk="0" hangingPunct="1">
              <a:lnSpc>
                <a:spcPct val="90000"/>
              </a:lnSpc>
              <a:spcBef>
                <a:spcPts val="800"/>
              </a:spcBef>
              <a:buFont typeface="Arial" panose="020B0604020202020204" pitchFamily="34" charset="0"/>
              <a:buNone/>
              <a:tabLst/>
              <a:defRPr sz="1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750"/>
              </a:spcBef>
            </a:pPr>
            <a:r>
              <a:rPr lang="en-US" sz="1800" dirty="0">
                <a:solidFill>
                  <a:schemeClr val="bg1"/>
                </a:solidFill>
              </a:rPr>
              <a:t>Preclinical Studies</a:t>
            </a:r>
            <a:br>
              <a:rPr lang="en-US" sz="1800" dirty="0">
                <a:solidFill>
                  <a:schemeClr val="bg1"/>
                </a:solidFill>
              </a:rPr>
            </a:br>
            <a:r>
              <a:rPr lang="en-US" sz="1800" dirty="0">
                <a:solidFill>
                  <a:schemeClr val="bg1"/>
                </a:solidFill>
              </a:rPr>
              <a:t>Proof of concept</a:t>
            </a:r>
          </a:p>
        </p:txBody>
      </p:sp>
      <p:sp>
        <p:nvSpPr>
          <p:cNvPr id="49" name="Espace réservé du contenu 2">
            <a:extLst>
              <a:ext uri="{FF2B5EF4-FFF2-40B4-BE49-F238E27FC236}">
                <a16:creationId xmlns:a16="http://schemas.microsoft.com/office/drawing/2014/main" id="{4B57F1EA-E4FC-6140-A5B0-3C8E811AAA84}"/>
              </a:ext>
            </a:extLst>
          </p:cNvPr>
          <p:cNvSpPr txBox="1">
            <a:spLocks/>
          </p:cNvSpPr>
          <p:nvPr/>
        </p:nvSpPr>
        <p:spPr>
          <a:xfrm>
            <a:off x="4622207" y="1950162"/>
            <a:ext cx="1695788" cy="54517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533" b="0" i="0" kern="1200">
                <a:solidFill>
                  <a:schemeClr val="tx1"/>
                </a:solidFill>
                <a:latin typeface="Arial" panose="020B0604020202020204" pitchFamily="34" charset="0"/>
                <a:ea typeface="+mn-ea"/>
                <a:cs typeface="Arial" panose="020B0604020202020204" pitchFamily="34" charset="0"/>
              </a:defRPr>
            </a:lvl1pPr>
            <a:lvl2pPr marL="215989" indent="-228600" algn="l" defTabSz="914400" rtl="0" eaLnBrk="1" latinLnBrk="0" hangingPunct="1">
              <a:lnSpc>
                <a:spcPct val="90000"/>
              </a:lnSpc>
              <a:spcBef>
                <a:spcPts val="1700"/>
              </a:spcBef>
              <a:buClr>
                <a:schemeClr val="accent1"/>
              </a:buClr>
              <a:buFont typeface="Arial" panose="020B0604020202020204" pitchFamily="34" charset="0"/>
              <a:buChar char="•"/>
              <a:defRPr sz="2267" b="0" i="0" kern="1200">
                <a:solidFill>
                  <a:schemeClr val="tx1"/>
                </a:solidFill>
                <a:latin typeface="Arial" panose="020B0604020202020204" pitchFamily="34" charset="0"/>
                <a:ea typeface="+mn-ea"/>
                <a:cs typeface="Arial" panose="020B0604020202020204" pitchFamily="34" charset="0"/>
              </a:defRPr>
            </a:lvl2pPr>
            <a:lvl3pPr marL="215989" indent="-215989" algn="l" defTabSz="914400" rtl="0" eaLnBrk="1" latinLnBrk="0" hangingPunct="1">
              <a:lnSpc>
                <a:spcPct val="100000"/>
              </a:lnSpc>
              <a:spcBef>
                <a:spcPts val="1200"/>
              </a:spcBef>
              <a:buClr>
                <a:schemeClr val="accent1"/>
              </a:buClr>
              <a:buSzPct val="80000"/>
              <a:buFont typeface="Helvetica" pitchFamily="2" charset="0"/>
              <a:buChar char="●"/>
              <a:tabLst/>
              <a:defRPr sz="1600" b="0" i="0" kern="1200">
                <a:solidFill>
                  <a:schemeClr val="tx1"/>
                </a:solidFill>
                <a:latin typeface="Arial" panose="020B0604020202020204" pitchFamily="34" charset="0"/>
                <a:ea typeface="+mn-ea"/>
                <a:cs typeface="Arial" panose="020B0604020202020204" pitchFamily="34" charset="0"/>
              </a:defRPr>
            </a:lvl3pPr>
            <a:lvl4pPr marL="10800" indent="0" algn="l" defTabSz="914400" rtl="0" eaLnBrk="1" latinLnBrk="0" hangingPunct="1">
              <a:lnSpc>
                <a:spcPct val="90000"/>
              </a:lnSpc>
              <a:spcBef>
                <a:spcPts val="800"/>
              </a:spcBef>
              <a:buFont typeface="Arial" panose="020B0604020202020204" pitchFamily="34" charset="0"/>
              <a:buNone/>
              <a:tabLst/>
              <a:defRPr sz="1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750"/>
              </a:spcBef>
            </a:pPr>
            <a:r>
              <a:rPr lang="en-US" sz="1800" dirty="0">
                <a:solidFill>
                  <a:schemeClr val="bg1"/>
                </a:solidFill>
              </a:rPr>
              <a:t>Phases</a:t>
            </a:r>
            <a:br>
              <a:rPr lang="en-US" sz="1800" dirty="0">
                <a:solidFill>
                  <a:schemeClr val="bg1"/>
                </a:solidFill>
              </a:rPr>
            </a:br>
            <a:r>
              <a:rPr lang="en-US" sz="1800" dirty="0">
                <a:solidFill>
                  <a:schemeClr val="bg1"/>
                </a:solidFill>
              </a:rPr>
              <a:t>I, </a:t>
            </a:r>
            <a:r>
              <a:rPr lang="en-US" sz="1800" dirty="0" err="1">
                <a:solidFill>
                  <a:schemeClr val="bg1"/>
                </a:solidFill>
              </a:rPr>
              <a:t>IIa</a:t>
            </a:r>
            <a:r>
              <a:rPr lang="en-US" sz="1800" dirty="0">
                <a:solidFill>
                  <a:schemeClr val="bg1"/>
                </a:solidFill>
              </a:rPr>
              <a:t>, </a:t>
            </a:r>
            <a:r>
              <a:rPr lang="en-US" sz="1800" dirty="0" err="1">
                <a:solidFill>
                  <a:schemeClr val="bg1"/>
                </a:solidFill>
              </a:rPr>
              <a:t>IIb</a:t>
            </a:r>
            <a:r>
              <a:rPr lang="en-US" sz="1800" dirty="0">
                <a:solidFill>
                  <a:schemeClr val="bg1"/>
                </a:solidFill>
              </a:rPr>
              <a:t>, III</a:t>
            </a:r>
          </a:p>
        </p:txBody>
      </p:sp>
      <p:sp>
        <p:nvSpPr>
          <p:cNvPr id="51" name="Espace réservé du contenu 2">
            <a:extLst>
              <a:ext uri="{FF2B5EF4-FFF2-40B4-BE49-F238E27FC236}">
                <a16:creationId xmlns:a16="http://schemas.microsoft.com/office/drawing/2014/main" id="{1FCF47FE-93E9-4F45-BB31-B3396D995B41}"/>
              </a:ext>
            </a:extLst>
          </p:cNvPr>
          <p:cNvSpPr txBox="1">
            <a:spLocks/>
          </p:cNvSpPr>
          <p:nvPr/>
        </p:nvSpPr>
        <p:spPr>
          <a:xfrm>
            <a:off x="6451350" y="1925307"/>
            <a:ext cx="2326917" cy="59488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533" b="0" i="0" kern="1200">
                <a:solidFill>
                  <a:schemeClr val="tx1"/>
                </a:solidFill>
                <a:latin typeface="Arial" panose="020B0604020202020204" pitchFamily="34" charset="0"/>
                <a:ea typeface="+mn-ea"/>
                <a:cs typeface="Arial" panose="020B0604020202020204" pitchFamily="34" charset="0"/>
              </a:defRPr>
            </a:lvl1pPr>
            <a:lvl2pPr marL="215989" indent="-228600" algn="l" defTabSz="914400" rtl="0" eaLnBrk="1" latinLnBrk="0" hangingPunct="1">
              <a:lnSpc>
                <a:spcPct val="90000"/>
              </a:lnSpc>
              <a:spcBef>
                <a:spcPts val="1700"/>
              </a:spcBef>
              <a:buClr>
                <a:schemeClr val="accent1"/>
              </a:buClr>
              <a:buFont typeface="Arial" panose="020B0604020202020204" pitchFamily="34" charset="0"/>
              <a:buChar char="•"/>
              <a:defRPr sz="2267" b="0" i="0" kern="1200">
                <a:solidFill>
                  <a:schemeClr val="tx1"/>
                </a:solidFill>
                <a:latin typeface="Arial" panose="020B0604020202020204" pitchFamily="34" charset="0"/>
                <a:ea typeface="+mn-ea"/>
                <a:cs typeface="Arial" panose="020B0604020202020204" pitchFamily="34" charset="0"/>
              </a:defRPr>
            </a:lvl2pPr>
            <a:lvl3pPr marL="215989" indent="-215989" algn="l" defTabSz="914400" rtl="0" eaLnBrk="1" latinLnBrk="0" hangingPunct="1">
              <a:lnSpc>
                <a:spcPct val="100000"/>
              </a:lnSpc>
              <a:spcBef>
                <a:spcPts val="1200"/>
              </a:spcBef>
              <a:buClr>
                <a:schemeClr val="accent1"/>
              </a:buClr>
              <a:buSzPct val="80000"/>
              <a:buFont typeface="Helvetica" pitchFamily="2" charset="0"/>
              <a:buChar char="●"/>
              <a:tabLst/>
              <a:defRPr sz="1600" b="0" i="0" kern="1200">
                <a:solidFill>
                  <a:schemeClr val="tx1"/>
                </a:solidFill>
                <a:latin typeface="Arial" panose="020B0604020202020204" pitchFamily="34" charset="0"/>
                <a:ea typeface="+mn-ea"/>
                <a:cs typeface="Arial" panose="020B0604020202020204" pitchFamily="34" charset="0"/>
              </a:defRPr>
            </a:lvl3pPr>
            <a:lvl4pPr marL="10800" indent="0" algn="l" defTabSz="914400" rtl="0" eaLnBrk="1" latinLnBrk="0" hangingPunct="1">
              <a:lnSpc>
                <a:spcPct val="90000"/>
              </a:lnSpc>
              <a:spcBef>
                <a:spcPts val="800"/>
              </a:spcBef>
              <a:buFont typeface="Arial" panose="020B0604020202020204" pitchFamily="34" charset="0"/>
              <a:buNone/>
              <a:tabLst/>
              <a:defRPr sz="1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750"/>
              </a:spcBef>
            </a:pPr>
            <a:r>
              <a:rPr lang="en-US" sz="1800" dirty="0">
                <a:solidFill>
                  <a:schemeClr val="bg1"/>
                </a:solidFill>
              </a:rPr>
              <a:t>Phase</a:t>
            </a:r>
            <a:br>
              <a:rPr lang="en-US" sz="1800" dirty="0">
                <a:solidFill>
                  <a:schemeClr val="bg1"/>
                </a:solidFill>
              </a:rPr>
            </a:br>
            <a:r>
              <a:rPr lang="en-US" sz="1800" dirty="0">
                <a:solidFill>
                  <a:schemeClr val="bg1"/>
                </a:solidFill>
              </a:rPr>
              <a:t>IV</a:t>
            </a:r>
          </a:p>
        </p:txBody>
      </p:sp>
      <p:sp>
        <p:nvSpPr>
          <p:cNvPr id="61" name="ZoneTexte 60">
            <a:extLst>
              <a:ext uri="{FF2B5EF4-FFF2-40B4-BE49-F238E27FC236}">
                <a16:creationId xmlns:a16="http://schemas.microsoft.com/office/drawing/2014/main" id="{7272F605-5346-8A49-A8C2-A7EFEB62841B}"/>
              </a:ext>
            </a:extLst>
          </p:cNvPr>
          <p:cNvSpPr txBox="1"/>
          <p:nvPr/>
        </p:nvSpPr>
        <p:spPr>
          <a:xfrm>
            <a:off x="498981" y="3141456"/>
            <a:ext cx="1279517" cy="523220"/>
          </a:xfrm>
          <a:prstGeom prst="rect">
            <a:avLst/>
          </a:prstGeom>
          <a:noFill/>
        </p:spPr>
        <p:txBody>
          <a:bodyPr wrap="none" rtlCol="0">
            <a:spAutoFit/>
          </a:bodyPr>
          <a:lstStyle/>
          <a:p>
            <a:pPr algn="ctr" defTabSz="685800"/>
            <a:r>
              <a:rPr lang="en-US" sz="1400" b="1" dirty="0">
                <a:solidFill>
                  <a:schemeClr val="bg1"/>
                </a:solidFill>
                <a:latin typeface="Arial" panose="020B0604020202020204" pitchFamily="34" charset="0"/>
                <a:cs typeface="Arial" panose="020B0604020202020204" pitchFamily="34" charset="0"/>
              </a:rPr>
              <a:t>263 research</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units</a:t>
            </a:r>
          </a:p>
        </p:txBody>
      </p:sp>
      <p:sp>
        <p:nvSpPr>
          <p:cNvPr id="62" name="ZoneTexte 61">
            <a:extLst>
              <a:ext uri="{FF2B5EF4-FFF2-40B4-BE49-F238E27FC236}">
                <a16:creationId xmlns:a16="http://schemas.microsoft.com/office/drawing/2014/main" id="{8D0F5408-D2F3-0945-9F11-AF8142D7D30F}"/>
              </a:ext>
            </a:extLst>
          </p:cNvPr>
          <p:cNvSpPr txBox="1"/>
          <p:nvPr/>
        </p:nvSpPr>
        <p:spPr>
          <a:xfrm>
            <a:off x="2553445" y="3033734"/>
            <a:ext cx="1447832" cy="738664"/>
          </a:xfrm>
          <a:prstGeom prst="rect">
            <a:avLst/>
          </a:prstGeom>
          <a:noFill/>
        </p:spPr>
        <p:txBody>
          <a:bodyPr wrap="none" rtlCol="0">
            <a:spAutoFit/>
          </a:bodyPr>
          <a:lstStyle/>
          <a:p>
            <a:pPr algn="ctr" defTabSz="685800"/>
            <a:r>
              <a:rPr lang="en-US" sz="1400" b="1" dirty="0">
                <a:solidFill>
                  <a:schemeClr val="bg1"/>
                </a:solidFill>
                <a:latin typeface="Arial" panose="020B0604020202020204" pitchFamily="34" charset="0"/>
                <a:cs typeface="Arial" panose="020B0604020202020204" pitchFamily="34" charset="0"/>
              </a:rPr>
              <a:t>National </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research </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infrastructures</a:t>
            </a:r>
          </a:p>
        </p:txBody>
      </p:sp>
      <p:sp>
        <p:nvSpPr>
          <p:cNvPr id="63" name="ZoneTexte 62">
            <a:extLst>
              <a:ext uri="{FF2B5EF4-FFF2-40B4-BE49-F238E27FC236}">
                <a16:creationId xmlns:a16="http://schemas.microsoft.com/office/drawing/2014/main" id="{D46E9AF7-45FF-674A-B3E1-C1AF3B5EAED6}"/>
              </a:ext>
            </a:extLst>
          </p:cNvPr>
          <p:cNvSpPr txBox="1"/>
          <p:nvPr/>
        </p:nvSpPr>
        <p:spPr>
          <a:xfrm>
            <a:off x="4622207" y="3033734"/>
            <a:ext cx="1700535" cy="738664"/>
          </a:xfrm>
          <a:prstGeom prst="rect">
            <a:avLst/>
          </a:prstGeom>
          <a:noFill/>
        </p:spPr>
        <p:txBody>
          <a:bodyPr wrap="square" rtlCol="0">
            <a:spAutoFit/>
          </a:bodyPr>
          <a:lstStyle/>
          <a:p>
            <a:pPr algn="ctr" defTabSz="685800"/>
            <a:r>
              <a:rPr lang="en-US" sz="1400" b="1" dirty="0">
                <a:solidFill>
                  <a:schemeClr val="bg1"/>
                </a:solidFill>
                <a:latin typeface="Arial" panose="020B0604020202020204" pitchFamily="34" charset="0"/>
                <a:cs typeface="Arial" panose="020B0604020202020204" pitchFamily="34" charset="0"/>
              </a:rPr>
              <a:t>37 clinical research</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centers</a:t>
            </a:r>
            <a:endParaRPr lang="en-US" sz="1400" b="1" u="sng" dirty="0">
              <a:solidFill>
                <a:schemeClr val="bg1"/>
              </a:solidFill>
              <a:latin typeface="Arial" panose="020B0604020202020204" pitchFamily="34" charset="0"/>
              <a:cs typeface="Arial" panose="020B0604020202020204" pitchFamily="34" charset="0"/>
            </a:endParaRPr>
          </a:p>
        </p:txBody>
      </p:sp>
      <p:sp>
        <p:nvSpPr>
          <p:cNvPr id="65" name="ZoneTexte 64">
            <a:extLst>
              <a:ext uri="{FF2B5EF4-FFF2-40B4-BE49-F238E27FC236}">
                <a16:creationId xmlns:a16="http://schemas.microsoft.com/office/drawing/2014/main" id="{A16D8A99-6D0C-8240-B692-5C5C431D5B75}"/>
              </a:ext>
            </a:extLst>
          </p:cNvPr>
          <p:cNvSpPr txBox="1"/>
          <p:nvPr/>
        </p:nvSpPr>
        <p:spPr>
          <a:xfrm>
            <a:off x="6457053" y="3141456"/>
            <a:ext cx="2323716" cy="523220"/>
          </a:xfrm>
          <a:prstGeom prst="rect">
            <a:avLst/>
          </a:prstGeom>
          <a:noFill/>
        </p:spPr>
        <p:txBody>
          <a:bodyPr wrap="square" rtlCol="0">
            <a:spAutoFit/>
          </a:bodyPr>
          <a:lstStyle/>
          <a:p>
            <a:pPr algn="ctr" defTabSz="685800"/>
            <a:r>
              <a:rPr lang="en-US" sz="1400" b="1" dirty="0">
                <a:solidFill>
                  <a:schemeClr val="bg1"/>
                </a:solidFill>
                <a:latin typeface="Arial" panose="020B0604020202020204" pitchFamily="34" charset="0"/>
                <a:cs typeface="Arial" panose="020B0604020202020204" pitchFamily="34" charset="0"/>
              </a:rPr>
              <a:t>About 90 cohorts</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&amp; large scale studies</a:t>
            </a:r>
          </a:p>
        </p:txBody>
      </p:sp>
      <p:cxnSp>
        <p:nvCxnSpPr>
          <p:cNvPr id="36" name="Connecteur droit avec flèche 35">
            <a:extLst>
              <a:ext uri="{FF2B5EF4-FFF2-40B4-BE49-F238E27FC236}">
                <a16:creationId xmlns:a16="http://schemas.microsoft.com/office/drawing/2014/main" id="{846F86C5-F618-F14F-AED7-CCECABD150F3}"/>
              </a:ext>
            </a:extLst>
          </p:cNvPr>
          <p:cNvCxnSpPr>
            <a:cxnSpLocks/>
          </p:cNvCxnSpPr>
          <p:nvPr/>
        </p:nvCxnSpPr>
        <p:spPr>
          <a:xfrm>
            <a:off x="1129268" y="2671696"/>
            <a:ext cx="0" cy="305680"/>
          </a:xfrm>
          <a:prstGeom prst="straightConnector1">
            <a:avLst/>
          </a:prstGeom>
          <a:ln w="22225">
            <a:solidFill>
              <a:srgbClr val="007EB3"/>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a:extLst>
              <a:ext uri="{FF2B5EF4-FFF2-40B4-BE49-F238E27FC236}">
                <a16:creationId xmlns:a16="http://schemas.microsoft.com/office/drawing/2014/main" id="{165B6C3D-4EEE-4946-86EC-23A5EE3006EC}"/>
              </a:ext>
            </a:extLst>
          </p:cNvPr>
          <p:cNvCxnSpPr>
            <a:cxnSpLocks/>
          </p:cNvCxnSpPr>
          <p:nvPr/>
        </p:nvCxnSpPr>
        <p:spPr>
          <a:xfrm>
            <a:off x="3314908" y="2671696"/>
            <a:ext cx="0" cy="305680"/>
          </a:xfrm>
          <a:prstGeom prst="straightConnector1">
            <a:avLst/>
          </a:prstGeom>
          <a:ln w="22225">
            <a:solidFill>
              <a:srgbClr val="007EB3"/>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a:extLst>
              <a:ext uri="{FF2B5EF4-FFF2-40B4-BE49-F238E27FC236}">
                <a16:creationId xmlns:a16="http://schemas.microsoft.com/office/drawing/2014/main" id="{F4612B1A-1297-7C46-ACF7-F6F477058038}"/>
              </a:ext>
            </a:extLst>
          </p:cNvPr>
          <p:cNvCxnSpPr>
            <a:cxnSpLocks/>
          </p:cNvCxnSpPr>
          <p:nvPr/>
        </p:nvCxnSpPr>
        <p:spPr>
          <a:xfrm>
            <a:off x="5489395" y="2671696"/>
            <a:ext cx="0" cy="305680"/>
          </a:xfrm>
          <a:prstGeom prst="straightConnector1">
            <a:avLst/>
          </a:prstGeom>
          <a:ln w="22225">
            <a:solidFill>
              <a:srgbClr val="007EB3"/>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eur droit avec flèche 63">
            <a:extLst>
              <a:ext uri="{FF2B5EF4-FFF2-40B4-BE49-F238E27FC236}">
                <a16:creationId xmlns:a16="http://schemas.microsoft.com/office/drawing/2014/main" id="{1ED02720-1CA4-2B46-A894-890A01BD8FCD}"/>
              </a:ext>
            </a:extLst>
          </p:cNvPr>
          <p:cNvCxnSpPr>
            <a:cxnSpLocks/>
          </p:cNvCxnSpPr>
          <p:nvPr/>
        </p:nvCxnSpPr>
        <p:spPr>
          <a:xfrm>
            <a:off x="7619278" y="2671696"/>
            <a:ext cx="0" cy="305680"/>
          </a:xfrm>
          <a:prstGeom prst="straightConnector1">
            <a:avLst/>
          </a:prstGeom>
          <a:ln w="22225">
            <a:solidFill>
              <a:srgbClr val="007EB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839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a:xfrm>
            <a:off x="175501" y="209199"/>
            <a:ext cx="5671730" cy="286103"/>
          </a:xfrm>
          <a:prstGeom prst="rect">
            <a:avLst/>
          </a:prstGeom>
        </p:spPr>
        <p:txBody>
          <a:bodyPr/>
          <a:lstStyle/>
          <a:p>
            <a:r>
              <a:rPr lang="en-US" dirty="0"/>
              <a:t>Take action to improve the health of all</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15136" y="4829012"/>
            <a:ext cx="617713" cy="215904"/>
          </a:xfrm>
          <a:prstGeom prst="rect">
            <a:avLst/>
          </a:prstGeom>
        </p:spPr>
        <p:txBody>
          <a:bodyPr/>
          <a:lstStyle/>
          <a:p>
            <a:fld id="{90F7D937-8C47-D949-9B66-03B4793ACCA3}" type="slidenum">
              <a:rPr lang="en-US" smtClean="0">
                <a:latin typeface="Arial" panose="020B0604020202020204" pitchFamily="34" charset="0"/>
                <a:cs typeface="Arial" panose="020B0604020202020204" pitchFamily="34" charset="0"/>
              </a:rPr>
              <a:pPr/>
              <a:t>22</a:t>
            </a:fld>
            <a:endParaRPr lang="en-US" dirty="0">
              <a:latin typeface="Arial" panose="020B0604020202020204" pitchFamily="34" charset="0"/>
              <a:cs typeface="Arial" panose="020B0604020202020204" pitchFamily="34" charset="0"/>
            </a:endParaRPr>
          </a:p>
        </p:txBody>
      </p:sp>
      <p:sp>
        <p:nvSpPr>
          <p:cNvPr id="6" name="Espace réservé du contenu 5">
            <a:extLst>
              <a:ext uri="{FF2B5EF4-FFF2-40B4-BE49-F238E27FC236}">
                <a16:creationId xmlns:a16="http://schemas.microsoft.com/office/drawing/2014/main" id="{855E7F26-AA24-214E-8ED3-3D4931A34D3D}"/>
              </a:ext>
            </a:extLst>
          </p:cNvPr>
          <p:cNvSpPr>
            <a:spLocks noGrp="1"/>
          </p:cNvSpPr>
          <p:nvPr>
            <p:ph sz="quarter" idx="4294967295"/>
          </p:nvPr>
        </p:nvSpPr>
        <p:spPr>
          <a:xfrm>
            <a:off x="390261" y="1443550"/>
            <a:ext cx="8363478" cy="2652506"/>
          </a:xfrm>
          <a:prstGeom prst="rect">
            <a:avLst/>
          </a:prstGeom>
        </p:spPr>
        <p:txBody>
          <a:bodyPr numCol="2"/>
          <a:lstStyle/>
          <a:p>
            <a:pPr lvl="2">
              <a:lnSpc>
                <a:spcPts val="1600"/>
              </a:lnSpc>
              <a:spcBef>
                <a:spcPts val="1000"/>
              </a:spcBef>
              <a:buSzPct val="55000"/>
              <a:buFont typeface="Lucida Grande Bold" panose="020B0600040502020204" pitchFamily="34" charset="0"/>
              <a:buChar char="●"/>
            </a:pPr>
            <a:r>
              <a:rPr lang="en-US" sz="1800" b="1" dirty="0">
                <a:solidFill>
                  <a:srgbClr val="4E879B"/>
                </a:solidFill>
                <a:latin typeface="Arial" panose="020B0604020202020204" pitchFamily="34" charset="0"/>
                <a:cs typeface="Arial" panose="020B0604020202020204" pitchFamily="34" charset="0"/>
              </a:rPr>
              <a:t>2,568</a:t>
            </a:r>
            <a:r>
              <a:rPr lang="en-US" sz="1200" b="1" dirty="0">
                <a:solidFill>
                  <a:srgbClr val="007EB3"/>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patent family's portfolio</a:t>
            </a:r>
          </a:p>
          <a:p>
            <a:pPr lvl="2">
              <a:lnSpc>
                <a:spcPts val="1800"/>
              </a:lnSpc>
              <a:spcBef>
                <a:spcPts val="1000"/>
              </a:spcBef>
              <a:buSzPct val="55000"/>
              <a:buFont typeface="Lucida Grande Bold" panose="020B0600040502020204" pitchFamily="34" charset="0"/>
              <a:buChar char="●"/>
            </a:pPr>
            <a:r>
              <a:rPr lang="en-US" sz="1800" b="1" dirty="0">
                <a:solidFill>
                  <a:srgbClr val="4E879B"/>
                </a:solidFill>
                <a:latin typeface="Arial" panose="020B0604020202020204" pitchFamily="34" charset="0"/>
                <a:cs typeface="Arial" panose="020B0604020202020204" pitchFamily="34" charset="0"/>
              </a:rPr>
              <a:t>143</a:t>
            </a:r>
            <a:r>
              <a:rPr lang="en-US" sz="1800" dirty="0">
                <a:solidFill>
                  <a:srgbClr val="5DC2F4"/>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new patent families in 2025</a:t>
            </a:r>
            <a:endParaRPr lang="en-US" sz="1600" b="1" dirty="0">
              <a:solidFill>
                <a:srgbClr val="4E879B"/>
              </a:solidFill>
              <a:latin typeface="Arial" panose="020B0604020202020204" pitchFamily="34" charset="0"/>
              <a:cs typeface="Arial" panose="020B0604020202020204" pitchFamily="34" charset="0"/>
            </a:endParaRPr>
          </a:p>
          <a:p>
            <a:pPr lvl="2">
              <a:lnSpc>
                <a:spcPts val="1800"/>
              </a:lnSpc>
              <a:spcBef>
                <a:spcPts val="1000"/>
              </a:spcBef>
              <a:buSzPct val="80000"/>
              <a:buFont typeface="Lucida Grande Bold" panose="020B0600040502020204" pitchFamily="34" charset="0"/>
              <a:buChar char="●"/>
            </a:pPr>
            <a:r>
              <a:rPr lang="en-US" sz="1600" dirty="0">
                <a:latin typeface="Arial" panose="020B0604020202020204" pitchFamily="34" charset="0"/>
                <a:cs typeface="Arial" panose="020B0604020202020204" pitchFamily="34" charset="0"/>
              </a:rPr>
              <a:t>An annual budget of  </a:t>
            </a:r>
            <a:r>
              <a:rPr lang="en-US" sz="1800" b="1" dirty="0">
                <a:solidFill>
                  <a:srgbClr val="4E879B"/>
                </a:solidFill>
                <a:latin typeface="Arial" panose="020B0604020202020204" pitchFamily="34" charset="0"/>
                <a:cs typeface="Arial" panose="020B0604020202020204" pitchFamily="34" charset="0"/>
              </a:rPr>
              <a:t>€2 M</a:t>
            </a:r>
            <a:r>
              <a:rPr lang="en-US" sz="1200" b="1" dirty="0">
                <a:solidFill>
                  <a:srgbClr val="4E879B"/>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to fund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project maturation or proof of concept</a:t>
            </a:r>
          </a:p>
          <a:p>
            <a:pPr lvl="2">
              <a:lnSpc>
                <a:spcPts val="1600"/>
              </a:lnSpc>
              <a:spcBef>
                <a:spcPts val="1400"/>
              </a:spcBef>
              <a:buSzPct val="80000"/>
              <a:buFont typeface="Lucida Grande Bold" panose="020B0600040502020204" pitchFamily="34" charset="0"/>
              <a:buChar char="●"/>
            </a:pPr>
            <a:r>
              <a:rPr lang="en-US" sz="1600" dirty="0">
                <a:latin typeface="Arial" panose="020B0604020202020204" pitchFamily="34" charset="0"/>
                <a:cs typeface="Arial" panose="020B0604020202020204" pitchFamily="34" charset="0"/>
              </a:rPr>
              <a:t>A maturation budget reaching</a:t>
            </a:r>
            <a:r>
              <a:rPr lang="en-US" sz="1200" dirty="0">
                <a:latin typeface="Arial" panose="020B0604020202020204" pitchFamily="34" charset="0"/>
                <a:cs typeface="Arial" panose="020B0604020202020204" pitchFamily="34" charset="0"/>
              </a:rPr>
              <a:t> </a:t>
            </a:r>
            <a:r>
              <a:rPr lang="en-US" sz="1800" b="1" dirty="0">
                <a:solidFill>
                  <a:srgbClr val="4E879B"/>
                </a:solidFill>
                <a:latin typeface="Arial" panose="020B0604020202020204" pitchFamily="34" charset="0"/>
                <a:cs typeface="Arial" panose="020B0604020202020204" pitchFamily="34" charset="0"/>
              </a:rPr>
              <a:t>€29,4 </a:t>
            </a:r>
            <a:r>
              <a:rPr lang="en-US" sz="1800" b="1" dirty="0">
                <a:solidFill>
                  <a:srgbClr val="5C8699"/>
                </a:solidFill>
                <a:latin typeface="Arial" panose="020B0604020202020204" pitchFamily="34" charset="0"/>
                <a:cs typeface="Arial" panose="020B0604020202020204" pitchFamily="34" charset="0"/>
              </a:rPr>
              <a:t>M</a:t>
            </a:r>
            <a:r>
              <a:rPr lang="en-US" sz="1200" b="1" dirty="0">
                <a:solidFill>
                  <a:srgbClr val="4E879B"/>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invested in</a:t>
            </a:r>
            <a:r>
              <a:rPr lang="en-US" sz="1200" dirty="0">
                <a:latin typeface="Arial" panose="020B0604020202020204" pitchFamily="34" charset="0"/>
                <a:cs typeface="Arial" panose="020B0604020202020204" pitchFamily="34" charset="0"/>
              </a:rPr>
              <a:t> </a:t>
            </a:r>
            <a:r>
              <a:rPr lang="en-US" sz="1800" b="1" dirty="0">
                <a:solidFill>
                  <a:srgbClr val="5C8699"/>
                </a:solidFill>
                <a:latin typeface="Arial" panose="020B0604020202020204" pitchFamily="34" charset="0"/>
                <a:cs typeface="Arial" panose="020B0604020202020204" pitchFamily="34" charset="0"/>
              </a:rPr>
              <a:t>514</a:t>
            </a:r>
            <a:r>
              <a:rPr lang="en-US" sz="12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projects since 2009 </a:t>
            </a:r>
          </a:p>
          <a:p>
            <a:pPr lvl="2">
              <a:lnSpc>
                <a:spcPts val="1600"/>
              </a:lnSpc>
              <a:spcBef>
                <a:spcPts val="1400"/>
              </a:spcBef>
              <a:buSzPct val="55000"/>
              <a:buFont typeface="Lucida Grande Bold" panose="020B0600040502020204" pitchFamily="34" charset="0"/>
              <a:buChar char="●"/>
            </a:pPr>
            <a:r>
              <a:rPr lang="en-US" sz="1800" b="1" dirty="0">
                <a:solidFill>
                  <a:srgbClr val="4E879B"/>
                </a:solidFill>
                <a:latin typeface="Arial" panose="020B0604020202020204" pitchFamily="34" charset="0"/>
                <a:cs typeface="Arial" panose="020B0604020202020204" pitchFamily="34" charset="0"/>
              </a:rPr>
              <a:t>€715 M</a:t>
            </a:r>
            <a:r>
              <a:rPr lang="en-US" sz="1200" b="1" dirty="0">
                <a:solidFill>
                  <a:srgbClr val="4E879B"/>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industrial partnerships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since 2006 (research contracts, licenses)</a:t>
            </a:r>
          </a:p>
          <a:p>
            <a:pPr lvl="2">
              <a:lnSpc>
                <a:spcPts val="1600"/>
              </a:lnSpc>
              <a:spcBef>
                <a:spcPts val="1000"/>
              </a:spcBef>
              <a:buSzPct val="56000"/>
              <a:buFont typeface="Lucida Grande Bold" panose="020B0600040502020204" pitchFamily="34" charset="0"/>
              <a:buChar char="●"/>
            </a:pPr>
            <a:endParaRPr lang="fr-FR" sz="1800" b="1" dirty="0">
              <a:solidFill>
                <a:srgbClr val="4E879B"/>
              </a:solidFill>
              <a:latin typeface="Calibri" panose="020F0502020204030204" pitchFamily="34" charset="0"/>
              <a:cs typeface="Calibri" panose="020F0502020204030204" pitchFamily="34" charset="0"/>
            </a:endParaRPr>
          </a:p>
          <a:p>
            <a:pPr lvl="2">
              <a:lnSpc>
                <a:spcPts val="1600"/>
              </a:lnSpc>
              <a:spcBef>
                <a:spcPts val="1000"/>
              </a:spcBef>
              <a:buSzPct val="56000"/>
              <a:buFont typeface="Lucida Grande Bold" panose="020B0600040502020204" pitchFamily="34" charset="0"/>
              <a:buChar char="●"/>
            </a:pPr>
            <a:r>
              <a:rPr lang="fr-FR" sz="1800" b="1" dirty="0">
                <a:solidFill>
                  <a:srgbClr val="4E879B"/>
                </a:solidFill>
                <a:latin typeface="Calibri" panose="020F0502020204030204" pitchFamily="34" charset="0"/>
                <a:cs typeface="Calibri" panose="020F0502020204030204" pitchFamily="34" charset="0"/>
              </a:rPr>
              <a:t>~ </a:t>
            </a:r>
            <a:r>
              <a:rPr lang="en-US" sz="1800" b="1" dirty="0">
                <a:solidFill>
                  <a:srgbClr val="4E879B"/>
                </a:solidFill>
                <a:latin typeface="Arial" panose="020B0604020202020204" pitchFamily="34" charset="0"/>
                <a:cs typeface="Arial" panose="020B0604020202020204" pitchFamily="34" charset="0"/>
              </a:rPr>
              <a:t>€30 M</a:t>
            </a:r>
            <a:r>
              <a:rPr lang="en-US" sz="1200" b="1" dirty="0">
                <a:solidFill>
                  <a:srgbClr val="4E879B"/>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per year from licensing agreements</a:t>
            </a:r>
          </a:p>
          <a:p>
            <a:pPr lvl="2">
              <a:lnSpc>
                <a:spcPts val="1600"/>
              </a:lnSpc>
              <a:spcBef>
                <a:spcPts val="1000"/>
              </a:spcBef>
              <a:buSzPct val="80000"/>
              <a:buFont typeface="Lucida Grande Bold" panose="020B0600040502020204" pitchFamily="34" charset="0"/>
              <a:buChar char="●"/>
            </a:pPr>
            <a:r>
              <a:rPr lang="en-US" sz="1600" dirty="0">
                <a:latin typeface="Arial" panose="020B0604020202020204" pitchFamily="34" charset="0"/>
                <a:cs typeface="Arial" panose="020B0604020202020204" pitchFamily="34" charset="0"/>
              </a:rPr>
              <a:t>Over</a:t>
            </a:r>
            <a:r>
              <a:rPr lang="en-US" sz="1200" dirty="0">
                <a:latin typeface="Arial" panose="020B0604020202020204" pitchFamily="34" charset="0"/>
                <a:cs typeface="Arial" panose="020B0604020202020204" pitchFamily="34" charset="0"/>
              </a:rPr>
              <a:t> </a:t>
            </a:r>
            <a:r>
              <a:rPr lang="en-US" sz="1800" b="1" dirty="0">
                <a:solidFill>
                  <a:srgbClr val="4E879B"/>
                </a:solidFill>
                <a:latin typeface="Arial" panose="020B0604020202020204" pitchFamily="34" charset="0"/>
                <a:cs typeface="Arial" panose="020B0604020202020204" pitchFamily="34" charset="0"/>
              </a:rPr>
              <a:t>400</a:t>
            </a:r>
            <a:r>
              <a:rPr lang="en-US" sz="1200" b="1" dirty="0">
                <a:solidFill>
                  <a:srgbClr val="007EB3"/>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technologies and research tools available for licensing</a:t>
            </a:r>
          </a:p>
          <a:p>
            <a:pPr lvl="2">
              <a:lnSpc>
                <a:spcPts val="1600"/>
              </a:lnSpc>
              <a:spcBef>
                <a:spcPts val="1000"/>
              </a:spcBef>
              <a:buSzPct val="80000"/>
              <a:buFont typeface="Lucida Grande Bold" panose="020B0600040502020204" pitchFamily="34" charset="0"/>
              <a:buChar char="●"/>
            </a:pPr>
            <a:r>
              <a:rPr lang="en-US" sz="1600" dirty="0">
                <a:latin typeface="Arial" panose="020B0604020202020204" pitchFamily="34" charset="0"/>
                <a:cs typeface="Arial" panose="020B0604020202020204" pitchFamily="34" charset="0"/>
              </a:rPr>
              <a:t>Strategic alliances with MSDAVENIR,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Astra Zeneca/MedImmune, Sanofi, </a:t>
            </a:r>
            <a:br>
              <a:rPr lang="en-US" sz="1600" dirty="0">
                <a:latin typeface="Arial" panose="020B0604020202020204" pitchFamily="34" charset="0"/>
                <a:cs typeface="Arial" panose="020B0604020202020204" pitchFamily="34" charset="0"/>
              </a:rPr>
            </a:br>
            <a:r>
              <a:rPr lang="en-US" sz="1600" dirty="0" err="1">
                <a:latin typeface="Arial" panose="020B0604020202020204" pitchFamily="34" charset="0"/>
                <a:cs typeface="Arial" panose="020B0604020202020204" pitchFamily="34" charset="0"/>
              </a:rPr>
              <a:t>AdBio</a:t>
            </a:r>
            <a:r>
              <a:rPr lang="en-US" sz="1600" dirty="0">
                <a:latin typeface="Arial" panose="020B0604020202020204" pitchFamily="34" charset="0"/>
                <a:cs typeface="Arial" panose="020B0604020202020204" pitchFamily="34" charset="0"/>
              </a:rPr>
              <a:t> Partners…</a:t>
            </a:r>
          </a:p>
          <a:p>
            <a:pPr lvl="2">
              <a:lnSpc>
                <a:spcPts val="1600"/>
              </a:lnSpc>
              <a:spcBef>
                <a:spcPts val="1000"/>
              </a:spcBef>
              <a:buSzPct val="55000"/>
              <a:buFont typeface="Lucida Grande Bold" panose="020B0600040502020204" pitchFamily="34" charset="0"/>
              <a:buChar char="●"/>
            </a:pPr>
            <a:r>
              <a:rPr lang="fr-FR" sz="1800" b="1" dirty="0">
                <a:solidFill>
                  <a:srgbClr val="4E879B"/>
                </a:solidFill>
                <a:latin typeface="Arial" panose="020B0604020202020204" pitchFamily="34" charset="0"/>
                <a:cs typeface="Arial" panose="020B0604020202020204" pitchFamily="34" charset="0"/>
              </a:rPr>
              <a:t>10</a:t>
            </a:r>
            <a:r>
              <a:rPr lang="en-US" sz="12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startups created each year via Inserm </a:t>
            </a:r>
            <a:r>
              <a:rPr lang="en-US" sz="1600" dirty="0" err="1">
                <a:latin typeface="Arial" panose="020B0604020202020204" pitchFamily="34" charset="0"/>
                <a:cs typeface="Arial" panose="020B0604020202020204" pitchFamily="34" charset="0"/>
              </a:rPr>
              <a:t>Transfert</a:t>
            </a:r>
            <a:r>
              <a:rPr lang="en-US" sz="1600" dirty="0">
                <a:latin typeface="Arial" panose="020B0604020202020204" pitchFamily="34" charset="0"/>
                <a:cs typeface="Arial" panose="020B0604020202020204" pitchFamily="34" charset="0"/>
              </a:rPr>
              <a:t> (Inserm’s subsidiary)</a:t>
            </a:r>
          </a:p>
          <a:p>
            <a:pPr lvl="2">
              <a:lnSpc>
                <a:spcPts val="1600"/>
              </a:lnSpc>
              <a:spcBef>
                <a:spcPts val="1000"/>
              </a:spcBef>
              <a:buSzPct val="80000"/>
              <a:buFont typeface="Lucida Grande Bold" panose="020B0600040502020204" pitchFamily="34" charset="0"/>
              <a:buChar char="●"/>
            </a:pPr>
            <a:r>
              <a:rPr lang="en-US" sz="1600" dirty="0">
                <a:latin typeface="Arial" panose="020B0604020202020204" pitchFamily="34" charset="0"/>
                <a:cs typeface="Arial" panose="020B0604020202020204" pitchFamily="34" charset="0"/>
              </a:rPr>
              <a:t>Partnerships with SATTs</a:t>
            </a:r>
            <a:endParaRPr lang="en-US" sz="1600" i="1"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F2EE8714-513D-4D44-BB98-4A5B7E996C7D}"/>
              </a:ext>
            </a:extLst>
          </p:cNvPr>
          <p:cNvSpPr txBox="1"/>
          <p:nvPr/>
        </p:nvSpPr>
        <p:spPr>
          <a:xfrm>
            <a:off x="390261" y="538590"/>
            <a:ext cx="7803727"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Value creation activities which are bearing fruit</a:t>
            </a:r>
          </a:p>
        </p:txBody>
      </p:sp>
      <p:pic>
        <p:nvPicPr>
          <p:cNvPr id="4" name="Image 3" descr="Une image contenant texte, Police, Graphique, logo&#10;&#10;Description générée automatiquement">
            <a:extLst>
              <a:ext uri="{FF2B5EF4-FFF2-40B4-BE49-F238E27FC236}">
                <a16:creationId xmlns:a16="http://schemas.microsoft.com/office/drawing/2014/main" id="{CBB978AE-6ABD-0C7B-0492-DD21C4228398}"/>
              </a:ext>
            </a:extLst>
          </p:cNvPr>
          <p:cNvPicPr>
            <a:picLocks noChangeAspect="1"/>
          </p:cNvPicPr>
          <p:nvPr/>
        </p:nvPicPr>
        <p:blipFill>
          <a:blip r:embed="rId3"/>
          <a:stretch>
            <a:fillRect/>
          </a:stretch>
        </p:blipFill>
        <p:spPr>
          <a:xfrm>
            <a:off x="6297894" y="261740"/>
            <a:ext cx="2635692" cy="667568"/>
          </a:xfrm>
          <a:prstGeom prst="rect">
            <a:avLst/>
          </a:prstGeom>
        </p:spPr>
      </p:pic>
    </p:spTree>
    <p:extLst>
      <p:ext uri="{BB962C8B-B14F-4D97-AF65-F5344CB8AC3E}">
        <p14:creationId xmlns:p14="http://schemas.microsoft.com/office/powerpoint/2010/main" val="2658917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6203E1-78F3-3B46-A2B3-63152C82B3EA}"/>
              </a:ext>
            </a:extLst>
          </p:cNvPr>
          <p:cNvSpPr>
            <a:spLocks noGrp="1"/>
          </p:cNvSpPr>
          <p:nvPr>
            <p:ph type="title"/>
          </p:nvPr>
        </p:nvSpPr>
        <p:spPr>
          <a:xfrm>
            <a:off x="175501" y="209199"/>
            <a:ext cx="5671730" cy="286103"/>
          </a:xfrm>
          <a:prstGeom prst="rect">
            <a:avLst/>
          </a:prstGeom>
        </p:spPr>
        <p:txBody>
          <a:bodyPr/>
          <a:lstStyle/>
          <a:p>
            <a:r>
              <a:rPr lang="en-US" dirty="0"/>
              <a:t>Take action to improve the health of all</a:t>
            </a:r>
          </a:p>
        </p:txBody>
      </p:sp>
      <p:sp>
        <p:nvSpPr>
          <p:cNvPr id="3" name="Espace réservé du numéro de diapositive 2">
            <a:extLst>
              <a:ext uri="{FF2B5EF4-FFF2-40B4-BE49-F238E27FC236}">
                <a16:creationId xmlns:a16="http://schemas.microsoft.com/office/drawing/2014/main" id="{87496386-98BD-8E46-887A-466A548947C0}"/>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en-US" smtClean="0">
                <a:latin typeface="Arial" panose="020B0604020202020204" pitchFamily="34" charset="0"/>
                <a:cs typeface="Arial" panose="020B0604020202020204" pitchFamily="34" charset="0"/>
              </a:rPr>
              <a:pPr/>
              <a:t>23</a:t>
            </a:fld>
            <a:endParaRPr lang="en-US"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ED6F98CA-AFCD-1D46-BEBE-02252CDE459D}"/>
              </a:ext>
            </a:extLst>
          </p:cNvPr>
          <p:cNvSpPr txBox="1"/>
          <p:nvPr/>
        </p:nvSpPr>
        <p:spPr>
          <a:xfrm>
            <a:off x="597070" y="458151"/>
            <a:ext cx="8086024" cy="323165"/>
          </a:xfrm>
          <a:prstGeom prst="rect">
            <a:avLst/>
          </a:prstGeom>
          <a:noFill/>
        </p:spPr>
        <p:txBody>
          <a:bodyPr wrap="square" lIns="0" tIns="0" rIns="0" bIns="0" rtlCol="0">
            <a:spAutoFit/>
          </a:bodyPr>
          <a:lstStyle/>
          <a:p>
            <a:r>
              <a:rPr lang="en-US" sz="2100" dirty="0" err="1">
                <a:latin typeface="Arial" panose="020B0604020202020204" pitchFamily="34" charset="0"/>
                <a:cs typeface="Arial" panose="020B0604020202020204" pitchFamily="34" charset="0"/>
              </a:rPr>
              <a:t>Inserm</a:t>
            </a:r>
            <a:r>
              <a:rPr lang="en-US" sz="2100" dirty="0">
                <a:latin typeface="Arial" panose="020B0604020202020204" pitchFamily="34" charset="0"/>
                <a:cs typeface="Arial" panose="020B0604020202020204" pitchFamily="34" charset="0"/>
              </a:rPr>
              <a:t> &amp; </a:t>
            </a:r>
            <a:r>
              <a:rPr lang="en-US" sz="2100" dirty="0" err="1">
                <a:latin typeface="Arial" panose="020B0604020202020204" pitchFamily="34" charset="0"/>
                <a:cs typeface="Arial" panose="020B0604020202020204" pitchFamily="34" charset="0"/>
              </a:rPr>
              <a:t>Inserm</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Transfert</a:t>
            </a:r>
            <a:r>
              <a:rPr lang="en-US" sz="2100" dirty="0">
                <a:latin typeface="Arial" panose="020B0604020202020204" pitchFamily="34" charset="0"/>
                <a:cs typeface="Arial" panose="020B0604020202020204" pitchFamily="34" charset="0"/>
              </a:rPr>
              <a:t> in EPO rankings</a:t>
            </a:r>
          </a:p>
        </p:txBody>
      </p:sp>
      <p:sp>
        <p:nvSpPr>
          <p:cNvPr id="62" name="ZoneTexte 61">
            <a:extLst>
              <a:ext uri="{FF2B5EF4-FFF2-40B4-BE49-F238E27FC236}">
                <a16:creationId xmlns:a16="http://schemas.microsoft.com/office/drawing/2014/main" id="{F2EC0248-E0FB-42D2-A3AB-6A2F7D739AC2}"/>
              </a:ext>
            </a:extLst>
          </p:cNvPr>
          <p:cNvSpPr txBox="1"/>
          <p:nvPr/>
        </p:nvSpPr>
        <p:spPr>
          <a:xfrm>
            <a:off x="3904001" y="3141274"/>
            <a:ext cx="5100754" cy="1554272"/>
          </a:xfrm>
          <a:prstGeom prst="rect">
            <a:avLst/>
          </a:prstGeom>
          <a:noFill/>
        </p:spPr>
        <p:txBody>
          <a:bodyPr wrap="square" rtlCol="0">
            <a:spAutoFit/>
          </a:bodyPr>
          <a:lstStyle/>
          <a:p>
            <a:pPr marL="171450" indent="-171450">
              <a:spcBef>
                <a:spcPts val="1000"/>
              </a:spcBef>
              <a:buClr>
                <a:srgbClr val="DE492A"/>
              </a:buClr>
              <a:buSzPct val="120000"/>
              <a:buFont typeface="Arial" panose="020B0604020202020204" pitchFamily="34" charset="0"/>
              <a:buChar char="•"/>
            </a:pPr>
            <a:r>
              <a:rPr lang="en-US" sz="1400" b="1" dirty="0">
                <a:solidFill>
                  <a:srgbClr val="4E879B"/>
                </a:solidFill>
                <a:latin typeface="Arial" panose="020B0604020202020204" pitchFamily="34" charset="0"/>
                <a:cs typeface="Arial" panose="020B0604020202020204" pitchFamily="34" charset="0"/>
              </a:rPr>
              <a:t>No. 1 </a:t>
            </a:r>
            <a:r>
              <a:rPr lang="en-US" sz="1400" dirty="0">
                <a:solidFill>
                  <a:srgbClr val="515151"/>
                </a:solidFill>
                <a:latin typeface="Arial" panose="020B0604020202020204" pitchFamily="34" charset="0"/>
                <a:cs typeface="Arial" panose="020B0604020202020204" pitchFamily="34" charset="0"/>
              </a:rPr>
              <a:t>European applicant in the pharmaceutical sector</a:t>
            </a:r>
          </a:p>
          <a:p>
            <a:pPr marL="171450" indent="-171450">
              <a:spcBef>
                <a:spcPts val="1000"/>
              </a:spcBef>
              <a:buClr>
                <a:srgbClr val="DE492A"/>
              </a:buClr>
              <a:buSzPct val="120000"/>
              <a:buFont typeface="Arial" panose="020B0604020202020204" pitchFamily="34" charset="0"/>
              <a:buChar char="•"/>
            </a:pPr>
            <a:r>
              <a:rPr lang="en-US" sz="1400" b="1" dirty="0">
                <a:solidFill>
                  <a:srgbClr val="4E879B"/>
                </a:solidFill>
                <a:latin typeface="Arial" panose="020B0604020202020204" pitchFamily="34" charset="0"/>
                <a:cs typeface="Arial" panose="020B0604020202020204" pitchFamily="34" charset="0"/>
              </a:rPr>
              <a:t>No. 3 </a:t>
            </a:r>
            <a:r>
              <a:rPr lang="en-US" sz="1400" dirty="0">
                <a:solidFill>
                  <a:srgbClr val="515151"/>
                </a:solidFill>
                <a:latin typeface="Arial" panose="020B0604020202020204" pitchFamily="34" charset="0"/>
                <a:cs typeface="Arial" panose="020B0604020202020204" pitchFamily="34" charset="0"/>
              </a:rPr>
              <a:t>European applicant in the biotechnology sector</a:t>
            </a:r>
          </a:p>
          <a:p>
            <a:pPr marL="171450" indent="-171450">
              <a:spcBef>
                <a:spcPts val="1000"/>
              </a:spcBef>
              <a:buClr>
                <a:srgbClr val="DE492A"/>
              </a:buClr>
              <a:buSzPct val="120000"/>
              <a:buFont typeface="Arial" panose="020B0604020202020204" pitchFamily="34" charset="0"/>
              <a:buChar char="•"/>
            </a:pPr>
            <a:r>
              <a:rPr lang="en-US" sz="1400" b="1" dirty="0">
                <a:solidFill>
                  <a:srgbClr val="4E879B"/>
                </a:solidFill>
                <a:latin typeface="Arial" panose="020B0604020202020204" pitchFamily="34" charset="0"/>
                <a:cs typeface="Arial" panose="020B0604020202020204" pitchFamily="34" charset="0"/>
              </a:rPr>
              <a:t>No. 1 </a:t>
            </a:r>
            <a:r>
              <a:rPr lang="en-US" sz="1400" dirty="0">
                <a:solidFill>
                  <a:srgbClr val="515151"/>
                </a:solidFill>
                <a:latin typeface="Arial" panose="020B0604020202020204" pitchFamily="34" charset="0"/>
                <a:cs typeface="Arial" panose="020B0604020202020204" pitchFamily="34" charset="0"/>
              </a:rPr>
              <a:t>European research academic institution in the biomedical sector</a:t>
            </a:r>
          </a:p>
          <a:p>
            <a:pPr marL="171450" indent="-171450">
              <a:spcBef>
                <a:spcPts val="1000"/>
              </a:spcBef>
              <a:buClr>
                <a:srgbClr val="DE492A"/>
              </a:buClr>
              <a:buSzPct val="120000"/>
              <a:buFont typeface="Arial" panose="020B0604020202020204" pitchFamily="34" charset="0"/>
              <a:buChar char="•"/>
            </a:pPr>
            <a:r>
              <a:rPr lang="en-US" sz="1400" b="1" dirty="0">
                <a:solidFill>
                  <a:srgbClr val="4E879B"/>
                </a:solidFill>
                <a:latin typeface="Arial" panose="020B0604020202020204" pitchFamily="34" charset="0"/>
                <a:cs typeface="Arial" panose="020B0604020202020204" pitchFamily="34" charset="0"/>
              </a:rPr>
              <a:t>2,568</a:t>
            </a:r>
            <a:r>
              <a:rPr lang="en-US" sz="1400" dirty="0">
                <a:solidFill>
                  <a:srgbClr val="515151"/>
                </a:solidFill>
                <a:latin typeface="Arial" panose="020B0604020202020204" pitchFamily="34" charset="0"/>
                <a:cs typeface="Arial" panose="020B0604020202020204" pitchFamily="34" charset="0"/>
              </a:rPr>
              <a:t> patent families as of 31/12/2025</a:t>
            </a:r>
          </a:p>
        </p:txBody>
      </p:sp>
      <p:pic>
        <p:nvPicPr>
          <p:cNvPr id="15" name="Image 14">
            <a:extLst>
              <a:ext uri="{FF2B5EF4-FFF2-40B4-BE49-F238E27FC236}">
                <a16:creationId xmlns:a16="http://schemas.microsoft.com/office/drawing/2014/main" id="{CC5E66B2-5BA8-8F30-65BB-9C121BB041CF}"/>
              </a:ext>
            </a:extLst>
          </p:cNvPr>
          <p:cNvPicPr>
            <a:picLocks noChangeAspect="1"/>
          </p:cNvPicPr>
          <p:nvPr/>
        </p:nvPicPr>
        <p:blipFill>
          <a:blip r:embed="rId3"/>
          <a:srcRect l="7892" t="5148" r="2503"/>
          <a:stretch>
            <a:fillRect/>
          </a:stretch>
        </p:blipFill>
        <p:spPr>
          <a:xfrm>
            <a:off x="361949" y="1143039"/>
            <a:ext cx="3414282" cy="1800000"/>
          </a:xfrm>
          <a:prstGeom prst="rect">
            <a:avLst/>
          </a:prstGeom>
        </p:spPr>
      </p:pic>
      <p:pic>
        <p:nvPicPr>
          <p:cNvPr id="22" name="Image 21">
            <a:extLst>
              <a:ext uri="{FF2B5EF4-FFF2-40B4-BE49-F238E27FC236}">
                <a16:creationId xmlns:a16="http://schemas.microsoft.com/office/drawing/2014/main" id="{44496C8F-F802-CA9C-B252-C7C63396014F}"/>
              </a:ext>
            </a:extLst>
          </p:cNvPr>
          <p:cNvPicPr>
            <a:picLocks noChangeAspect="1"/>
          </p:cNvPicPr>
          <p:nvPr/>
        </p:nvPicPr>
        <p:blipFill>
          <a:blip r:embed="rId4"/>
          <a:stretch>
            <a:fillRect/>
          </a:stretch>
        </p:blipFill>
        <p:spPr>
          <a:xfrm>
            <a:off x="406400" y="2895546"/>
            <a:ext cx="3230077" cy="1800000"/>
          </a:xfrm>
          <a:prstGeom prst="rect">
            <a:avLst/>
          </a:prstGeom>
        </p:spPr>
      </p:pic>
      <p:pic>
        <p:nvPicPr>
          <p:cNvPr id="24" name="Image 23">
            <a:extLst>
              <a:ext uri="{FF2B5EF4-FFF2-40B4-BE49-F238E27FC236}">
                <a16:creationId xmlns:a16="http://schemas.microsoft.com/office/drawing/2014/main" id="{AC98C2C4-AD01-3123-67B9-33D6E81FA6CF}"/>
              </a:ext>
            </a:extLst>
          </p:cNvPr>
          <p:cNvPicPr>
            <a:picLocks noChangeAspect="1"/>
          </p:cNvPicPr>
          <p:nvPr/>
        </p:nvPicPr>
        <p:blipFill>
          <a:blip r:embed="rId5"/>
          <a:stretch>
            <a:fillRect/>
          </a:stretch>
        </p:blipFill>
        <p:spPr>
          <a:xfrm>
            <a:off x="4264970" y="1035039"/>
            <a:ext cx="3428516" cy="2016000"/>
          </a:xfrm>
          <a:prstGeom prst="rect">
            <a:avLst/>
          </a:prstGeom>
        </p:spPr>
      </p:pic>
    </p:spTree>
    <p:extLst>
      <p:ext uri="{BB962C8B-B14F-4D97-AF65-F5344CB8AC3E}">
        <p14:creationId xmlns:p14="http://schemas.microsoft.com/office/powerpoint/2010/main" val="3232630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6203E1-78F3-3B46-A2B3-63152C82B3EA}"/>
              </a:ext>
            </a:extLst>
          </p:cNvPr>
          <p:cNvSpPr>
            <a:spLocks noGrp="1"/>
          </p:cNvSpPr>
          <p:nvPr>
            <p:ph type="title"/>
          </p:nvPr>
        </p:nvSpPr>
        <p:spPr>
          <a:xfrm>
            <a:off x="175501" y="209199"/>
            <a:ext cx="5671730" cy="286103"/>
          </a:xfrm>
          <a:prstGeom prst="rect">
            <a:avLst/>
          </a:prstGeom>
        </p:spPr>
        <p:txBody>
          <a:bodyPr/>
          <a:lstStyle/>
          <a:p>
            <a:r>
              <a:rPr lang="en-US" dirty="0"/>
              <a:t>Take action to improve the health of all</a:t>
            </a:r>
            <a:br>
              <a:rPr lang="en-US" b="0" dirty="0"/>
            </a:br>
            <a:endParaRPr lang="en-US" dirty="0"/>
          </a:p>
        </p:txBody>
      </p:sp>
      <p:sp>
        <p:nvSpPr>
          <p:cNvPr id="3" name="Espace réservé du numéro de diapositive 2">
            <a:extLst>
              <a:ext uri="{FF2B5EF4-FFF2-40B4-BE49-F238E27FC236}">
                <a16:creationId xmlns:a16="http://schemas.microsoft.com/office/drawing/2014/main" id="{87496386-98BD-8E46-887A-466A548947C0}"/>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en-US" smtClean="0">
                <a:latin typeface="Arial" panose="020B0604020202020204" pitchFamily="34" charset="0"/>
                <a:cs typeface="Arial" panose="020B0604020202020204" pitchFamily="34" charset="0"/>
              </a:rPr>
              <a:pPr/>
              <a:t>24</a:t>
            </a:fld>
            <a:endParaRPr lang="en-US"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ED6F98CA-AFCD-1D46-BEBE-02252CDE459D}"/>
              </a:ext>
            </a:extLst>
          </p:cNvPr>
          <p:cNvSpPr txBox="1"/>
          <p:nvPr/>
        </p:nvSpPr>
        <p:spPr>
          <a:xfrm>
            <a:off x="595695" y="495302"/>
            <a:ext cx="7235531" cy="323165"/>
          </a:xfrm>
          <a:prstGeom prst="rect">
            <a:avLst/>
          </a:prstGeom>
          <a:noFill/>
        </p:spPr>
        <p:txBody>
          <a:bodyPr wrap="square" lIns="0" tIns="0" rIns="0" bIns="0" rtlCol="0">
            <a:spAutoFit/>
          </a:bodyPr>
          <a:lstStyle/>
          <a:p>
            <a:r>
              <a:rPr lang="en-US" sz="2100" dirty="0" err="1"/>
              <a:t>Inserm</a:t>
            </a:r>
            <a:r>
              <a:rPr lang="en-US" sz="2100" dirty="0"/>
              <a:t> </a:t>
            </a:r>
            <a:r>
              <a:rPr lang="en-US" sz="2100" dirty="0" err="1"/>
              <a:t>Transfert</a:t>
            </a:r>
            <a:r>
              <a:rPr lang="en-US" sz="2100" dirty="0"/>
              <a:t>: partnering with industries</a:t>
            </a:r>
            <a:endParaRPr lang="en-US" sz="2100" dirty="0">
              <a:latin typeface="Arial" panose="020B0604020202020204" pitchFamily="34" charset="0"/>
              <a:cs typeface="Arial" panose="020B0604020202020204" pitchFamily="34" charset="0"/>
            </a:endParaRPr>
          </a:p>
        </p:txBody>
      </p:sp>
      <p:sp>
        <p:nvSpPr>
          <p:cNvPr id="4" name="Espace réservé du contenu 3"/>
          <p:cNvSpPr>
            <a:spLocks noGrp="1"/>
          </p:cNvSpPr>
          <p:nvPr>
            <p:ph sz="quarter" idx="4294967295"/>
          </p:nvPr>
        </p:nvSpPr>
        <p:spPr>
          <a:xfrm>
            <a:off x="724204" y="1218595"/>
            <a:ext cx="8032445" cy="3330404"/>
          </a:xfrm>
          <a:prstGeom prst="rect">
            <a:avLst/>
          </a:prstGeom>
        </p:spPr>
        <p:txBody>
          <a:bodyPr/>
          <a:lstStyle/>
          <a:p>
            <a:r>
              <a:rPr lang="en-US" sz="1600" cap="small" dirty="0"/>
              <a:t>A </a:t>
            </a:r>
            <a:r>
              <a:rPr lang="en-US" sz="1600" dirty="0"/>
              <a:t>privileged partner of major industrials, mid-size, SME, involved in human health, at the international level, among which:</a:t>
            </a:r>
          </a:p>
          <a:p>
            <a:endParaRPr lang="en-US" sz="1600" dirty="0"/>
          </a:p>
          <a:p>
            <a:endParaRPr lang="en-US" sz="1600" dirty="0"/>
          </a:p>
        </p:txBody>
      </p:sp>
      <p:sp>
        <p:nvSpPr>
          <p:cNvPr id="7" name="AutoShape 3" descr="Résultat de recherche d'images pour &quot;qiagen&quot;"/>
          <p:cNvSpPr>
            <a:spLocks noChangeAspect="1" noChangeArrowheads="1"/>
          </p:cNvSpPr>
          <p:nvPr/>
        </p:nvSpPr>
        <p:spPr bwMode="auto">
          <a:xfrm>
            <a:off x="155575" y="-579438"/>
            <a:ext cx="1438275" cy="1219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3" name="Picture 4">
            <a:extLst>
              <a:ext uri="{FF2B5EF4-FFF2-40B4-BE49-F238E27FC236}">
                <a16:creationId xmlns:a16="http://schemas.microsoft.com/office/drawing/2014/main" id="{4127CC38-9B92-581C-39EF-C69809DDAA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77"/>
          <a:stretch>
            <a:fillRect/>
          </a:stretch>
        </p:blipFill>
        <p:spPr bwMode="auto">
          <a:xfrm>
            <a:off x="455306" y="4032152"/>
            <a:ext cx="1404096" cy="589112"/>
          </a:xfrm>
          <a:prstGeom prst="rect">
            <a:avLst/>
          </a:prstGeom>
          <a:noFill/>
          <a:extLst>
            <a:ext uri="{909E8E84-426E-40DD-AFC4-6F175D3DCCD1}">
              <a14:hiddenFill xmlns:a14="http://schemas.microsoft.com/office/drawing/2010/main">
                <a:solidFill>
                  <a:srgbClr val="FFFFFF"/>
                </a:solidFill>
              </a14:hiddenFill>
            </a:ext>
          </a:extLst>
        </p:spPr>
      </p:pic>
      <p:pic>
        <p:nvPicPr>
          <p:cNvPr id="84" name="Image 83">
            <a:extLst>
              <a:ext uri="{FF2B5EF4-FFF2-40B4-BE49-F238E27FC236}">
                <a16:creationId xmlns:a16="http://schemas.microsoft.com/office/drawing/2014/main" id="{D6A517DF-FE6B-7CD1-F224-645C3164A78E}"/>
              </a:ext>
            </a:extLst>
          </p:cNvPr>
          <p:cNvPicPr>
            <a:picLocks noChangeAspect="1"/>
          </p:cNvPicPr>
          <p:nvPr/>
        </p:nvPicPr>
        <p:blipFill>
          <a:blip r:embed="rId4"/>
          <a:srcRect t="14620" b="19477"/>
          <a:stretch/>
        </p:blipFill>
        <p:spPr>
          <a:xfrm>
            <a:off x="4922210" y="1762104"/>
            <a:ext cx="530510" cy="349618"/>
          </a:xfrm>
          <a:prstGeom prst="rect">
            <a:avLst/>
          </a:prstGeom>
        </p:spPr>
      </p:pic>
      <p:pic>
        <p:nvPicPr>
          <p:cNvPr id="85" name="Image 84">
            <a:extLst>
              <a:ext uri="{FF2B5EF4-FFF2-40B4-BE49-F238E27FC236}">
                <a16:creationId xmlns:a16="http://schemas.microsoft.com/office/drawing/2014/main" id="{1F5FADF4-A768-4CB0-6F15-2E9E6D722FFD}"/>
              </a:ext>
            </a:extLst>
          </p:cNvPr>
          <p:cNvPicPr>
            <a:picLocks noChangeAspect="1"/>
          </p:cNvPicPr>
          <p:nvPr/>
        </p:nvPicPr>
        <p:blipFill>
          <a:blip r:embed="rId5"/>
          <a:srcRect t="-1" b="5121"/>
          <a:stretch/>
        </p:blipFill>
        <p:spPr>
          <a:xfrm>
            <a:off x="6504180" y="1762104"/>
            <a:ext cx="1144534" cy="370458"/>
          </a:xfrm>
          <a:prstGeom prst="rect">
            <a:avLst/>
          </a:prstGeom>
        </p:spPr>
      </p:pic>
      <p:pic>
        <p:nvPicPr>
          <p:cNvPr id="86" name="Image 85">
            <a:extLst>
              <a:ext uri="{FF2B5EF4-FFF2-40B4-BE49-F238E27FC236}">
                <a16:creationId xmlns:a16="http://schemas.microsoft.com/office/drawing/2014/main" id="{507816EC-1382-7636-E508-340BBBA8D341}"/>
              </a:ext>
            </a:extLst>
          </p:cNvPr>
          <p:cNvPicPr>
            <a:picLocks noChangeAspect="1"/>
          </p:cNvPicPr>
          <p:nvPr/>
        </p:nvPicPr>
        <p:blipFill>
          <a:blip r:embed="rId6"/>
          <a:stretch>
            <a:fillRect/>
          </a:stretch>
        </p:blipFill>
        <p:spPr>
          <a:xfrm>
            <a:off x="4017336" y="1790395"/>
            <a:ext cx="637014" cy="331246"/>
          </a:xfrm>
          <a:prstGeom prst="rect">
            <a:avLst/>
          </a:prstGeom>
        </p:spPr>
      </p:pic>
      <p:pic>
        <p:nvPicPr>
          <p:cNvPr id="87" name="Image 86">
            <a:extLst>
              <a:ext uri="{FF2B5EF4-FFF2-40B4-BE49-F238E27FC236}">
                <a16:creationId xmlns:a16="http://schemas.microsoft.com/office/drawing/2014/main" id="{6FF353CB-9F54-F353-3B9F-A66BB0B3DDBB}"/>
              </a:ext>
            </a:extLst>
          </p:cNvPr>
          <p:cNvPicPr>
            <a:picLocks noChangeAspect="1"/>
          </p:cNvPicPr>
          <p:nvPr/>
        </p:nvPicPr>
        <p:blipFill>
          <a:blip r:embed="rId7"/>
          <a:stretch>
            <a:fillRect/>
          </a:stretch>
        </p:blipFill>
        <p:spPr>
          <a:xfrm>
            <a:off x="419389" y="2287057"/>
            <a:ext cx="925146" cy="181054"/>
          </a:xfrm>
          <a:prstGeom prst="rect">
            <a:avLst/>
          </a:prstGeom>
        </p:spPr>
      </p:pic>
      <p:pic>
        <p:nvPicPr>
          <p:cNvPr id="88" name="Image 87">
            <a:extLst>
              <a:ext uri="{FF2B5EF4-FFF2-40B4-BE49-F238E27FC236}">
                <a16:creationId xmlns:a16="http://schemas.microsoft.com/office/drawing/2014/main" id="{E28CA164-CC01-D03B-A02F-D334B5D7B10E}"/>
              </a:ext>
            </a:extLst>
          </p:cNvPr>
          <p:cNvPicPr>
            <a:picLocks noChangeAspect="1"/>
          </p:cNvPicPr>
          <p:nvPr/>
        </p:nvPicPr>
        <p:blipFill>
          <a:blip r:embed="rId8"/>
          <a:stretch>
            <a:fillRect/>
          </a:stretch>
        </p:blipFill>
        <p:spPr>
          <a:xfrm>
            <a:off x="485599" y="2749385"/>
            <a:ext cx="1444420" cy="200026"/>
          </a:xfrm>
          <a:prstGeom prst="rect">
            <a:avLst/>
          </a:prstGeom>
        </p:spPr>
      </p:pic>
      <p:pic>
        <p:nvPicPr>
          <p:cNvPr id="89" name="Image 88">
            <a:extLst>
              <a:ext uri="{FF2B5EF4-FFF2-40B4-BE49-F238E27FC236}">
                <a16:creationId xmlns:a16="http://schemas.microsoft.com/office/drawing/2014/main" id="{FFBEAE40-4850-9981-A973-1C6B49103C03}"/>
              </a:ext>
            </a:extLst>
          </p:cNvPr>
          <p:cNvPicPr>
            <a:picLocks noChangeAspect="1"/>
          </p:cNvPicPr>
          <p:nvPr/>
        </p:nvPicPr>
        <p:blipFill>
          <a:blip r:embed="rId9"/>
          <a:stretch>
            <a:fillRect/>
          </a:stretch>
        </p:blipFill>
        <p:spPr>
          <a:xfrm>
            <a:off x="3364656" y="2851087"/>
            <a:ext cx="413032" cy="348780"/>
          </a:xfrm>
          <a:prstGeom prst="rect">
            <a:avLst/>
          </a:prstGeom>
        </p:spPr>
      </p:pic>
      <p:pic>
        <p:nvPicPr>
          <p:cNvPr id="90" name="Image 89">
            <a:extLst>
              <a:ext uri="{FF2B5EF4-FFF2-40B4-BE49-F238E27FC236}">
                <a16:creationId xmlns:a16="http://schemas.microsoft.com/office/drawing/2014/main" id="{49A1F760-4D16-321E-3969-8F477F199431}"/>
              </a:ext>
            </a:extLst>
          </p:cNvPr>
          <p:cNvPicPr>
            <a:picLocks noChangeAspect="1"/>
          </p:cNvPicPr>
          <p:nvPr/>
        </p:nvPicPr>
        <p:blipFill>
          <a:blip r:embed="rId10"/>
          <a:stretch>
            <a:fillRect/>
          </a:stretch>
        </p:blipFill>
        <p:spPr>
          <a:xfrm>
            <a:off x="2992128" y="3784060"/>
            <a:ext cx="882246" cy="272256"/>
          </a:xfrm>
          <a:prstGeom prst="rect">
            <a:avLst/>
          </a:prstGeom>
        </p:spPr>
      </p:pic>
      <p:pic>
        <p:nvPicPr>
          <p:cNvPr id="91" name="Image 90">
            <a:extLst>
              <a:ext uri="{FF2B5EF4-FFF2-40B4-BE49-F238E27FC236}">
                <a16:creationId xmlns:a16="http://schemas.microsoft.com/office/drawing/2014/main" id="{A7ADB94A-74B5-DFFC-F8CB-6AB3D57264A3}"/>
              </a:ext>
            </a:extLst>
          </p:cNvPr>
          <p:cNvPicPr>
            <a:picLocks noChangeAspect="1"/>
          </p:cNvPicPr>
          <p:nvPr/>
        </p:nvPicPr>
        <p:blipFill>
          <a:blip r:embed="rId11"/>
          <a:stretch>
            <a:fillRect/>
          </a:stretch>
        </p:blipFill>
        <p:spPr>
          <a:xfrm>
            <a:off x="5225784" y="3886976"/>
            <a:ext cx="1057132" cy="299380"/>
          </a:xfrm>
          <a:prstGeom prst="rect">
            <a:avLst/>
          </a:prstGeom>
        </p:spPr>
      </p:pic>
      <p:pic>
        <p:nvPicPr>
          <p:cNvPr id="92" name="Image 91">
            <a:extLst>
              <a:ext uri="{FF2B5EF4-FFF2-40B4-BE49-F238E27FC236}">
                <a16:creationId xmlns:a16="http://schemas.microsoft.com/office/drawing/2014/main" id="{BB692A48-E764-7457-840B-DE6BDC570890}"/>
              </a:ext>
            </a:extLst>
          </p:cNvPr>
          <p:cNvPicPr>
            <a:picLocks noChangeAspect="1"/>
          </p:cNvPicPr>
          <p:nvPr/>
        </p:nvPicPr>
        <p:blipFill>
          <a:blip r:embed="rId12"/>
          <a:stretch>
            <a:fillRect/>
          </a:stretch>
        </p:blipFill>
        <p:spPr>
          <a:xfrm>
            <a:off x="6599575" y="3528868"/>
            <a:ext cx="815232" cy="336408"/>
          </a:xfrm>
          <a:prstGeom prst="rect">
            <a:avLst/>
          </a:prstGeom>
        </p:spPr>
      </p:pic>
      <p:pic>
        <p:nvPicPr>
          <p:cNvPr id="93" name="Image 92">
            <a:extLst>
              <a:ext uri="{FF2B5EF4-FFF2-40B4-BE49-F238E27FC236}">
                <a16:creationId xmlns:a16="http://schemas.microsoft.com/office/drawing/2014/main" id="{1875CD64-5AA4-DD74-09DA-E91DB89F62BA}"/>
              </a:ext>
            </a:extLst>
          </p:cNvPr>
          <p:cNvPicPr>
            <a:picLocks noChangeAspect="1"/>
          </p:cNvPicPr>
          <p:nvPr/>
        </p:nvPicPr>
        <p:blipFill>
          <a:blip r:embed="rId13"/>
          <a:srcRect r="45484" b="-11592"/>
          <a:stretch/>
        </p:blipFill>
        <p:spPr>
          <a:xfrm>
            <a:off x="1940819" y="1820883"/>
            <a:ext cx="868282" cy="217050"/>
          </a:xfrm>
          <a:prstGeom prst="rect">
            <a:avLst/>
          </a:prstGeom>
        </p:spPr>
      </p:pic>
      <p:pic>
        <p:nvPicPr>
          <p:cNvPr id="94" name="Picture 2" descr="AstraZeneca logo">
            <a:extLst>
              <a:ext uri="{FF2B5EF4-FFF2-40B4-BE49-F238E27FC236}">
                <a16:creationId xmlns:a16="http://schemas.microsoft.com/office/drawing/2014/main" id="{9794A016-3379-1E62-5659-422DEAAFAB2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34362" y="1762104"/>
            <a:ext cx="1050796" cy="25297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SANOFI - Universlacq">
            <a:extLst>
              <a:ext uri="{FF2B5EF4-FFF2-40B4-BE49-F238E27FC236}">
                <a16:creationId xmlns:a16="http://schemas.microsoft.com/office/drawing/2014/main" id="{1BE24816-2BDB-C0E1-D8B6-293E3C2980A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86322" y="2175727"/>
            <a:ext cx="977196" cy="45068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6" descr="Just another mhh-global.com site">
            <a:extLst>
              <a:ext uri="{FF2B5EF4-FFF2-40B4-BE49-F238E27FC236}">
                <a16:creationId xmlns:a16="http://schemas.microsoft.com/office/drawing/2014/main" id="{40272912-F97E-4C56-BBC7-CAA04E8D8C4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37871" y="3385080"/>
            <a:ext cx="807566" cy="309016"/>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8" descr="ILiAD Biotechnologies">
            <a:extLst>
              <a:ext uri="{FF2B5EF4-FFF2-40B4-BE49-F238E27FC236}">
                <a16:creationId xmlns:a16="http://schemas.microsoft.com/office/drawing/2014/main" id="{E07795BA-3106-77B5-5C47-FC4F6B1D504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37107" y="2344025"/>
            <a:ext cx="819996" cy="191332"/>
          </a:xfrm>
          <a:prstGeom prst="rect">
            <a:avLst/>
          </a:prstGeom>
          <a:noFill/>
          <a:extLst>
            <a:ext uri="{909E8E84-426E-40DD-AFC4-6F175D3DCCD1}">
              <a14:hiddenFill xmlns:a14="http://schemas.microsoft.com/office/drawing/2010/main">
                <a:solidFill>
                  <a:srgbClr val="FFFFFF"/>
                </a:solidFill>
              </a14:hiddenFill>
            </a:ext>
          </a:extLst>
        </p:spPr>
      </p:pic>
      <p:pic>
        <p:nvPicPr>
          <p:cNvPr id="98" name="Image 97">
            <a:extLst>
              <a:ext uri="{FF2B5EF4-FFF2-40B4-BE49-F238E27FC236}">
                <a16:creationId xmlns:a16="http://schemas.microsoft.com/office/drawing/2014/main" id="{A059B0EF-98E5-7298-B0AE-95F852626094}"/>
              </a:ext>
            </a:extLst>
          </p:cNvPr>
          <p:cNvPicPr>
            <a:picLocks noChangeAspect="1"/>
          </p:cNvPicPr>
          <p:nvPr/>
        </p:nvPicPr>
        <p:blipFill>
          <a:blip r:embed="rId18"/>
          <a:stretch>
            <a:fillRect/>
          </a:stretch>
        </p:blipFill>
        <p:spPr>
          <a:xfrm>
            <a:off x="3581889" y="3388087"/>
            <a:ext cx="878554" cy="283756"/>
          </a:xfrm>
          <a:prstGeom prst="rect">
            <a:avLst/>
          </a:prstGeom>
        </p:spPr>
      </p:pic>
      <p:pic>
        <p:nvPicPr>
          <p:cNvPr id="99" name="Image 98">
            <a:extLst>
              <a:ext uri="{FF2B5EF4-FFF2-40B4-BE49-F238E27FC236}">
                <a16:creationId xmlns:a16="http://schemas.microsoft.com/office/drawing/2014/main" id="{11FACA11-AD8E-7D09-8EDA-570DD223FF5A}"/>
              </a:ext>
            </a:extLst>
          </p:cNvPr>
          <p:cNvPicPr>
            <a:picLocks noChangeAspect="1"/>
          </p:cNvPicPr>
          <p:nvPr/>
        </p:nvPicPr>
        <p:blipFill>
          <a:blip r:embed="rId19"/>
          <a:stretch>
            <a:fillRect/>
          </a:stretch>
        </p:blipFill>
        <p:spPr>
          <a:xfrm>
            <a:off x="7134171" y="2891245"/>
            <a:ext cx="529366" cy="529364"/>
          </a:xfrm>
          <a:prstGeom prst="rect">
            <a:avLst/>
          </a:prstGeom>
        </p:spPr>
      </p:pic>
      <p:pic>
        <p:nvPicPr>
          <p:cNvPr id="100" name="Picture 22" descr="BD Biosciences">
            <a:extLst>
              <a:ext uri="{FF2B5EF4-FFF2-40B4-BE49-F238E27FC236}">
                <a16:creationId xmlns:a16="http://schemas.microsoft.com/office/drawing/2014/main" id="{48869B6A-B28A-6B8A-B3FA-D4B09E4FB2F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97419" y="3746031"/>
            <a:ext cx="771990" cy="256006"/>
          </a:xfrm>
          <a:prstGeom prst="rect">
            <a:avLst/>
          </a:prstGeom>
          <a:noFill/>
          <a:extLst>
            <a:ext uri="{909E8E84-426E-40DD-AFC4-6F175D3DCCD1}">
              <a14:hiddenFill xmlns:a14="http://schemas.microsoft.com/office/drawing/2010/main">
                <a:solidFill>
                  <a:srgbClr val="FFFFFF"/>
                </a:solidFill>
              </a14:hiddenFill>
            </a:ext>
          </a:extLst>
        </p:spPr>
      </p:pic>
      <p:pic>
        <p:nvPicPr>
          <p:cNvPr id="101" name="Image 100">
            <a:extLst>
              <a:ext uri="{FF2B5EF4-FFF2-40B4-BE49-F238E27FC236}">
                <a16:creationId xmlns:a16="http://schemas.microsoft.com/office/drawing/2014/main" id="{3E46EFCB-8073-9A96-424E-69DE612C0191}"/>
              </a:ext>
            </a:extLst>
          </p:cNvPr>
          <p:cNvPicPr>
            <a:picLocks noChangeAspect="1"/>
          </p:cNvPicPr>
          <p:nvPr/>
        </p:nvPicPr>
        <p:blipFill>
          <a:blip r:embed="rId21"/>
          <a:stretch>
            <a:fillRect/>
          </a:stretch>
        </p:blipFill>
        <p:spPr>
          <a:xfrm>
            <a:off x="5193877" y="4379422"/>
            <a:ext cx="855174" cy="125426"/>
          </a:xfrm>
          <a:prstGeom prst="rect">
            <a:avLst/>
          </a:prstGeom>
        </p:spPr>
      </p:pic>
      <p:pic>
        <p:nvPicPr>
          <p:cNvPr id="102" name="Image 101">
            <a:extLst>
              <a:ext uri="{FF2B5EF4-FFF2-40B4-BE49-F238E27FC236}">
                <a16:creationId xmlns:a16="http://schemas.microsoft.com/office/drawing/2014/main" id="{2D42D8E3-7284-0A14-9A11-D851F6586D95}"/>
              </a:ext>
            </a:extLst>
          </p:cNvPr>
          <p:cNvPicPr>
            <a:picLocks noChangeAspect="1"/>
          </p:cNvPicPr>
          <p:nvPr/>
        </p:nvPicPr>
        <p:blipFill>
          <a:blip r:embed="rId22"/>
          <a:stretch>
            <a:fillRect/>
          </a:stretch>
        </p:blipFill>
        <p:spPr>
          <a:xfrm>
            <a:off x="5019018" y="2602660"/>
            <a:ext cx="577876" cy="580168"/>
          </a:xfrm>
          <a:prstGeom prst="rect">
            <a:avLst/>
          </a:prstGeom>
        </p:spPr>
      </p:pic>
      <p:pic>
        <p:nvPicPr>
          <p:cNvPr id="103" name="Picture 28" descr="BIOPREDIC INTERNATIONAL">
            <a:extLst>
              <a:ext uri="{FF2B5EF4-FFF2-40B4-BE49-F238E27FC236}">
                <a16:creationId xmlns:a16="http://schemas.microsoft.com/office/drawing/2014/main" id="{E81B67E3-A697-7DE4-2794-1652D842A3F3}"/>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761149" y="2291986"/>
            <a:ext cx="946466" cy="226594"/>
          </a:xfrm>
          <a:prstGeom prst="rect">
            <a:avLst/>
          </a:prstGeom>
          <a:noFill/>
          <a:extLst>
            <a:ext uri="{909E8E84-426E-40DD-AFC4-6F175D3DCCD1}">
              <a14:hiddenFill xmlns:a14="http://schemas.microsoft.com/office/drawing/2010/main">
                <a:solidFill>
                  <a:srgbClr val="FFFFFF"/>
                </a:solidFill>
              </a14:hiddenFill>
            </a:ext>
          </a:extLst>
        </p:spPr>
      </p:pic>
      <p:pic>
        <p:nvPicPr>
          <p:cNvPr id="104" name="Image 103">
            <a:extLst>
              <a:ext uri="{FF2B5EF4-FFF2-40B4-BE49-F238E27FC236}">
                <a16:creationId xmlns:a16="http://schemas.microsoft.com/office/drawing/2014/main" id="{4751382E-DEE3-A04A-3348-26E4DA08FE06}"/>
              </a:ext>
            </a:extLst>
          </p:cNvPr>
          <p:cNvPicPr>
            <a:picLocks noChangeAspect="1"/>
          </p:cNvPicPr>
          <p:nvPr/>
        </p:nvPicPr>
        <p:blipFill>
          <a:blip r:embed="rId24"/>
          <a:stretch>
            <a:fillRect/>
          </a:stretch>
        </p:blipFill>
        <p:spPr>
          <a:xfrm>
            <a:off x="6485744" y="3854121"/>
            <a:ext cx="888966" cy="309204"/>
          </a:xfrm>
          <a:prstGeom prst="rect">
            <a:avLst/>
          </a:prstGeom>
        </p:spPr>
      </p:pic>
      <p:pic>
        <p:nvPicPr>
          <p:cNvPr id="105" name="Image 104">
            <a:extLst>
              <a:ext uri="{FF2B5EF4-FFF2-40B4-BE49-F238E27FC236}">
                <a16:creationId xmlns:a16="http://schemas.microsoft.com/office/drawing/2014/main" id="{A54D54A7-A0D6-E6CB-FD9C-5E5FA466D333}"/>
              </a:ext>
            </a:extLst>
          </p:cNvPr>
          <p:cNvPicPr>
            <a:picLocks noChangeAspect="1"/>
          </p:cNvPicPr>
          <p:nvPr/>
        </p:nvPicPr>
        <p:blipFill>
          <a:blip r:embed="rId25"/>
          <a:stretch>
            <a:fillRect/>
          </a:stretch>
        </p:blipFill>
        <p:spPr>
          <a:xfrm>
            <a:off x="4140004" y="4352063"/>
            <a:ext cx="729272" cy="172592"/>
          </a:xfrm>
          <a:prstGeom prst="rect">
            <a:avLst/>
          </a:prstGeom>
        </p:spPr>
      </p:pic>
      <p:pic>
        <p:nvPicPr>
          <p:cNvPr id="106" name="Picture 32" descr="CSL Behring">
            <a:extLst>
              <a:ext uri="{FF2B5EF4-FFF2-40B4-BE49-F238E27FC236}">
                <a16:creationId xmlns:a16="http://schemas.microsoft.com/office/drawing/2014/main" id="{41C3F1C9-B233-2BE4-A760-944624083879}"/>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019028" y="1820883"/>
            <a:ext cx="805444" cy="16780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logo">
            <a:extLst>
              <a:ext uri="{FF2B5EF4-FFF2-40B4-BE49-F238E27FC236}">
                <a16:creationId xmlns:a16="http://schemas.microsoft.com/office/drawing/2014/main" id="{910C17B9-A5B8-7F9D-5ACD-65E32BBC0378}"/>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008880" y="2357969"/>
            <a:ext cx="871908" cy="199908"/>
          </a:xfrm>
          <a:prstGeom prst="rect">
            <a:avLst/>
          </a:prstGeom>
          <a:noFill/>
          <a:extLst>
            <a:ext uri="{909E8E84-426E-40DD-AFC4-6F175D3DCCD1}">
              <a14:hiddenFill xmlns:a14="http://schemas.microsoft.com/office/drawing/2010/main">
                <a:solidFill>
                  <a:srgbClr val="FFFFFF"/>
                </a:solidFill>
              </a14:hiddenFill>
            </a:ext>
          </a:extLst>
        </p:spPr>
      </p:pic>
      <p:pic>
        <p:nvPicPr>
          <p:cNvPr id="108" name="Image 107">
            <a:extLst>
              <a:ext uri="{FF2B5EF4-FFF2-40B4-BE49-F238E27FC236}">
                <a16:creationId xmlns:a16="http://schemas.microsoft.com/office/drawing/2014/main" id="{F6427BF6-A69A-33DA-924F-D67306AEB78C}"/>
              </a:ext>
            </a:extLst>
          </p:cNvPr>
          <p:cNvPicPr>
            <a:picLocks noChangeAspect="1"/>
          </p:cNvPicPr>
          <p:nvPr/>
        </p:nvPicPr>
        <p:blipFill>
          <a:blip r:embed="rId28"/>
          <a:stretch>
            <a:fillRect/>
          </a:stretch>
        </p:blipFill>
        <p:spPr>
          <a:xfrm>
            <a:off x="4922210" y="3520122"/>
            <a:ext cx="646542" cy="185340"/>
          </a:xfrm>
          <a:prstGeom prst="rect">
            <a:avLst/>
          </a:prstGeom>
        </p:spPr>
      </p:pic>
      <p:pic>
        <p:nvPicPr>
          <p:cNvPr id="109" name="Picture 36" descr="LFB, l'engagement éthique – retour à l'accueil">
            <a:extLst>
              <a:ext uri="{FF2B5EF4-FFF2-40B4-BE49-F238E27FC236}">
                <a16:creationId xmlns:a16="http://schemas.microsoft.com/office/drawing/2014/main" id="{4E470C4E-5F8E-F584-B8C1-5DEB2BC5EAE0}"/>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73564" y="1820883"/>
            <a:ext cx="651708" cy="206456"/>
          </a:xfrm>
          <a:prstGeom prst="rect">
            <a:avLst/>
          </a:prstGeom>
          <a:noFill/>
          <a:extLst>
            <a:ext uri="{909E8E84-426E-40DD-AFC4-6F175D3DCCD1}">
              <a14:hiddenFill xmlns:a14="http://schemas.microsoft.com/office/drawing/2010/main">
                <a:solidFill>
                  <a:srgbClr val="FFFFFF"/>
                </a:solidFill>
              </a14:hiddenFill>
            </a:ext>
          </a:extLst>
        </p:spPr>
      </p:pic>
      <p:pic>
        <p:nvPicPr>
          <p:cNvPr id="110" name="Image 109">
            <a:extLst>
              <a:ext uri="{FF2B5EF4-FFF2-40B4-BE49-F238E27FC236}">
                <a16:creationId xmlns:a16="http://schemas.microsoft.com/office/drawing/2014/main" id="{0E0A6338-3D01-32E1-DB05-CE129D6C8247}"/>
              </a:ext>
            </a:extLst>
          </p:cNvPr>
          <p:cNvPicPr>
            <a:picLocks noChangeAspect="1"/>
          </p:cNvPicPr>
          <p:nvPr/>
        </p:nvPicPr>
        <p:blipFill>
          <a:blip r:embed="rId30"/>
          <a:stretch>
            <a:fillRect/>
          </a:stretch>
        </p:blipFill>
        <p:spPr>
          <a:xfrm>
            <a:off x="4862647" y="3182828"/>
            <a:ext cx="726274" cy="202252"/>
          </a:xfrm>
          <a:prstGeom prst="rect">
            <a:avLst/>
          </a:prstGeom>
        </p:spPr>
      </p:pic>
      <p:pic>
        <p:nvPicPr>
          <p:cNvPr id="111" name="Image 110">
            <a:extLst>
              <a:ext uri="{FF2B5EF4-FFF2-40B4-BE49-F238E27FC236}">
                <a16:creationId xmlns:a16="http://schemas.microsoft.com/office/drawing/2014/main" id="{FC8F751F-EF31-97C1-9B72-23EE26E59C4F}"/>
              </a:ext>
            </a:extLst>
          </p:cNvPr>
          <p:cNvPicPr>
            <a:picLocks noChangeAspect="1"/>
          </p:cNvPicPr>
          <p:nvPr/>
        </p:nvPicPr>
        <p:blipFill>
          <a:blip r:embed="rId31"/>
          <a:stretch>
            <a:fillRect/>
          </a:stretch>
        </p:blipFill>
        <p:spPr>
          <a:xfrm>
            <a:off x="7595967" y="3743144"/>
            <a:ext cx="1071782" cy="160766"/>
          </a:xfrm>
          <a:prstGeom prst="rect">
            <a:avLst/>
          </a:prstGeom>
        </p:spPr>
      </p:pic>
      <p:pic>
        <p:nvPicPr>
          <p:cNvPr id="112" name="Picture 40">
            <a:extLst>
              <a:ext uri="{FF2B5EF4-FFF2-40B4-BE49-F238E27FC236}">
                <a16:creationId xmlns:a16="http://schemas.microsoft.com/office/drawing/2014/main" id="{5BE459F6-7566-4A7C-41E3-5DD0A9C68594}"/>
              </a:ext>
            </a:extLst>
          </p:cNvPr>
          <p:cNvPicPr>
            <a:picLocks noChangeAspect="1" noChangeArrowheads="1"/>
          </p:cNvPicPr>
          <p:nvPr/>
        </p:nvPicPr>
        <p:blipFill rotWithShape="1">
          <a:blip r:embed="rId32">
            <a:extLst>
              <a:ext uri="{28A0092B-C50C-407E-A947-70E740481C1C}">
                <a14:useLocalDpi xmlns:a14="http://schemas.microsoft.com/office/drawing/2010/main" val="0"/>
              </a:ext>
            </a:extLst>
          </a:blip>
          <a:srcRect l="19675" t="6659" r="15069" b="5148"/>
          <a:stretch/>
        </p:blipFill>
        <p:spPr bwMode="auto">
          <a:xfrm>
            <a:off x="2414541" y="2743815"/>
            <a:ext cx="613606" cy="497566"/>
          </a:xfrm>
          <a:prstGeom prst="rect">
            <a:avLst/>
          </a:prstGeom>
          <a:noFill/>
          <a:extLst>
            <a:ext uri="{909E8E84-426E-40DD-AFC4-6F175D3DCCD1}">
              <a14:hiddenFill xmlns:a14="http://schemas.microsoft.com/office/drawing/2010/main">
                <a:solidFill>
                  <a:srgbClr val="FFFFFF"/>
                </a:solidFill>
              </a14:hiddenFill>
            </a:ext>
          </a:extLst>
        </p:spPr>
      </p:pic>
      <p:pic>
        <p:nvPicPr>
          <p:cNvPr id="113" name="Image 112">
            <a:extLst>
              <a:ext uri="{FF2B5EF4-FFF2-40B4-BE49-F238E27FC236}">
                <a16:creationId xmlns:a16="http://schemas.microsoft.com/office/drawing/2014/main" id="{057AA848-8EF4-A3B1-CAAB-AC3EC2AB032F}"/>
              </a:ext>
            </a:extLst>
          </p:cNvPr>
          <p:cNvPicPr>
            <a:picLocks noChangeAspect="1"/>
          </p:cNvPicPr>
          <p:nvPr/>
        </p:nvPicPr>
        <p:blipFill>
          <a:blip r:embed="rId33"/>
          <a:stretch>
            <a:fillRect/>
          </a:stretch>
        </p:blipFill>
        <p:spPr>
          <a:xfrm>
            <a:off x="5593765" y="1762104"/>
            <a:ext cx="709872" cy="293414"/>
          </a:xfrm>
          <a:prstGeom prst="rect">
            <a:avLst/>
          </a:prstGeom>
        </p:spPr>
      </p:pic>
      <p:pic>
        <p:nvPicPr>
          <p:cNvPr id="114" name="Picture 44" descr="QED Therapeutics logo">
            <a:extLst>
              <a:ext uri="{FF2B5EF4-FFF2-40B4-BE49-F238E27FC236}">
                <a16:creationId xmlns:a16="http://schemas.microsoft.com/office/drawing/2014/main" id="{7BAD82D3-E902-6F88-12DC-65E6408673AD}"/>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63943" y="1757838"/>
            <a:ext cx="518732" cy="329352"/>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6" descr="Quinten Health">
            <a:extLst>
              <a:ext uri="{FF2B5EF4-FFF2-40B4-BE49-F238E27FC236}">
                <a16:creationId xmlns:a16="http://schemas.microsoft.com/office/drawing/2014/main" id="{ED174459-C726-F77C-8685-DEFB109D5D56}"/>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8148059" y="3176529"/>
            <a:ext cx="592190" cy="246992"/>
          </a:xfrm>
          <a:prstGeom prst="rect">
            <a:avLst/>
          </a:prstGeom>
          <a:noFill/>
          <a:extLst>
            <a:ext uri="{909E8E84-426E-40DD-AFC4-6F175D3DCCD1}">
              <a14:hiddenFill xmlns:a14="http://schemas.microsoft.com/office/drawing/2010/main">
                <a:solidFill>
                  <a:srgbClr val="FFFFFF"/>
                </a:solidFill>
              </a14:hiddenFill>
            </a:ext>
          </a:extLst>
        </p:spPr>
      </p:pic>
      <p:pic>
        <p:nvPicPr>
          <p:cNvPr id="116" name="Image 115">
            <a:extLst>
              <a:ext uri="{FF2B5EF4-FFF2-40B4-BE49-F238E27FC236}">
                <a16:creationId xmlns:a16="http://schemas.microsoft.com/office/drawing/2014/main" id="{0C542AE5-919E-A4B5-58FD-6B35262D9FA8}"/>
              </a:ext>
            </a:extLst>
          </p:cNvPr>
          <p:cNvPicPr>
            <a:picLocks noChangeAspect="1"/>
          </p:cNvPicPr>
          <p:nvPr/>
        </p:nvPicPr>
        <p:blipFill>
          <a:blip r:embed="rId36"/>
          <a:stretch>
            <a:fillRect/>
          </a:stretch>
        </p:blipFill>
        <p:spPr>
          <a:xfrm>
            <a:off x="703373" y="3705462"/>
            <a:ext cx="929304" cy="282194"/>
          </a:xfrm>
          <a:prstGeom prst="rect">
            <a:avLst/>
          </a:prstGeom>
        </p:spPr>
      </p:pic>
      <p:pic>
        <p:nvPicPr>
          <p:cNvPr id="117" name="Image 116">
            <a:extLst>
              <a:ext uri="{FF2B5EF4-FFF2-40B4-BE49-F238E27FC236}">
                <a16:creationId xmlns:a16="http://schemas.microsoft.com/office/drawing/2014/main" id="{B61B11A2-97A8-D3BD-5A90-29A6A6CAB490}"/>
              </a:ext>
            </a:extLst>
          </p:cNvPr>
          <p:cNvPicPr>
            <a:picLocks noChangeAspect="1"/>
          </p:cNvPicPr>
          <p:nvPr/>
        </p:nvPicPr>
        <p:blipFill>
          <a:blip r:embed="rId37"/>
          <a:srcRect l="12429" t="23742" r="13196" b="21709"/>
          <a:stretch/>
        </p:blipFill>
        <p:spPr>
          <a:xfrm>
            <a:off x="5958608" y="2704888"/>
            <a:ext cx="878004" cy="357152"/>
          </a:xfrm>
          <a:prstGeom prst="rect">
            <a:avLst/>
          </a:prstGeom>
        </p:spPr>
      </p:pic>
      <p:pic>
        <p:nvPicPr>
          <p:cNvPr id="118" name="Image 117">
            <a:extLst>
              <a:ext uri="{FF2B5EF4-FFF2-40B4-BE49-F238E27FC236}">
                <a16:creationId xmlns:a16="http://schemas.microsoft.com/office/drawing/2014/main" id="{2259D42A-FCAE-45C7-C3B0-A94F11007937}"/>
              </a:ext>
            </a:extLst>
          </p:cNvPr>
          <p:cNvPicPr>
            <a:picLocks noChangeAspect="1"/>
          </p:cNvPicPr>
          <p:nvPr/>
        </p:nvPicPr>
        <p:blipFill>
          <a:blip r:embed="rId38"/>
          <a:stretch>
            <a:fillRect/>
          </a:stretch>
        </p:blipFill>
        <p:spPr>
          <a:xfrm>
            <a:off x="3933386" y="2902307"/>
            <a:ext cx="929934" cy="246340"/>
          </a:xfrm>
          <a:prstGeom prst="rect">
            <a:avLst/>
          </a:prstGeom>
        </p:spPr>
      </p:pic>
      <p:pic>
        <p:nvPicPr>
          <p:cNvPr id="119" name="Picture 52" descr="Sanofi Generic Pharmaceutical Drug Products | Winthrop US">
            <a:extLst>
              <a:ext uri="{FF2B5EF4-FFF2-40B4-BE49-F238E27FC236}">
                <a16:creationId xmlns:a16="http://schemas.microsoft.com/office/drawing/2014/main" id="{4A8015EC-AA63-29C1-B15C-16922F8C565E}"/>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981851" y="2817026"/>
            <a:ext cx="774798" cy="249040"/>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6" descr="biocodex.com">
            <a:extLst>
              <a:ext uri="{FF2B5EF4-FFF2-40B4-BE49-F238E27FC236}">
                <a16:creationId xmlns:a16="http://schemas.microsoft.com/office/drawing/2014/main" id="{5350935C-8341-C95A-8126-1420403C5037}"/>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53449" y="3069151"/>
            <a:ext cx="1291938" cy="290686"/>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8" descr="Daiichi Sankyo France SAS Passion pour l'Innovation. Considération pour les Patients.">
            <a:extLst>
              <a:ext uri="{FF2B5EF4-FFF2-40B4-BE49-F238E27FC236}">
                <a16:creationId xmlns:a16="http://schemas.microsoft.com/office/drawing/2014/main" id="{D49538FE-68D3-E4F6-0436-D315A2D247A2}"/>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349686" y="4326708"/>
            <a:ext cx="1161082" cy="202252"/>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2">
            <a:extLst>
              <a:ext uri="{FF2B5EF4-FFF2-40B4-BE49-F238E27FC236}">
                <a16:creationId xmlns:a16="http://schemas.microsoft.com/office/drawing/2014/main" id="{134D7723-D819-8ABD-B9F6-6B11AD4CE880}"/>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237871" y="4252772"/>
            <a:ext cx="451232" cy="418328"/>
          </a:xfrm>
          <a:prstGeom prst="rect">
            <a:avLst/>
          </a:prstGeom>
          <a:noFill/>
          <a:extLst>
            <a:ext uri="{909E8E84-426E-40DD-AFC4-6F175D3DCCD1}">
              <a14:hiddenFill xmlns:a14="http://schemas.microsoft.com/office/drawing/2010/main">
                <a:solidFill>
                  <a:srgbClr val="FFFFFF"/>
                </a:solidFill>
              </a14:hiddenFill>
            </a:ext>
          </a:extLst>
        </p:spPr>
      </p:pic>
      <p:pic>
        <p:nvPicPr>
          <p:cNvPr id="123" name="Image 122">
            <a:extLst>
              <a:ext uri="{FF2B5EF4-FFF2-40B4-BE49-F238E27FC236}">
                <a16:creationId xmlns:a16="http://schemas.microsoft.com/office/drawing/2014/main" id="{B2E2CD11-7581-3CAE-54A8-18FEE2406BCC}"/>
              </a:ext>
            </a:extLst>
          </p:cNvPr>
          <p:cNvPicPr>
            <a:picLocks noChangeAspect="1"/>
          </p:cNvPicPr>
          <p:nvPr/>
        </p:nvPicPr>
        <p:blipFill>
          <a:blip r:embed="rId43"/>
          <a:stretch>
            <a:fillRect/>
          </a:stretch>
        </p:blipFill>
        <p:spPr>
          <a:xfrm>
            <a:off x="3103568" y="4252205"/>
            <a:ext cx="647108" cy="296794"/>
          </a:xfrm>
          <a:prstGeom prst="rect">
            <a:avLst/>
          </a:prstGeom>
        </p:spPr>
      </p:pic>
      <p:pic>
        <p:nvPicPr>
          <p:cNvPr id="124" name="Picture 14">
            <a:extLst>
              <a:ext uri="{FF2B5EF4-FFF2-40B4-BE49-F238E27FC236}">
                <a16:creationId xmlns:a16="http://schemas.microsoft.com/office/drawing/2014/main" id="{76226188-DF50-EAD1-F610-53B9EA86E13B}"/>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236163" y="2241361"/>
            <a:ext cx="947246" cy="349346"/>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6" descr="logo">
            <a:extLst>
              <a:ext uri="{FF2B5EF4-FFF2-40B4-BE49-F238E27FC236}">
                <a16:creationId xmlns:a16="http://schemas.microsoft.com/office/drawing/2014/main" id="{FCD031F8-1333-5B70-7C3C-920F156F12EB}"/>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99603" y="3475940"/>
            <a:ext cx="1057190" cy="210578"/>
          </a:xfrm>
          <a:prstGeom prst="rect">
            <a:avLst/>
          </a:prstGeom>
          <a:noFill/>
          <a:extLst>
            <a:ext uri="{909E8E84-426E-40DD-AFC4-6F175D3DCCD1}">
              <a14:hiddenFill xmlns:a14="http://schemas.microsoft.com/office/drawing/2010/main">
                <a:solidFill>
                  <a:srgbClr val="FFFFFF"/>
                </a:solidFill>
              </a14:hiddenFill>
            </a:ext>
          </a:extLst>
        </p:spPr>
      </p:pic>
      <p:pic>
        <p:nvPicPr>
          <p:cNvPr id="126" name="Image 125">
            <a:extLst>
              <a:ext uri="{FF2B5EF4-FFF2-40B4-BE49-F238E27FC236}">
                <a16:creationId xmlns:a16="http://schemas.microsoft.com/office/drawing/2014/main" id="{B0783A35-F448-16E6-6A2B-DD53BAA067A1}"/>
              </a:ext>
            </a:extLst>
          </p:cNvPr>
          <p:cNvPicPr>
            <a:picLocks noChangeAspect="1"/>
          </p:cNvPicPr>
          <p:nvPr/>
        </p:nvPicPr>
        <p:blipFill>
          <a:blip r:embed="rId46"/>
          <a:stretch>
            <a:fillRect/>
          </a:stretch>
        </p:blipFill>
        <p:spPr>
          <a:xfrm>
            <a:off x="5816701" y="3277577"/>
            <a:ext cx="909716" cy="145944"/>
          </a:xfrm>
          <a:prstGeom prst="rect">
            <a:avLst/>
          </a:prstGeom>
        </p:spPr>
      </p:pic>
      <p:pic>
        <p:nvPicPr>
          <p:cNvPr id="127" name="Picture 22" descr="Sarepta Therapeutics | Biopharmaceutical Company for Rare Diseases">
            <a:extLst>
              <a:ext uri="{FF2B5EF4-FFF2-40B4-BE49-F238E27FC236}">
                <a16:creationId xmlns:a16="http://schemas.microsoft.com/office/drawing/2014/main" id="{AAA775AB-AFCE-B510-22D1-855828ED491A}"/>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847231" y="2249602"/>
            <a:ext cx="933664" cy="358266"/>
          </a:xfrm>
          <a:prstGeom prst="rect">
            <a:avLst/>
          </a:prstGeom>
          <a:noFill/>
          <a:extLst>
            <a:ext uri="{909E8E84-426E-40DD-AFC4-6F175D3DCCD1}">
              <a14:hiddenFill xmlns:a14="http://schemas.microsoft.com/office/drawing/2010/main">
                <a:solidFill>
                  <a:srgbClr val="FFFFFF"/>
                </a:solidFill>
              </a14:hiddenFill>
            </a:ext>
          </a:extLst>
        </p:spPr>
      </p:pic>
      <p:sp>
        <p:nvSpPr>
          <p:cNvPr id="128" name="AutoShape 30" descr="Tonix Pharmaceuticals Logo">
            <a:extLst>
              <a:ext uri="{FF2B5EF4-FFF2-40B4-BE49-F238E27FC236}">
                <a16:creationId xmlns:a16="http://schemas.microsoft.com/office/drawing/2014/main" id="{163487E2-F134-7194-6AC4-CCE22BA043C1}"/>
              </a:ext>
            </a:extLst>
          </p:cNvPr>
          <p:cNvSpPr>
            <a:spLocks noChangeAspect="1" noChangeArrowheads="1"/>
          </p:cNvSpPr>
          <p:nvPr/>
        </p:nvSpPr>
        <p:spPr bwMode="auto">
          <a:xfrm>
            <a:off x="4494164" y="2683324"/>
            <a:ext cx="155674" cy="1556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013"/>
          </a:p>
        </p:txBody>
      </p:sp>
      <p:pic>
        <p:nvPicPr>
          <p:cNvPr id="129" name="Image 128">
            <a:extLst>
              <a:ext uri="{FF2B5EF4-FFF2-40B4-BE49-F238E27FC236}">
                <a16:creationId xmlns:a16="http://schemas.microsoft.com/office/drawing/2014/main" id="{DB5A5FEA-337F-FB9C-045F-F8BB113C885C}"/>
              </a:ext>
            </a:extLst>
          </p:cNvPr>
          <p:cNvPicPr>
            <a:picLocks noChangeAspect="1"/>
          </p:cNvPicPr>
          <p:nvPr/>
        </p:nvPicPr>
        <p:blipFill>
          <a:blip r:embed="rId48"/>
          <a:stretch>
            <a:fillRect/>
          </a:stretch>
        </p:blipFill>
        <p:spPr>
          <a:xfrm>
            <a:off x="4251892" y="3774434"/>
            <a:ext cx="663808" cy="265132"/>
          </a:xfrm>
          <a:prstGeom prst="rect">
            <a:avLst/>
          </a:prstGeom>
        </p:spPr>
      </p:pic>
      <p:pic>
        <p:nvPicPr>
          <p:cNvPr id="130" name="Picture 50" descr="Home">
            <a:extLst>
              <a:ext uri="{FF2B5EF4-FFF2-40B4-BE49-F238E27FC236}">
                <a16:creationId xmlns:a16="http://schemas.microsoft.com/office/drawing/2014/main" id="{6B691242-2867-AEC9-5832-B3A2320DBA8A}"/>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7575022" y="4293409"/>
            <a:ext cx="1113672" cy="246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499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7496386-98BD-8E46-887A-466A548947C0}"/>
              </a:ext>
            </a:extLst>
          </p:cNvPr>
          <p:cNvSpPr>
            <a:spLocks noGrp="1"/>
          </p:cNvSpPr>
          <p:nvPr>
            <p:ph type="sldNum" sz="quarter" idx="12"/>
          </p:nvPr>
        </p:nvSpPr>
        <p:spPr>
          <a:xfrm>
            <a:off x="8526288"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25</a:t>
            </a:fld>
            <a:endParaRPr lang="fr-FR" dirty="0">
              <a:latin typeface="Arial" panose="020B0604020202020204" pitchFamily="34" charset="0"/>
              <a:cs typeface="Arial" panose="020B0604020202020204" pitchFamily="34" charset="0"/>
            </a:endParaRPr>
          </a:p>
        </p:txBody>
      </p:sp>
      <p:pic>
        <p:nvPicPr>
          <p:cNvPr id="21" name="Picture 48" descr="http://www.targedys.com/assets/img/logo_black.png">
            <a:extLst>
              <a:ext uri="{FF2B5EF4-FFF2-40B4-BE49-F238E27FC236}">
                <a16:creationId xmlns:a16="http://schemas.microsoft.com/office/drawing/2014/main" id="{8A3EC1A8-ECCD-F297-3B18-5CBE0BC246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763" y="4265118"/>
            <a:ext cx="645274" cy="215090"/>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 30">
            <a:extLst>
              <a:ext uri="{FF2B5EF4-FFF2-40B4-BE49-F238E27FC236}">
                <a16:creationId xmlns:a16="http://schemas.microsoft.com/office/drawing/2014/main" id="{7D644008-4A16-5F38-F67A-7B9B9288899C}"/>
              </a:ext>
            </a:extLst>
          </p:cNvPr>
          <p:cNvPicPr>
            <a:picLocks noChangeAspect="1"/>
          </p:cNvPicPr>
          <p:nvPr/>
        </p:nvPicPr>
        <p:blipFill>
          <a:blip r:embed="rId4"/>
          <a:stretch>
            <a:fillRect/>
          </a:stretch>
        </p:blipFill>
        <p:spPr>
          <a:xfrm>
            <a:off x="3152558" y="3326257"/>
            <a:ext cx="582290" cy="317348"/>
          </a:xfrm>
          <a:prstGeom prst="rect">
            <a:avLst/>
          </a:prstGeom>
        </p:spPr>
      </p:pic>
      <p:pic>
        <p:nvPicPr>
          <p:cNvPr id="33" name="Picture 17" descr="AelisFarma">
            <a:extLst>
              <a:ext uri="{FF2B5EF4-FFF2-40B4-BE49-F238E27FC236}">
                <a16:creationId xmlns:a16="http://schemas.microsoft.com/office/drawing/2014/main" id="{CEFFBF91-1FAB-48F7-ADFD-2930B56AA4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2302" y="1216992"/>
            <a:ext cx="475567" cy="266316"/>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 33">
            <a:extLst>
              <a:ext uri="{FF2B5EF4-FFF2-40B4-BE49-F238E27FC236}">
                <a16:creationId xmlns:a16="http://schemas.microsoft.com/office/drawing/2014/main" id="{B13DC74C-D602-DD0E-D773-B5EFD95CAA0D}"/>
              </a:ext>
            </a:extLst>
          </p:cNvPr>
          <p:cNvPicPr>
            <a:picLocks noChangeAspect="1"/>
          </p:cNvPicPr>
          <p:nvPr/>
        </p:nvPicPr>
        <p:blipFill>
          <a:blip r:embed="rId6"/>
          <a:stretch>
            <a:fillRect/>
          </a:stretch>
        </p:blipFill>
        <p:spPr>
          <a:xfrm>
            <a:off x="7688083" y="3772753"/>
            <a:ext cx="734935" cy="238760"/>
          </a:xfrm>
          <a:prstGeom prst="rect">
            <a:avLst/>
          </a:prstGeom>
        </p:spPr>
      </p:pic>
      <p:pic>
        <p:nvPicPr>
          <p:cNvPr id="36" name="Image 35">
            <a:extLst>
              <a:ext uri="{FF2B5EF4-FFF2-40B4-BE49-F238E27FC236}">
                <a16:creationId xmlns:a16="http://schemas.microsoft.com/office/drawing/2014/main" id="{C7A02744-CCF3-F9C0-9C32-5084DE33116E}"/>
              </a:ext>
            </a:extLst>
          </p:cNvPr>
          <p:cNvPicPr>
            <a:picLocks noChangeAspect="1"/>
          </p:cNvPicPr>
          <p:nvPr/>
        </p:nvPicPr>
        <p:blipFill>
          <a:blip r:embed="rId7"/>
          <a:stretch>
            <a:fillRect/>
          </a:stretch>
        </p:blipFill>
        <p:spPr>
          <a:xfrm>
            <a:off x="2381455" y="4248300"/>
            <a:ext cx="541874" cy="226232"/>
          </a:xfrm>
          <a:prstGeom prst="rect">
            <a:avLst/>
          </a:prstGeom>
        </p:spPr>
      </p:pic>
      <p:pic>
        <p:nvPicPr>
          <p:cNvPr id="37" name="Picture 48" descr="https://www.inotrem.com/wp-content/uploads/2018/09/INOTREM_Logo-Gris.png">
            <a:extLst>
              <a:ext uri="{FF2B5EF4-FFF2-40B4-BE49-F238E27FC236}">
                <a16:creationId xmlns:a16="http://schemas.microsoft.com/office/drawing/2014/main" id="{26E78A3A-6EBE-E47E-A717-A33FD0BEE0B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6932" y="2575551"/>
            <a:ext cx="619592" cy="172150"/>
          </a:xfrm>
          <a:prstGeom prst="rect">
            <a:avLst/>
          </a:prstGeom>
          <a:noFill/>
          <a:extLst>
            <a:ext uri="{909E8E84-426E-40DD-AFC4-6F175D3DCCD1}">
              <a14:hiddenFill xmlns:a14="http://schemas.microsoft.com/office/drawing/2010/main">
                <a:solidFill>
                  <a:srgbClr val="FFFFFF"/>
                </a:solidFill>
              </a14:hiddenFill>
            </a:ext>
          </a:extLst>
        </p:spPr>
      </p:pic>
      <p:pic>
        <p:nvPicPr>
          <p:cNvPr id="38" name="Image 37">
            <a:extLst>
              <a:ext uri="{FF2B5EF4-FFF2-40B4-BE49-F238E27FC236}">
                <a16:creationId xmlns:a16="http://schemas.microsoft.com/office/drawing/2014/main" id="{17FDB4ED-9665-4CA9-AF37-7F427529EC7B}"/>
              </a:ext>
            </a:extLst>
          </p:cNvPr>
          <p:cNvPicPr>
            <a:picLocks noChangeAspect="1"/>
          </p:cNvPicPr>
          <p:nvPr/>
        </p:nvPicPr>
        <p:blipFill rotWithShape="1">
          <a:blip r:embed="rId9"/>
          <a:srcRect l="31495" t="6201" r="30478" b="6400"/>
          <a:stretch/>
        </p:blipFill>
        <p:spPr>
          <a:xfrm>
            <a:off x="3703613" y="2417905"/>
            <a:ext cx="412979" cy="515860"/>
          </a:xfrm>
          <a:prstGeom prst="rect">
            <a:avLst/>
          </a:prstGeom>
        </p:spPr>
      </p:pic>
      <p:pic>
        <p:nvPicPr>
          <p:cNvPr id="39" name="Picture 26" descr="RÃ©sultat de recherche d'images pour &quot;ALDERAAN BIOTECHNOLOGY*&quot;">
            <a:extLst>
              <a:ext uri="{FF2B5EF4-FFF2-40B4-BE49-F238E27FC236}">
                <a16:creationId xmlns:a16="http://schemas.microsoft.com/office/drawing/2014/main" id="{FD5E10EA-4464-1EFA-3DDD-82FB12B8C1A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7351" t="32452" r="12650" b="31462"/>
          <a:stretch/>
        </p:blipFill>
        <p:spPr bwMode="auto">
          <a:xfrm>
            <a:off x="3714080" y="1278677"/>
            <a:ext cx="619406" cy="209559"/>
          </a:xfrm>
          <a:prstGeom prst="rect">
            <a:avLst/>
          </a:prstGeom>
          <a:noFill/>
          <a:extLst>
            <a:ext uri="{909E8E84-426E-40DD-AFC4-6F175D3DCCD1}">
              <a14:hiddenFill xmlns:a14="http://schemas.microsoft.com/office/drawing/2010/main">
                <a:solidFill>
                  <a:srgbClr val="FFFFFF"/>
                </a:solidFill>
              </a14:hiddenFill>
            </a:ext>
          </a:extLst>
        </p:spPr>
      </p:pic>
      <p:pic>
        <p:nvPicPr>
          <p:cNvPr id="40" name="Image 39">
            <a:extLst>
              <a:ext uri="{FF2B5EF4-FFF2-40B4-BE49-F238E27FC236}">
                <a16:creationId xmlns:a16="http://schemas.microsoft.com/office/drawing/2014/main" id="{72DCF214-8178-CB41-ECC9-3E74F04C7455}"/>
              </a:ext>
            </a:extLst>
          </p:cNvPr>
          <p:cNvPicPr>
            <a:picLocks noChangeAspect="1"/>
          </p:cNvPicPr>
          <p:nvPr/>
        </p:nvPicPr>
        <p:blipFill rotWithShape="1">
          <a:blip r:embed="rId11"/>
          <a:srcRect l="27457" t="27382" r="27031" b="15909"/>
          <a:stretch/>
        </p:blipFill>
        <p:spPr>
          <a:xfrm>
            <a:off x="4372178" y="2496467"/>
            <a:ext cx="350541" cy="330317"/>
          </a:xfrm>
          <a:prstGeom prst="rect">
            <a:avLst/>
          </a:prstGeom>
        </p:spPr>
      </p:pic>
      <p:pic>
        <p:nvPicPr>
          <p:cNvPr id="41" name="Picture 36" descr="RÃ©sultat de recherche d'images pour &quot;MedeTIA&quot;">
            <a:extLst>
              <a:ext uri="{FF2B5EF4-FFF2-40B4-BE49-F238E27FC236}">
                <a16:creationId xmlns:a16="http://schemas.microsoft.com/office/drawing/2014/main" id="{B4CFEA49-1942-769B-5EFE-447B3E94FA4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82424" y="2993814"/>
            <a:ext cx="533041" cy="138136"/>
          </a:xfrm>
          <a:prstGeom prst="rect">
            <a:avLst/>
          </a:prstGeom>
          <a:noFill/>
          <a:extLst>
            <a:ext uri="{909E8E84-426E-40DD-AFC4-6F175D3DCCD1}">
              <a14:hiddenFill xmlns:a14="http://schemas.microsoft.com/office/drawing/2010/main">
                <a:solidFill>
                  <a:srgbClr val="FFFFFF"/>
                </a:solidFill>
              </a14:hiddenFill>
            </a:ext>
          </a:extLst>
        </p:spPr>
      </p:pic>
      <p:pic>
        <p:nvPicPr>
          <p:cNvPr id="42" name="Image 41">
            <a:extLst>
              <a:ext uri="{FF2B5EF4-FFF2-40B4-BE49-F238E27FC236}">
                <a16:creationId xmlns:a16="http://schemas.microsoft.com/office/drawing/2014/main" id="{8AE8D38A-2BB4-193F-7A63-441E653A15F7}"/>
              </a:ext>
            </a:extLst>
          </p:cNvPr>
          <p:cNvPicPr>
            <a:picLocks noChangeAspect="1"/>
          </p:cNvPicPr>
          <p:nvPr/>
        </p:nvPicPr>
        <p:blipFill rotWithShape="1">
          <a:blip r:embed="rId13"/>
          <a:srcRect l="5310" r="4769"/>
          <a:stretch/>
        </p:blipFill>
        <p:spPr>
          <a:xfrm>
            <a:off x="6196162" y="4166734"/>
            <a:ext cx="698288" cy="317683"/>
          </a:xfrm>
          <a:prstGeom prst="rect">
            <a:avLst/>
          </a:prstGeom>
        </p:spPr>
      </p:pic>
      <p:pic>
        <p:nvPicPr>
          <p:cNvPr id="43" name="Image 42">
            <a:extLst>
              <a:ext uri="{FF2B5EF4-FFF2-40B4-BE49-F238E27FC236}">
                <a16:creationId xmlns:a16="http://schemas.microsoft.com/office/drawing/2014/main" id="{8BB26BD2-2D4C-6A2C-CB9C-26B900AA99B2}"/>
              </a:ext>
            </a:extLst>
          </p:cNvPr>
          <p:cNvPicPr>
            <a:picLocks noChangeAspect="1"/>
          </p:cNvPicPr>
          <p:nvPr/>
        </p:nvPicPr>
        <p:blipFill>
          <a:blip r:embed="rId14"/>
          <a:stretch>
            <a:fillRect/>
          </a:stretch>
        </p:blipFill>
        <p:spPr>
          <a:xfrm>
            <a:off x="7389254" y="2027150"/>
            <a:ext cx="582393" cy="295818"/>
          </a:xfrm>
          <a:prstGeom prst="rect">
            <a:avLst/>
          </a:prstGeom>
        </p:spPr>
      </p:pic>
      <p:pic>
        <p:nvPicPr>
          <p:cNvPr id="44" name="Picture 6" descr="4BioDx">
            <a:extLst>
              <a:ext uri="{FF2B5EF4-FFF2-40B4-BE49-F238E27FC236}">
                <a16:creationId xmlns:a16="http://schemas.microsoft.com/office/drawing/2014/main" id="{8BCC9DAC-BA27-9E7F-425E-A6EFCAB6B94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0943" y="1226847"/>
            <a:ext cx="438669" cy="213850"/>
          </a:xfrm>
          <a:prstGeom prst="rect">
            <a:avLst/>
          </a:prstGeom>
          <a:noFill/>
          <a:extLst>
            <a:ext uri="{909E8E84-426E-40DD-AFC4-6F175D3DCCD1}">
              <a14:hiddenFill xmlns:a14="http://schemas.microsoft.com/office/drawing/2010/main">
                <a:solidFill>
                  <a:srgbClr val="FFFFFF"/>
                </a:solidFill>
              </a14:hiddenFill>
            </a:ext>
          </a:extLst>
        </p:spPr>
      </p:pic>
      <p:pic>
        <p:nvPicPr>
          <p:cNvPr id="45" name="Image 44">
            <a:extLst>
              <a:ext uri="{FF2B5EF4-FFF2-40B4-BE49-F238E27FC236}">
                <a16:creationId xmlns:a16="http://schemas.microsoft.com/office/drawing/2014/main" id="{EA93C375-9B8E-1DD7-CF56-1CE48C46114E}"/>
              </a:ext>
            </a:extLst>
          </p:cNvPr>
          <p:cNvPicPr>
            <a:picLocks noChangeAspect="1"/>
          </p:cNvPicPr>
          <p:nvPr/>
        </p:nvPicPr>
        <p:blipFill>
          <a:blip r:embed="rId16"/>
          <a:stretch>
            <a:fillRect/>
          </a:stretch>
        </p:blipFill>
        <p:spPr>
          <a:xfrm>
            <a:off x="2558944" y="3813985"/>
            <a:ext cx="659386" cy="191492"/>
          </a:xfrm>
          <a:prstGeom prst="rect">
            <a:avLst/>
          </a:prstGeom>
        </p:spPr>
      </p:pic>
      <p:pic>
        <p:nvPicPr>
          <p:cNvPr id="46" name="Image 45">
            <a:extLst>
              <a:ext uri="{FF2B5EF4-FFF2-40B4-BE49-F238E27FC236}">
                <a16:creationId xmlns:a16="http://schemas.microsoft.com/office/drawing/2014/main" id="{545CB0F8-E2D0-6B7D-894D-5A2F8595FAF5}"/>
              </a:ext>
            </a:extLst>
          </p:cNvPr>
          <p:cNvPicPr>
            <a:picLocks noChangeAspect="1"/>
          </p:cNvPicPr>
          <p:nvPr/>
        </p:nvPicPr>
        <p:blipFill rotWithShape="1">
          <a:blip r:embed="rId17"/>
          <a:srcRect t="28650" b="29719"/>
          <a:stretch/>
        </p:blipFill>
        <p:spPr>
          <a:xfrm>
            <a:off x="2427026" y="2982439"/>
            <a:ext cx="386460" cy="160887"/>
          </a:xfrm>
          <a:prstGeom prst="rect">
            <a:avLst/>
          </a:prstGeom>
        </p:spPr>
      </p:pic>
      <p:pic>
        <p:nvPicPr>
          <p:cNvPr id="48" name="Picture 11" descr="http://www.enyopharma.com/wp-content/themes/enyo/images/enyo-logo.png">
            <a:extLst>
              <a:ext uri="{FF2B5EF4-FFF2-40B4-BE49-F238E27FC236}">
                <a16:creationId xmlns:a16="http://schemas.microsoft.com/office/drawing/2014/main" id="{39CCA252-E303-A3FB-07B3-3355077C451A}"/>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398196" y="1701264"/>
            <a:ext cx="455447" cy="179782"/>
          </a:xfrm>
          <a:prstGeom prst="rect">
            <a:avLst/>
          </a:prstGeom>
          <a:noFill/>
          <a:extLst>
            <a:ext uri="{909E8E84-426E-40DD-AFC4-6F175D3DCCD1}">
              <a14:hiddenFill xmlns:a14="http://schemas.microsoft.com/office/drawing/2010/main">
                <a:solidFill>
                  <a:srgbClr val="FFFFFF"/>
                </a:solidFill>
              </a14:hiddenFill>
            </a:ext>
          </a:extLst>
        </p:spPr>
      </p:pic>
      <p:pic>
        <p:nvPicPr>
          <p:cNvPr id="49" name="Image 48">
            <a:extLst>
              <a:ext uri="{FF2B5EF4-FFF2-40B4-BE49-F238E27FC236}">
                <a16:creationId xmlns:a16="http://schemas.microsoft.com/office/drawing/2014/main" id="{1DDC2B10-95F6-125A-A6FB-5AF076CBF281}"/>
              </a:ext>
            </a:extLst>
          </p:cNvPr>
          <p:cNvPicPr>
            <a:picLocks noChangeAspect="1"/>
          </p:cNvPicPr>
          <p:nvPr/>
        </p:nvPicPr>
        <p:blipFill>
          <a:blip r:embed="rId19"/>
          <a:stretch>
            <a:fillRect/>
          </a:stretch>
        </p:blipFill>
        <p:spPr>
          <a:xfrm>
            <a:off x="2980599" y="2541356"/>
            <a:ext cx="531974" cy="173847"/>
          </a:xfrm>
          <a:prstGeom prst="rect">
            <a:avLst/>
          </a:prstGeom>
        </p:spPr>
      </p:pic>
      <p:pic>
        <p:nvPicPr>
          <p:cNvPr id="50" name="Picture 4" descr="logo">
            <a:extLst>
              <a:ext uri="{FF2B5EF4-FFF2-40B4-BE49-F238E27FC236}">
                <a16:creationId xmlns:a16="http://schemas.microsoft.com/office/drawing/2014/main" id="{BC7534FD-8D30-99C9-A89C-9B037DEC7A3D}"/>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978054" y="1729214"/>
            <a:ext cx="468644" cy="10744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Thabor Therapeutics - nouveau membre">
            <a:extLst>
              <a:ext uri="{FF2B5EF4-FFF2-40B4-BE49-F238E27FC236}">
                <a16:creationId xmlns:a16="http://schemas.microsoft.com/office/drawing/2014/main" id="{46237053-D3C7-DFCA-133C-208B277BA964}"/>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910881" y="4199995"/>
            <a:ext cx="370547" cy="29131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Aucune description alternative pour cette image">
            <a:extLst>
              <a:ext uri="{FF2B5EF4-FFF2-40B4-BE49-F238E27FC236}">
                <a16:creationId xmlns:a16="http://schemas.microsoft.com/office/drawing/2014/main" id="{DD87D946-F228-5A8D-4734-5DF98F6CBBD6}"/>
              </a:ext>
            </a:extLst>
          </p:cNvPr>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52577" t="8649" r="2800" b="74685"/>
          <a:stretch/>
        </p:blipFill>
        <p:spPr bwMode="auto">
          <a:xfrm>
            <a:off x="2709991" y="2160801"/>
            <a:ext cx="673740" cy="16765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Lys Therapeutics is laureate and Grand-Prix i-Lab 2021 - Lys Therapeutics">
            <a:extLst>
              <a:ext uri="{FF2B5EF4-FFF2-40B4-BE49-F238E27FC236}">
                <a16:creationId xmlns:a16="http://schemas.microsoft.com/office/drawing/2014/main" id="{42FFC6CB-CE02-5723-337E-FBADCC76E8B5}"/>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254133" y="2981457"/>
            <a:ext cx="872018" cy="16690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4" descr="POLYGON Therapeutics">
            <a:extLst>
              <a:ext uri="{FF2B5EF4-FFF2-40B4-BE49-F238E27FC236}">
                <a16:creationId xmlns:a16="http://schemas.microsoft.com/office/drawing/2014/main" id="{AFA7EBB0-7212-01B1-4BC6-038B8524EBC9}"/>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893186" y="3317195"/>
            <a:ext cx="643139" cy="346790"/>
          </a:xfrm>
          <a:prstGeom prst="rect">
            <a:avLst/>
          </a:prstGeom>
          <a:noFill/>
          <a:extLst>
            <a:ext uri="{909E8E84-426E-40DD-AFC4-6F175D3DCCD1}">
              <a14:hiddenFill xmlns:a14="http://schemas.microsoft.com/office/drawing/2010/main">
                <a:solidFill>
                  <a:srgbClr val="FFFFFF"/>
                </a:solidFill>
              </a14:hiddenFill>
            </a:ext>
          </a:extLst>
        </p:spPr>
      </p:pic>
      <p:pic>
        <p:nvPicPr>
          <p:cNvPr id="55" name="Image 54">
            <a:extLst>
              <a:ext uri="{FF2B5EF4-FFF2-40B4-BE49-F238E27FC236}">
                <a16:creationId xmlns:a16="http://schemas.microsoft.com/office/drawing/2014/main" id="{47DBE5F5-8B1D-0A71-4875-DB83940A7FC8}"/>
              </a:ext>
            </a:extLst>
          </p:cNvPr>
          <p:cNvPicPr>
            <a:picLocks noChangeAspect="1"/>
          </p:cNvPicPr>
          <p:nvPr/>
        </p:nvPicPr>
        <p:blipFill>
          <a:blip r:embed="rId25"/>
          <a:stretch>
            <a:fillRect/>
          </a:stretch>
        </p:blipFill>
        <p:spPr>
          <a:xfrm>
            <a:off x="6140765" y="3361221"/>
            <a:ext cx="914557" cy="219493"/>
          </a:xfrm>
          <a:prstGeom prst="rect">
            <a:avLst/>
          </a:prstGeom>
        </p:spPr>
      </p:pic>
      <p:pic>
        <p:nvPicPr>
          <p:cNvPr id="57" name="Picture 8" descr="Stromacare - Cancer Immunotherapy through Stroma Modulation - Contact">
            <a:extLst>
              <a:ext uri="{FF2B5EF4-FFF2-40B4-BE49-F238E27FC236}">
                <a16:creationId xmlns:a16="http://schemas.microsoft.com/office/drawing/2014/main" id="{953BCD81-6A87-6A3F-E315-7A43A3FB0479}"/>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50120" y="4258619"/>
            <a:ext cx="661799" cy="22808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a:extLst>
              <a:ext uri="{FF2B5EF4-FFF2-40B4-BE49-F238E27FC236}">
                <a16:creationId xmlns:a16="http://schemas.microsoft.com/office/drawing/2014/main" id="{23D7DF45-01B2-B500-1022-6A4E725CA8DD}"/>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920223" y="3378065"/>
            <a:ext cx="376200" cy="26333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0" descr="SOMNO ENGINEERING | La Technopole Grand Poitiers">
            <a:extLst>
              <a:ext uri="{FF2B5EF4-FFF2-40B4-BE49-F238E27FC236}">
                <a16:creationId xmlns:a16="http://schemas.microsoft.com/office/drawing/2014/main" id="{A6DC58C2-7F7D-BE2B-163B-485F54CF284F}"/>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811746" y="3750587"/>
            <a:ext cx="719721" cy="283091"/>
          </a:xfrm>
          <a:prstGeom prst="rect">
            <a:avLst/>
          </a:prstGeom>
          <a:noFill/>
          <a:extLst>
            <a:ext uri="{909E8E84-426E-40DD-AFC4-6F175D3DCCD1}">
              <a14:hiddenFill xmlns:a14="http://schemas.microsoft.com/office/drawing/2010/main">
                <a:solidFill>
                  <a:srgbClr val="FFFFFF"/>
                </a:solidFill>
              </a14:hiddenFill>
            </a:ext>
          </a:extLst>
        </p:spPr>
      </p:pic>
      <p:pic>
        <p:nvPicPr>
          <p:cNvPr id="63" name="Image 62">
            <a:extLst>
              <a:ext uri="{FF2B5EF4-FFF2-40B4-BE49-F238E27FC236}">
                <a16:creationId xmlns:a16="http://schemas.microsoft.com/office/drawing/2014/main" id="{B3F3E055-8D72-F551-4C75-91E0C546083F}"/>
              </a:ext>
            </a:extLst>
          </p:cNvPr>
          <p:cNvPicPr>
            <a:picLocks noChangeAspect="1"/>
          </p:cNvPicPr>
          <p:nvPr/>
        </p:nvPicPr>
        <p:blipFill>
          <a:blip r:embed="rId29"/>
          <a:stretch>
            <a:fillRect/>
          </a:stretch>
        </p:blipFill>
        <p:spPr>
          <a:xfrm>
            <a:off x="953766" y="1312252"/>
            <a:ext cx="758584" cy="111259"/>
          </a:xfrm>
          <a:prstGeom prst="rect">
            <a:avLst/>
          </a:prstGeom>
        </p:spPr>
      </p:pic>
      <p:pic>
        <p:nvPicPr>
          <p:cNvPr id="64" name="Image 63">
            <a:extLst>
              <a:ext uri="{FF2B5EF4-FFF2-40B4-BE49-F238E27FC236}">
                <a16:creationId xmlns:a16="http://schemas.microsoft.com/office/drawing/2014/main" id="{54D0C285-4903-CDFB-9FCA-EDF029EBF879}"/>
              </a:ext>
            </a:extLst>
          </p:cNvPr>
          <p:cNvPicPr>
            <a:picLocks noChangeAspect="1"/>
          </p:cNvPicPr>
          <p:nvPr/>
        </p:nvPicPr>
        <p:blipFill>
          <a:blip r:embed="rId30"/>
          <a:stretch>
            <a:fillRect/>
          </a:stretch>
        </p:blipFill>
        <p:spPr>
          <a:xfrm>
            <a:off x="3014824" y="1265436"/>
            <a:ext cx="594236" cy="203897"/>
          </a:xfrm>
          <a:prstGeom prst="rect">
            <a:avLst/>
          </a:prstGeom>
        </p:spPr>
      </p:pic>
      <p:pic>
        <p:nvPicPr>
          <p:cNvPr id="66" name="Picture 10" descr="Logo de Asfalia Biologics">
            <a:extLst>
              <a:ext uri="{FF2B5EF4-FFF2-40B4-BE49-F238E27FC236}">
                <a16:creationId xmlns:a16="http://schemas.microsoft.com/office/drawing/2014/main" id="{65C6A45B-6E5F-32E7-C889-1CA7C06384D1}"/>
              </a:ext>
            </a:extLst>
          </p:cNvPr>
          <p:cNvPicPr>
            <a:picLocks noChangeAspect="1" noChangeArrowheads="1"/>
          </p:cNvPicPr>
          <p:nvPr/>
        </p:nvPicPr>
        <p:blipFill rotWithShape="1">
          <a:blip r:embed="rId31" cstate="print">
            <a:extLst>
              <a:ext uri="{28A0092B-C50C-407E-A947-70E740481C1C}">
                <a14:useLocalDpi xmlns:a14="http://schemas.microsoft.com/office/drawing/2010/main" val="0"/>
              </a:ext>
            </a:extLst>
          </a:blip>
          <a:srcRect t="24329" b="23418"/>
          <a:stretch/>
        </p:blipFill>
        <p:spPr bwMode="auto">
          <a:xfrm>
            <a:off x="7874504" y="1280702"/>
            <a:ext cx="428101" cy="22369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2">
            <a:extLst>
              <a:ext uri="{FF2B5EF4-FFF2-40B4-BE49-F238E27FC236}">
                <a16:creationId xmlns:a16="http://schemas.microsoft.com/office/drawing/2014/main" id="{AFAB9E9D-3518-88A3-14E3-C2B81304D383}"/>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8429490" y="1317160"/>
            <a:ext cx="678580" cy="17060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a:extLst>
              <a:ext uri="{FF2B5EF4-FFF2-40B4-BE49-F238E27FC236}">
                <a16:creationId xmlns:a16="http://schemas.microsoft.com/office/drawing/2014/main" id="{AFFB01A7-D865-8176-7CFE-5E0E29F2EBB6}"/>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908108" y="1668814"/>
            <a:ext cx="429044" cy="24468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4" descr="BiPER THERAPEUTICS">
            <a:extLst>
              <a:ext uri="{FF2B5EF4-FFF2-40B4-BE49-F238E27FC236}">
                <a16:creationId xmlns:a16="http://schemas.microsoft.com/office/drawing/2014/main" id="{91494EA9-ED1E-34D0-88A7-0D52433955FD}"/>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494271" y="1705899"/>
            <a:ext cx="623588" cy="170513"/>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6">
            <a:extLst>
              <a:ext uri="{FF2B5EF4-FFF2-40B4-BE49-F238E27FC236}">
                <a16:creationId xmlns:a16="http://schemas.microsoft.com/office/drawing/2014/main" id="{6B42748C-B550-B7B3-5F4F-AB373B9F4E88}"/>
              </a:ext>
            </a:extLst>
          </p:cNvPr>
          <p:cNvPicPr>
            <a:picLocks noChangeAspect="1" noChangeArrowheads="1"/>
          </p:cNvPicPr>
          <p:nvPr/>
        </p:nvPicPr>
        <p:blipFill rotWithShape="1">
          <a:blip r:embed="rId35" cstate="print">
            <a:extLst>
              <a:ext uri="{28A0092B-C50C-407E-A947-70E740481C1C}">
                <a14:useLocalDpi xmlns:a14="http://schemas.microsoft.com/office/drawing/2010/main" val="0"/>
              </a:ext>
            </a:extLst>
          </a:blip>
          <a:srcRect t="21656" b="20270"/>
          <a:stretch/>
        </p:blipFill>
        <p:spPr bwMode="auto">
          <a:xfrm>
            <a:off x="2199487" y="1677614"/>
            <a:ext cx="391026" cy="227084"/>
          </a:xfrm>
          <a:prstGeom prst="rect">
            <a:avLst/>
          </a:prstGeom>
          <a:noFill/>
          <a:extLst>
            <a:ext uri="{909E8E84-426E-40DD-AFC4-6F175D3DCCD1}">
              <a14:hiddenFill xmlns:a14="http://schemas.microsoft.com/office/drawing/2010/main">
                <a:solidFill>
                  <a:srgbClr val="FFFFFF"/>
                </a:solidFill>
              </a14:hiddenFill>
            </a:ext>
          </a:extLst>
        </p:spPr>
      </p:pic>
      <p:pic>
        <p:nvPicPr>
          <p:cNvPr id="76" name="Image 75">
            <a:extLst>
              <a:ext uri="{FF2B5EF4-FFF2-40B4-BE49-F238E27FC236}">
                <a16:creationId xmlns:a16="http://schemas.microsoft.com/office/drawing/2014/main" id="{DA7C9F5A-44C0-DD63-59DD-1A538827FA3B}"/>
              </a:ext>
            </a:extLst>
          </p:cNvPr>
          <p:cNvPicPr>
            <a:picLocks noChangeAspect="1"/>
          </p:cNvPicPr>
          <p:nvPr/>
        </p:nvPicPr>
        <p:blipFill>
          <a:blip r:embed="rId36"/>
          <a:stretch>
            <a:fillRect/>
          </a:stretch>
        </p:blipFill>
        <p:spPr>
          <a:xfrm>
            <a:off x="4237188" y="1704394"/>
            <a:ext cx="420715" cy="157091"/>
          </a:xfrm>
          <a:prstGeom prst="rect">
            <a:avLst/>
          </a:prstGeom>
        </p:spPr>
      </p:pic>
      <p:pic>
        <p:nvPicPr>
          <p:cNvPr id="79" name="Image 78">
            <a:extLst>
              <a:ext uri="{FF2B5EF4-FFF2-40B4-BE49-F238E27FC236}">
                <a16:creationId xmlns:a16="http://schemas.microsoft.com/office/drawing/2014/main" id="{AC6F4EBB-29C1-3DCD-E361-288A788AA596}"/>
              </a:ext>
            </a:extLst>
          </p:cNvPr>
          <p:cNvPicPr>
            <a:picLocks noChangeAspect="1"/>
          </p:cNvPicPr>
          <p:nvPr/>
        </p:nvPicPr>
        <p:blipFill>
          <a:blip r:embed="rId37"/>
          <a:stretch>
            <a:fillRect/>
          </a:stretch>
        </p:blipFill>
        <p:spPr>
          <a:xfrm>
            <a:off x="6535563" y="1724798"/>
            <a:ext cx="525535" cy="98017"/>
          </a:xfrm>
          <a:prstGeom prst="rect">
            <a:avLst/>
          </a:prstGeom>
        </p:spPr>
      </p:pic>
      <p:pic>
        <p:nvPicPr>
          <p:cNvPr id="82" name="Picture 22">
            <a:extLst>
              <a:ext uri="{FF2B5EF4-FFF2-40B4-BE49-F238E27FC236}">
                <a16:creationId xmlns:a16="http://schemas.microsoft.com/office/drawing/2014/main" id="{4177286F-E8EE-898D-27C6-B37D8E482ADE}"/>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7252074" y="1644408"/>
            <a:ext cx="544400" cy="27706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0" descr="eMyoSound | LinkedIn">
            <a:extLst>
              <a:ext uri="{FF2B5EF4-FFF2-40B4-BE49-F238E27FC236}">
                <a16:creationId xmlns:a16="http://schemas.microsoft.com/office/drawing/2014/main" id="{7EC5324A-48AB-ED61-14BD-AE982695FF3A}"/>
              </a:ext>
            </a:extLst>
          </p:cNvPr>
          <p:cNvPicPr>
            <a:picLocks noChangeAspect="1" noChangeArrowheads="1"/>
          </p:cNvPicPr>
          <p:nvPr/>
        </p:nvPicPr>
        <p:blipFill rotWithShape="1">
          <a:blip r:embed="rId39" cstate="print">
            <a:extLst>
              <a:ext uri="{28A0092B-C50C-407E-A947-70E740481C1C}">
                <a14:useLocalDpi xmlns:a14="http://schemas.microsoft.com/office/drawing/2010/main" val="0"/>
              </a:ext>
            </a:extLst>
          </a:blip>
          <a:srcRect t="19529" b="22160"/>
          <a:stretch/>
        </p:blipFill>
        <p:spPr bwMode="auto">
          <a:xfrm>
            <a:off x="7827669" y="1669094"/>
            <a:ext cx="446638" cy="260442"/>
          </a:xfrm>
          <a:prstGeom prst="rect">
            <a:avLst/>
          </a:prstGeom>
          <a:noFill/>
          <a:extLst>
            <a:ext uri="{909E8E84-426E-40DD-AFC4-6F175D3DCCD1}">
              <a14:hiddenFill xmlns:a14="http://schemas.microsoft.com/office/drawing/2010/main">
                <a:solidFill>
                  <a:srgbClr val="FFFFFF"/>
                </a:solidFill>
              </a14:hiddenFill>
            </a:ext>
          </a:extLst>
        </p:spPr>
      </p:pic>
      <p:pic>
        <p:nvPicPr>
          <p:cNvPr id="87" name="Image 86">
            <a:extLst>
              <a:ext uri="{FF2B5EF4-FFF2-40B4-BE49-F238E27FC236}">
                <a16:creationId xmlns:a16="http://schemas.microsoft.com/office/drawing/2014/main" id="{972253E8-B2D8-9DC1-4F26-1B49DD78305B}"/>
              </a:ext>
            </a:extLst>
          </p:cNvPr>
          <p:cNvPicPr>
            <a:picLocks noChangeAspect="1"/>
          </p:cNvPicPr>
          <p:nvPr/>
        </p:nvPicPr>
        <p:blipFill>
          <a:blip r:embed="rId40"/>
          <a:stretch>
            <a:fillRect/>
          </a:stretch>
        </p:blipFill>
        <p:spPr>
          <a:xfrm>
            <a:off x="1818001" y="2148319"/>
            <a:ext cx="779057" cy="206858"/>
          </a:xfrm>
          <a:prstGeom prst="rect">
            <a:avLst/>
          </a:prstGeom>
        </p:spPr>
      </p:pic>
      <p:pic>
        <p:nvPicPr>
          <p:cNvPr id="88" name="Image 87">
            <a:extLst>
              <a:ext uri="{FF2B5EF4-FFF2-40B4-BE49-F238E27FC236}">
                <a16:creationId xmlns:a16="http://schemas.microsoft.com/office/drawing/2014/main" id="{B476A4B3-3A33-706E-1459-59EF2BA76F78}"/>
              </a:ext>
            </a:extLst>
          </p:cNvPr>
          <p:cNvPicPr>
            <a:picLocks noChangeAspect="1"/>
          </p:cNvPicPr>
          <p:nvPr/>
        </p:nvPicPr>
        <p:blipFill>
          <a:blip r:embed="rId41"/>
          <a:stretch>
            <a:fillRect/>
          </a:stretch>
        </p:blipFill>
        <p:spPr>
          <a:xfrm>
            <a:off x="3510706" y="2085954"/>
            <a:ext cx="664271" cy="288707"/>
          </a:xfrm>
          <a:prstGeom prst="rect">
            <a:avLst/>
          </a:prstGeom>
        </p:spPr>
      </p:pic>
      <p:pic>
        <p:nvPicPr>
          <p:cNvPr id="89" name="Picture 2" descr="Welcome to MYR Pharmaceuticals | MYR Pharmaceuticals">
            <a:extLst>
              <a:ext uri="{FF2B5EF4-FFF2-40B4-BE49-F238E27FC236}">
                <a16:creationId xmlns:a16="http://schemas.microsoft.com/office/drawing/2014/main" id="{2D003858-80CF-7FE9-11BA-D26A9DCEFB5A}"/>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1222949" y="3402464"/>
            <a:ext cx="640206" cy="15204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6">
            <a:extLst>
              <a:ext uri="{FF2B5EF4-FFF2-40B4-BE49-F238E27FC236}">
                <a16:creationId xmlns:a16="http://schemas.microsoft.com/office/drawing/2014/main" id="{92926DD8-D9EE-5753-09D8-13CF628DA3E2}"/>
              </a:ext>
            </a:extLst>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5208351" y="2128958"/>
            <a:ext cx="526181" cy="23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 name="Picture 24">
            <a:extLst>
              <a:ext uri="{FF2B5EF4-FFF2-40B4-BE49-F238E27FC236}">
                <a16:creationId xmlns:a16="http://schemas.microsoft.com/office/drawing/2014/main" id="{BC4D5FA9-D55C-558B-3ACC-AB7486B8697D}"/>
              </a:ext>
            </a:extLst>
          </p:cNvPr>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5907465" y="2121290"/>
            <a:ext cx="738554" cy="241876"/>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6" descr="ILiAD Biotechnologies">
            <a:extLst>
              <a:ext uri="{FF2B5EF4-FFF2-40B4-BE49-F238E27FC236}">
                <a16:creationId xmlns:a16="http://schemas.microsoft.com/office/drawing/2014/main" id="{4941DB2A-E960-23BE-DB4C-74768DB98A79}"/>
              </a:ext>
            </a:extLst>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8273787" y="2171086"/>
            <a:ext cx="527997" cy="123200"/>
          </a:xfrm>
          <a:prstGeom prst="rect">
            <a:avLst/>
          </a:prstGeom>
          <a:noFill/>
          <a:extLst>
            <a:ext uri="{909E8E84-426E-40DD-AFC4-6F175D3DCCD1}">
              <a14:hiddenFill xmlns:a14="http://schemas.microsoft.com/office/drawing/2010/main">
                <a:solidFill>
                  <a:srgbClr val="FFFFFF"/>
                </a:solidFill>
              </a14:hiddenFill>
            </a:ext>
          </a:extLst>
        </p:spPr>
      </p:pic>
      <p:pic>
        <p:nvPicPr>
          <p:cNvPr id="93" name="Image 92">
            <a:extLst>
              <a:ext uri="{FF2B5EF4-FFF2-40B4-BE49-F238E27FC236}">
                <a16:creationId xmlns:a16="http://schemas.microsoft.com/office/drawing/2014/main" id="{6C604AAD-24EE-A61A-CB38-A22B22E7C5A0}"/>
              </a:ext>
            </a:extLst>
          </p:cNvPr>
          <p:cNvPicPr>
            <a:picLocks noChangeAspect="1"/>
          </p:cNvPicPr>
          <p:nvPr/>
        </p:nvPicPr>
        <p:blipFill>
          <a:blip r:embed="rId46"/>
          <a:stretch>
            <a:fillRect/>
          </a:stretch>
        </p:blipFill>
        <p:spPr>
          <a:xfrm>
            <a:off x="393082" y="2557157"/>
            <a:ext cx="703505" cy="189947"/>
          </a:xfrm>
          <a:prstGeom prst="rect">
            <a:avLst/>
          </a:prstGeom>
        </p:spPr>
      </p:pic>
      <p:pic>
        <p:nvPicPr>
          <p:cNvPr id="94" name="Image 93">
            <a:extLst>
              <a:ext uri="{FF2B5EF4-FFF2-40B4-BE49-F238E27FC236}">
                <a16:creationId xmlns:a16="http://schemas.microsoft.com/office/drawing/2014/main" id="{C3C12472-E46F-5D11-BB52-5A79F9B87D20}"/>
              </a:ext>
            </a:extLst>
          </p:cNvPr>
          <p:cNvPicPr>
            <a:picLocks noChangeAspect="1"/>
          </p:cNvPicPr>
          <p:nvPr/>
        </p:nvPicPr>
        <p:blipFill rotWithShape="1">
          <a:blip r:embed="rId47"/>
          <a:srcRect t="14975"/>
          <a:stretch/>
        </p:blipFill>
        <p:spPr>
          <a:xfrm>
            <a:off x="5800846" y="2579557"/>
            <a:ext cx="686195" cy="164135"/>
          </a:xfrm>
          <a:prstGeom prst="rect">
            <a:avLst/>
          </a:prstGeom>
        </p:spPr>
      </p:pic>
      <p:pic>
        <p:nvPicPr>
          <p:cNvPr id="95" name="Picture 28">
            <a:extLst>
              <a:ext uri="{FF2B5EF4-FFF2-40B4-BE49-F238E27FC236}">
                <a16:creationId xmlns:a16="http://schemas.microsoft.com/office/drawing/2014/main" id="{E0870A00-FFF1-6535-8564-498ABD90A9CC}"/>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6747535" y="2579449"/>
            <a:ext cx="821747" cy="164351"/>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30">
            <a:extLst>
              <a:ext uri="{FF2B5EF4-FFF2-40B4-BE49-F238E27FC236}">
                <a16:creationId xmlns:a16="http://schemas.microsoft.com/office/drawing/2014/main" id="{6551E356-8206-39B2-05EE-B4CA433E7437}"/>
              </a:ext>
            </a:extLst>
          </p:cNvPr>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7810124" y="2527576"/>
            <a:ext cx="626780" cy="231158"/>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32" descr="Kapto Medical">
            <a:extLst>
              <a:ext uri="{FF2B5EF4-FFF2-40B4-BE49-F238E27FC236}">
                <a16:creationId xmlns:a16="http://schemas.microsoft.com/office/drawing/2014/main" id="{0111C328-D356-2EBA-0378-B7218FB69312}"/>
              </a:ext>
            </a:extLst>
          </p:cNvPr>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353238" y="2970241"/>
            <a:ext cx="403859" cy="228021"/>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8">
            <a:extLst>
              <a:ext uri="{FF2B5EF4-FFF2-40B4-BE49-F238E27FC236}">
                <a16:creationId xmlns:a16="http://schemas.microsoft.com/office/drawing/2014/main" id="{12D50FAD-05F4-271F-C148-01FE78A92F60}"/>
              </a:ext>
            </a:extLst>
          </p:cNvPr>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2921639" y="2951370"/>
            <a:ext cx="424814" cy="223027"/>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0">
            <a:extLst>
              <a:ext uri="{FF2B5EF4-FFF2-40B4-BE49-F238E27FC236}">
                <a16:creationId xmlns:a16="http://schemas.microsoft.com/office/drawing/2014/main" id="{55EC0C96-E85D-FE20-F69D-FC0E8881588F}"/>
              </a:ext>
            </a:extLst>
          </p:cNvPr>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3502209" y="2994349"/>
            <a:ext cx="659229" cy="137068"/>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2">
            <a:extLst>
              <a:ext uri="{FF2B5EF4-FFF2-40B4-BE49-F238E27FC236}">
                <a16:creationId xmlns:a16="http://schemas.microsoft.com/office/drawing/2014/main" id="{B9317ABD-A6EA-ED5F-34A3-9DAC70479F76}"/>
              </a:ext>
            </a:extLst>
          </p:cNvPr>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5184987" y="2977534"/>
            <a:ext cx="449202" cy="170697"/>
          </a:xfrm>
          <a:prstGeom prst="rect">
            <a:avLst/>
          </a:prstGeom>
          <a:noFill/>
          <a:extLst>
            <a:ext uri="{909E8E84-426E-40DD-AFC4-6F175D3DCCD1}">
              <a14:hiddenFill xmlns:a14="http://schemas.microsoft.com/office/drawing/2010/main">
                <a:solidFill>
                  <a:srgbClr val="FFFFFF"/>
                </a:solidFill>
              </a14:hiddenFill>
            </a:ext>
          </a:extLst>
        </p:spPr>
      </p:pic>
      <p:pic>
        <p:nvPicPr>
          <p:cNvPr id="102" name="Image 101">
            <a:extLst>
              <a:ext uri="{FF2B5EF4-FFF2-40B4-BE49-F238E27FC236}">
                <a16:creationId xmlns:a16="http://schemas.microsoft.com/office/drawing/2014/main" id="{97538535-85C3-54D4-3CCB-803B0D3239E8}"/>
              </a:ext>
            </a:extLst>
          </p:cNvPr>
          <p:cNvPicPr>
            <a:picLocks noChangeAspect="1"/>
          </p:cNvPicPr>
          <p:nvPr/>
        </p:nvPicPr>
        <p:blipFill>
          <a:blip r:embed="rId54"/>
          <a:stretch>
            <a:fillRect/>
          </a:stretch>
        </p:blipFill>
        <p:spPr>
          <a:xfrm>
            <a:off x="5790946" y="2929367"/>
            <a:ext cx="605363" cy="288152"/>
          </a:xfrm>
          <a:prstGeom prst="rect">
            <a:avLst/>
          </a:prstGeom>
        </p:spPr>
      </p:pic>
      <p:pic>
        <p:nvPicPr>
          <p:cNvPr id="103" name="Picture 48">
            <a:extLst>
              <a:ext uri="{FF2B5EF4-FFF2-40B4-BE49-F238E27FC236}">
                <a16:creationId xmlns:a16="http://schemas.microsoft.com/office/drawing/2014/main" id="{95FABC37-F867-37CD-7780-7039FE4F488E}"/>
              </a:ext>
            </a:extLst>
          </p:cNvPr>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7183305" y="2940412"/>
            <a:ext cx="271827" cy="258236"/>
          </a:xfrm>
          <a:prstGeom prst="rect">
            <a:avLst/>
          </a:prstGeom>
          <a:noFill/>
          <a:extLst>
            <a:ext uri="{909E8E84-426E-40DD-AFC4-6F175D3DCCD1}">
              <a14:hiddenFill xmlns:a14="http://schemas.microsoft.com/office/drawing/2010/main">
                <a:solidFill>
                  <a:srgbClr val="FFFFFF"/>
                </a:solidFill>
              </a14:hiddenFill>
            </a:ext>
          </a:extLst>
        </p:spPr>
      </p:pic>
      <p:pic>
        <p:nvPicPr>
          <p:cNvPr id="104" name="Image 103">
            <a:extLst>
              <a:ext uri="{FF2B5EF4-FFF2-40B4-BE49-F238E27FC236}">
                <a16:creationId xmlns:a16="http://schemas.microsoft.com/office/drawing/2014/main" id="{E52A8BF8-46D9-8A1A-AF7D-CD5E533DD9EC}"/>
              </a:ext>
            </a:extLst>
          </p:cNvPr>
          <p:cNvPicPr>
            <a:picLocks noChangeAspect="1"/>
          </p:cNvPicPr>
          <p:nvPr/>
        </p:nvPicPr>
        <p:blipFill>
          <a:blip r:embed="rId56"/>
          <a:stretch>
            <a:fillRect/>
          </a:stretch>
        </p:blipFill>
        <p:spPr>
          <a:xfrm>
            <a:off x="5515457" y="4214956"/>
            <a:ext cx="663548" cy="223627"/>
          </a:xfrm>
          <a:prstGeom prst="rect">
            <a:avLst/>
          </a:prstGeom>
        </p:spPr>
      </p:pic>
      <p:pic>
        <p:nvPicPr>
          <p:cNvPr id="105" name="Picture 52" descr="MElkin Pharmaceuticals">
            <a:extLst>
              <a:ext uri="{FF2B5EF4-FFF2-40B4-BE49-F238E27FC236}">
                <a16:creationId xmlns:a16="http://schemas.microsoft.com/office/drawing/2014/main" id="{6FF086C8-2621-BBA2-A494-FDCBF284CD4F}"/>
              </a:ext>
            </a:extLst>
          </p:cNvPr>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7560216" y="2931820"/>
            <a:ext cx="497167" cy="295814"/>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54">
            <a:extLst>
              <a:ext uri="{FF2B5EF4-FFF2-40B4-BE49-F238E27FC236}">
                <a16:creationId xmlns:a16="http://schemas.microsoft.com/office/drawing/2014/main" id="{A36E1EF3-A42C-90B6-0D0A-626E6B6D6427}"/>
              </a:ext>
            </a:extLst>
          </p:cNvPr>
          <p:cNvPicPr>
            <a:picLocks noChangeAspect="1" noChangeArrowheads="1"/>
          </p:cNvPicPr>
          <p:nvPr/>
        </p:nvPicPr>
        <p:blipFill rotWithShape="1">
          <a:blip r:embed="rId58">
            <a:extLst>
              <a:ext uri="{28A0092B-C50C-407E-A947-70E740481C1C}">
                <a14:useLocalDpi xmlns:a14="http://schemas.microsoft.com/office/drawing/2010/main" val="0"/>
              </a:ext>
            </a:extLst>
          </a:blip>
          <a:srcRect l="-10945" t="10856" r="10945" b="7911"/>
          <a:stretch/>
        </p:blipFill>
        <p:spPr bwMode="auto">
          <a:xfrm>
            <a:off x="8032497" y="2974156"/>
            <a:ext cx="808814" cy="190749"/>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56" descr="MSInsight">
            <a:extLst>
              <a:ext uri="{FF2B5EF4-FFF2-40B4-BE49-F238E27FC236}">
                <a16:creationId xmlns:a16="http://schemas.microsoft.com/office/drawing/2014/main" id="{433554D5-6464-0280-ED26-777BAA63847E}"/>
              </a:ext>
            </a:extLst>
          </p:cNvPr>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340943" y="3397558"/>
            <a:ext cx="778637" cy="178844"/>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58" descr="nanomedsyn">
            <a:extLst>
              <a:ext uri="{FF2B5EF4-FFF2-40B4-BE49-F238E27FC236}">
                <a16:creationId xmlns:a16="http://schemas.microsoft.com/office/drawing/2014/main" id="{7E7E7129-5C1E-95AE-EE97-A01F81BBEB29}"/>
              </a:ext>
            </a:extLst>
          </p:cNvPr>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2027140" y="3347040"/>
            <a:ext cx="530481" cy="312048"/>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60">
            <a:extLst>
              <a:ext uri="{FF2B5EF4-FFF2-40B4-BE49-F238E27FC236}">
                <a16:creationId xmlns:a16="http://schemas.microsoft.com/office/drawing/2014/main" id="{95C51FE8-3255-8696-AE1D-4645BD92F936}"/>
              </a:ext>
            </a:extLst>
          </p:cNvPr>
          <p:cNvPicPr>
            <a:picLocks noChangeAspect="1" noChangeArrowheads="1"/>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2677200" y="3400013"/>
            <a:ext cx="351310" cy="206102"/>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62" descr="pilelabs">
            <a:extLst>
              <a:ext uri="{FF2B5EF4-FFF2-40B4-BE49-F238E27FC236}">
                <a16:creationId xmlns:a16="http://schemas.microsoft.com/office/drawing/2014/main" id="{A44D516A-6B4D-E0EB-1F10-6A801A73CC1B}"/>
              </a:ext>
            </a:extLst>
          </p:cNvPr>
          <p:cNvPicPr>
            <a:picLocks noChangeAspect="1" noChangeArrowheads="1"/>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4369569" y="3396479"/>
            <a:ext cx="516012" cy="137603"/>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64">
            <a:extLst>
              <a:ext uri="{FF2B5EF4-FFF2-40B4-BE49-F238E27FC236}">
                <a16:creationId xmlns:a16="http://schemas.microsoft.com/office/drawing/2014/main" id="{AB1094C7-B38D-DCAD-25DD-F0AAB91BE063}"/>
              </a:ext>
            </a:extLst>
          </p:cNvPr>
          <p:cNvPicPr>
            <a:picLocks noChangeAspect="1" noChangeArrowheads="1"/>
          </p:cNvPicPr>
          <p:nvPr/>
        </p:nvPicPr>
        <p:blipFill>
          <a:blip r:embed="rId63" cstate="print">
            <a:extLst>
              <a:ext uri="{28A0092B-C50C-407E-A947-70E740481C1C}">
                <a14:useLocalDpi xmlns:a14="http://schemas.microsoft.com/office/drawing/2010/main" val="0"/>
              </a:ext>
            </a:extLst>
          </a:blip>
          <a:srcRect/>
          <a:stretch>
            <a:fillRect/>
          </a:stretch>
        </p:blipFill>
        <p:spPr bwMode="auto">
          <a:xfrm>
            <a:off x="5577774" y="3341168"/>
            <a:ext cx="496522" cy="303346"/>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66">
            <a:extLst>
              <a:ext uri="{FF2B5EF4-FFF2-40B4-BE49-F238E27FC236}">
                <a16:creationId xmlns:a16="http://schemas.microsoft.com/office/drawing/2014/main" id="{2FC457A6-B6F0-C47B-CD2C-9FB49A66C407}"/>
              </a:ext>
            </a:extLst>
          </p:cNvPr>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7232791" y="3396269"/>
            <a:ext cx="589624" cy="173041"/>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72" descr="SciLicium">
            <a:extLst>
              <a:ext uri="{FF2B5EF4-FFF2-40B4-BE49-F238E27FC236}">
                <a16:creationId xmlns:a16="http://schemas.microsoft.com/office/drawing/2014/main" id="{1812DEDF-33C5-A8E6-FFB3-F0D8EC7678F2}"/>
              </a:ext>
            </a:extLst>
          </p:cNvPr>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3330677" y="3841682"/>
            <a:ext cx="623916" cy="11698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74" descr="Logo">
            <a:extLst>
              <a:ext uri="{FF2B5EF4-FFF2-40B4-BE49-F238E27FC236}">
                <a16:creationId xmlns:a16="http://schemas.microsoft.com/office/drawing/2014/main" id="{69D929AC-F616-3C3D-23AF-3C0560CFC7DF}"/>
              </a:ext>
            </a:extLst>
          </p:cNvPr>
          <p:cNvPicPr>
            <a:picLocks noChangeAspect="1" noChangeArrowheads="1"/>
          </p:cNvPicPr>
          <p:nvPr/>
        </p:nvPicPr>
        <p:blipFill>
          <a:blip r:embed="rId66" cstate="print">
            <a:extLst>
              <a:ext uri="{28A0092B-C50C-407E-A947-70E740481C1C}">
                <a14:useLocalDpi xmlns:a14="http://schemas.microsoft.com/office/drawing/2010/main" val="0"/>
              </a:ext>
            </a:extLst>
          </a:blip>
          <a:srcRect/>
          <a:stretch>
            <a:fillRect/>
          </a:stretch>
        </p:blipFill>
        <p:spPr bwMode="auto">
          <a:xfrm>
            <a:off x="4935173" y="3696170"/>
            <a:ext cx="485985" cy="485985"/>
          </a:xfrm>
          <a:prstGeom prst="rect">
            <a:avLst/>
          </a:prstGeom>
          <a:noFill/>
          <a:extLst>
            <a:ext uri="{909E8E84-426E-40DD-AFC4-6F175D3DCCD1}">
              <a14:hiddenFill xmlns:a14="http://schemas.microsoft.com/office/drawing/2010/main">
                <a:solidFill>
                  <a:srgbClr val="FFFFFF"/>
                </a:solidFill>
              </a14:hiddenFill>
            </a:ext>
          </a:extLst>
        </p:spPr>
      </p:pic>
      <p:pic>
        <p:nvPicPr>
          <p:cNvPr id="115" name="Image 114">
            <a:extLst>
              <a:ext uri="{FF2B5EF4-FFF2-40B4-BE49-F238E27FC236}">
                <a16:creationId xmlns:a16="http://schemas.microsoft.com/office/drawing/2014/main" id="{52A13945-8F89-CFBD-A160-B0E476715D53}"/>
              </a:ext>
            </a:extLst>
          </p:cNvPr>
          <p:cNvPicPr>
            <a:picLocks noChangeAspect="1"/>
          </p:cNvPicPr>
          <p:nvPr/>
        </p:nvPicPr>
        <p:blipFill>
          <a:blip r:embed="rId67"/>
          <a:stretch>
            <a:fillRect/>
          </a:stretch>
        </p:blipFill>
        <p:spPr>
          <a:xfrm>
            <a:off x="5577774" y="3807175"/>
            <a:ext cx="386595" cy="184585"/>
          </a:xfrm>
          <a:prstGeom prst="rect">
            <a:avLst/>
          </a:prstGeom>
        </p:spPr>
      </p:pic>
      <p:pic>
        <p:nvPicPr>
          <p:cNvPr id="116" name="Picture 78" descr="Somite Therapeutics Announces Round Extension with Astellas Venture Management and Montage Ventures Joining as Board Observers">
            <a:extLst>
              <a:ext uri="{FF2B5EF4-FFF2-40B4-BE49-F238E27FC236}">
                <a16:creationId xmlns:a16="http://schemas.microsoft.com/office/drawing/2014/main" id="{CF6084EF-3E06-87F6-D32E-01F8F34EF7EA}"/>
              </a:ext>
            </a:extLst>
          </p:cNvPr>
          <p:cNvPicPr>
            <a:picLocks noChangeAspect="1" noChangeArrowheads="1"/>
          </p:cNvPicPr>
          <p:nvPr/>
        </p:nvPicPr>
        <p:blipFill>
          <a:blip r:embed="rId68" cstate="print">
            <a:extLst>
              <a:ext uri="{28A0092B-C50C-407E-A947-70E740481C1C}">
                <a14:useLocalDpi xmlns:a14="http://schemas.microsoft.com/office/drawing/2010/main" val="0"/>
              </a:ext>
            </a:extLst>
          </a:blip>
          <a:srcRect/>
          <a:stretch>
            <a:fillRect/>
          </a:stretch>
        </p:blipFill>
        <p:spPr bwMode="auto">
          <a:xfrm>
            <a:off x="6131728" y="3840699"/>
            <a:ext cx="549077" cy="10249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80" descr="logo-theranovir">
            <a:extLst>
              <a:ext uri="{FF2B5EF4-FFF2-40B4-BE49-F238E27FC236}">
                <a16:creationId xmlns:a16="http://schemas.microsoft.com/office/drawing/2014/main" id="{B9B4F694-D949-2AAE-1E4D-ACE41AA4CFCD}"/>
              </a:ext>
            </a:extLst>
          </p:cNvPr>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3097667" y="4255292"/>
            <a:ext cx="838371" cy="201733"/>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82" descr="Logo de OcciCal Therapeutics">
            <a:extLst>
              <a:ext uri="{FF2B5EF4-FFF2-40B4-BE49-F238E27FC236}">
                <a16:creationId xmlns:a16="http://schemas.microsoft.com/office/drawing/2014/main" id="{9193B292-8650-521D-7A05-D45C19CB1013}"/>
              </a:ext>
            </a:extLst>
          </p:cNvPr>
          <p:cNvPicPr>
            <a:picLocks noChangeAspect="1" noChangeArrowheads="1"/>
          </p:cNvPicPr>
          <p:nvPr/>
        </p:nvPicPr>
        <p:blipFill rotWithShape="1">
          <a:blip r:embed="rId70">
            <a:extLst>
              <a:ext uri="{28A0092B-C50C-407E-A947-70E740481C1C}">
                <a14:useLocalDpi xmlns:a14="http://schemas.microsoft.com/office/drawing/2010/main" val="0"/>
              </a:ext>
            </a:extLst>
          </a:blip>
          <a:srcRect t="31016" b="32988"/>
          <a:stretch/>
        </p:blipFill>
        <p:spPr bwMode="auto">
          <a:xfrm>
            <a:off x="3667549" y="3386777"/>
            <a:ext cx="643756" cy="231727"/>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 descr="Qairnel">
            <a:extLst>
              <a:ext uri="{FF2B5EF4-FFF2-40B4-BE49-F238E27FC236}">
                <a16:creationId xmlns:a16="http://schemas.microsoft.com/office/drawing/2014/main" id="{0086F55D-C62A-F3FA-CC0F-80627AF8EC70}"/>
              </a:ext>
            </a:extLst>
          </p:cNvPr>
          <p:cNvPicPr>
            <a:picLocks noChangeAspect="1" noChangeArrowheads="1"/>
          </p:cNvPicPr>
          <p:nvPr/>
        </p:nvPicPr>
        <p:blipFill>
          <a:blip r:embed="rId71" cstate="print">
            <a:extLst>
              <a:ext uri="{28A0092B-C50C-407E-A947-70E740481C1C}">
                <a14:useLocalDpi xmlns:a14="http://schemas.microsoft.com/office/drawing/2010/main" val="0"/>
              </a:ext>
            </a:extLst>
          </a:blip>
          <a:srcRect/>
          <a:stretch>
            <a:fillRect/>
          </a:stretch>
        </p:blipFill>
        <p:spPr bwMode="auto">
          <a:xfrm>
            <a:off x="1225642" y="3715990"/>
            <a:ext cx="616571" cy="300767"/>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84" descr="W•MedPhys">
            <a:extLst>
              <a:ext uri="{FF2B5EF4-FFF2-40B4-BE49-F238E27FC236}">
                <a16:creationId xmlns:a16="http://schemas.microsoft.com/office/drawing/2014/main" id="{E65BF032-0292-8438-74A5-7E2F20F4B60E}"/>
              </a:ext>
            </a:extLst>
          </p:cNvPr>
          <p:cNvPicPr>
            <a:picLocks noChangeAspect="1" noChangeArrowheads="1"/>
          </p:cNvPicPr>
          <p:nvPr/>
        </p:nvPicPr>
        <p:blipFill>
          <a:blip r:embed="rId72" cstate="print">
            <a:extLst>
              <a:ext uri="{28A0092B-C50C-407E-A947-70E740481C1C}">
                <a14:useLocalDpi xmlns:a14="http://schemas.microsoft.com/office/drawing/2010/main" val="0"/>
              </a:ext>
            </a:extLst>
          </a:blip>
          <a:srcRect/>
          <a:stretch>
            <a:fillRect/>
          </a:stretch>
        </p:blipFill>
        <p:spPr bwMode="auto">
          <a:xfrm>
            <a:off x="7848800" y="4155719"/>
            <a:ext cx="243237" cy="339711"/>
          </a:xfrm>
          <a:prstGeom prst="rect">
            <a:avLst/>
          </a:prstGeom>
          <a:noFill/>
          <a:extLst>
            <a:ext uri="{909E8E84-426E-40DD-AFC4-6F175D3DCCD1}">
              <a14:hiddenFill xmlns:a14="http://schemas.microsoft.com/office/drawing/2010/main">
                <a:solidFill>
                  <a:srgbClr val="FFFFFF"/>
                </a:solidFill>
              </a14:hiddenFill>
            </a:ext>
          </a:extLst>
        </p:spPr>
      </p:pic>
      <p:pic>
        <p:nvPicPr>
          <p:cNvPr id="121" name="Image 120">
            <a:extLst>
              <a:ext uri="{FF2B5EF4-FFF2-40B4-BE49-F238E27FC236}">
                <a16:creationId xmlns:a16="http://schemas.microsoft.com/office/drawing/2014/main" id="{C34D8719-298F-13A9-FC40-009FF4A3BC8E}"/>
              </a:ext>
            </a:extLst>
          </p:cNvPr>
          <p:cNvPicPr>
            <a:picLocks noChangeAspect="1"/>
          </p:cNvPicPr>
          <p:nvPr/>
        </p:nvPicPr>
        <p:blipFill>
          <a:blip r:embed="rId73"/>
          <a:stretch>
            <a:fillRect/>
          </a:stretch>
        </p:blipFill>
        <p:spPr>
          <a:xfrm>
            <a:off x="4995786" y="1294007"/>
            <a:ext cx="596808" cy="179479"/>
          </a:xfrm>
          <a:prstGeom prst="rect">
            <a:avLst/>
          </a:prstGeom>
        </p:spPr>
      </p:pic>
      <p:pic>
        <p:nvPicPr>
          <p:cNvPr id="122" name="Picture 2" descr="Vivadju">
            <a:extLst>
              <a:ext uri="{FF2B5EF4-FFF2-40B4-BE49-F238E27FC236}">
                <a16:creationId xmlns:a16="http://schemas.microsoft.com/office/drawing/2014/main" id="{93676DEB-7F12-1C48-0DDB-050B838197B6}"/>
              </a:ext>
            </a:extLst>
          </p:cNvPr>
          <p:cNvPicPr>
            <a:picLocks noChangeAspect="1" noChangeArrowheads="1"/>
          </p:cNvPicPr>
          <p:nvPr/>
        </p:nvPicPr>
        <p:blipFill>
          <a:blip r:embed="rId74" cstate="print">
            <a:extLst>
              <a:ext uri="{28A0092B-C50C-407E-A947-70E740481C1C}">
                <a14:useLocalDpi xmlns:a14="http://schemas.microsoft.com/office/drawing/2010/main" val="0"/>
              </a:ext>
            </a:extLst>
          </a:blip>
          <a:srcRect/>
          <a:stretch>
            <a:fillRect/>
          </a:stretch>
        </p:blipFill>
        <p:spPr bwMode="auto">
          <a:xfrm>
            <a:off x="7085141" y="4161333"/>
            <a:ext cx="377102" cy="328486"/>
          </a:xfrm>
          <a:prstGeom prst="rect">
            <a:avLst/>
          </a:prstGeom>
          <a:noFill/>
          <a:extLst>
            <a:ext uri="{909E8E84-426E-40DD-AFC4-6F175D3DCCD1}">
              <a14:hiddenFill xmlns:a14="http://schemas.microsoft.com/office/drawing/2010/main">
                <a:solidFill>
                  <a:srgbClr val="FFFFFF"/>
                </a:solidFill>
              </a14:hiddenFill>
            </a:ext>
          </a:extLst>
        </p:spPr>
      </p:pic>
      <p:pic>
        <p:nvPicPr>
          <p:cNvPr id="123" name="Image 122">
            <a:extLst>
              <a:ext uri="{FF2B5EF4-FFF2-40B4-BE49-F238E27FC236}">
                <a16:creationId xmlns:a16="http://schemas.microsoft.com/office/drawing/2014/main" id="{E112313E-840F-AA8D-A85C-3F0A0F9E18C3}"/>
              </a:ext>
            </a:extLst>
          </p:cNvPr>
          <p:cNvPicPr>
            <a:picLocks noChangeAspect="1"/>
          </p:cNvPicPr>
          <p:nvPr/>
        </p:nvPicPr>
        <p:blipFill>
          <a:blip r:embed="rId75"/>
          <a:stretch>
            <a:fillRect/>
          </a:stretch>
        </p:blipFill>
        <p:spPr>
          <a:xfrm>
            <a:off x="2336542" y="1250334"/>
            <a:ext cx="564689" cy="246581"/>
          </a:xfrm>
          <a:prstGeom prst="rect">
            <a:avLst/>
          </a:prstGeom>
        </p:spPr>
      </p:pic>
      <p:pic>
        <p:nvPicPr>
          <p:cNvPr id="124" name="Picture 4">
            <a:extLst>
              <a:ext uri="{FF2B5EF4-FFF2-40B4-BE49-F238E27FC236}">
                <a16:creationId xmlns:a16="http://schemas.microsoft.com/office/drawing/2014/main" id="{5EECAEF9-CAB8-7046-6D1B-553CEBF12AFD}"/>
              </a:ext>
            </a:extLst>
          </p:cNvPr>
          <p:cNvPicPr>
            <a:picLocks noChangeAspect="1" noChangeArrowheads="1"/>
          </p:cNvPicPr>
          <p:nvPr/>
        </p:nvPicPr>
        <p:blipFill rotWithShape="1">
          <a:blip r:embed="rId76">
            <a:extLst>
              <a:ext uri="{28A0092B-C50C-407E-A947-70E740481C1C}">
                <a14:useLocalDpi xmlns:a14="http://schemas.microsoft.com/office/drawing/2010/main" val="0"/>
              </a:ext>
            </a:extLst>
          </a:blip>
          <a:srcRect l="38678" t="5214" b="74458"/>
          <a:stretch/>
        </p:blipFill>
        <p:spPr bwMode="auto">
          <a:xfrm>
            <a:off x="1020026" y="2954257"/>
            <a:ext cx="1248915" cy="217252"/>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
            <a:extLst>
              <a:ext uri="{FF2B5EF4-FFF2-40B4-BE49-F238E27FC236}">
                <a16:creationId xmlns:a16="http://schemas.microsoft.com/office/drawing/2014/main" id="{C583A0C3-F008-C55B-0F78-1BCE32A23379}"/>
              </a:ext>
            </a:extLst>
          </p:cNvPr>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4102414" y="4181410"/>
            <a:ext cx="579274" cy="262223"/>
          </a:xfrm>
          <a:prstGeom prst="rect">
            <a:avLst/>
          </a:prstGeom>
          <a:noFill/>
          <a:extLst>
            <a:ext uri="{909E8E84-426E-40DD-AFC4-6F175D3DCCD1}">
              <a14:hiddenFill xmlns:a14="http://schemas.microsoft.com/office/drawing/2010/main">
                <a:solidFill>
                  <a:srgbClr val="FFFFFF"/>
                </a:solidFill>
              </a14:hiddenFill>
            </a:ext>
          </a:extLst>
        </p:spPr>
      </p:pic>
      <p:pic>
        <p:nvPicPr>
          <p:cNvPr id="126" name="Image 125">
            <a:extLst>
              <a:ext uri="{FF2B5EF4-FFF2-40B4-BE49-F238E27FC236}">
                <a16:creationId xmlns:a16="http://schemas.microsoft.com/office/drawing/2014/main" id="{0DE2E9DD-552F-3AA2-6349-EEFA76D4AD38}"/>
              </a:ext>
            </a:extLst>
          </p:cNvPr>
          <p:cNvPicPr>
            <a:picLocks noChangeAspect="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2828895" y="1636358"/>
            <a:ext cx="428857" cy="309596"/>
          </a:xfrm>
          <a:prstGeom prst="rect">
            <a:avLst/>
          </a:prstGeom>
          <a:noFill/>
          <a:ln>
            <a:noFill/>
          </a:ln>
        </p:spPr>
      </p:pic>
      <p:pic>
        <p:nvPicPr>
          <p:cNvPr id="1024" name="Image 1" descr="Une image contenant texte, Police, Graphique, logo&#10;&#10;Description générée automatiquement">
            <a:extLst>
              <a:ext uri="{FF2B5EF4-FFF2-40B4-BE49-F238E27FC236}">
                <a16:creationId xmlns:a16="http://schemas.microsoft.com/office/drawing/2014/main" id="{6255DC49-5E32-BE99-CBB7-F47D7D1997A1}"/>
              </a:ext>
            </a:extLst>
          </p:cNvPr>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5669787" y="1307547"/>
            <a:ext cx="625296" cy="15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 name="Picture 1">
            <a:extLst>
              <a:ext uri="{FF2B5EF4-FFF2-40B4-BE49-F238E27FC236}">
                <a16:creationId xmlns:a16="http://schemas.microsoft.com/office/drawing/2014/main" id="{5219B3E1-EE89-ACFE-61BB-44E74724D3F8}"/>
              </a:ext>
            </a:extLst>
          </p:cNvPr>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6396309" y="1308589"/>
            <a:ext cx="624984" cy="14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5">
            <a:extLst>
              <a:ext uri="{FF2B5EF4-FFF2-40B4-BE49-F238E27FC236}">
                <a16:creationId xmlns:a16="http://schemas.microsoft.com/office/drawing/2014/main" id="{F5C2FE93-462D-E012-1039-5F54FEB8352F}"/>
              </a:ext>
            </a:extLst>
          </p:cNvPr>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7090525" y="1329972"/>
            <a:ext cx="751723" cy="127793"/>
          </a:xfrm>
          <a:prstGeom prst="rect">
            <a:avLst/>
          </a:prstGeom>
          <a:noFill/>
          <a:extLst>
            <a:ext uri="{909E8E84-426E-40DD-AFC4-6F175D3DCCD1}">
              <a14:hiddenFill xmlns:a14="http://schemas.microsoft.com/office/drawing/2010/main">
                <a:solidFill>
                  <a:srgbClr val="FFFFFF"/>
                </a:solidFill>
              </a14:hiddenFill>
            </a:ext>
          </a:extLst>
        </p:spPr>
      </p:pic>
      <p:pic>
        <p:nvPicPr>
          <p:cNvPr id="78" name="Image 77">
            <a:extLst>
              <a:ext uri="{FF2B5EF4-FFF2-40B4-BE49-F238E27FC236}">
                <a16:creationId xmlns:a16="http://schemas.microsoft.com/office/drawing/2014/main" id="{DE41EDC6-B279-0519-729B-E75EC70DBDF4}"/>
              </a:ext>
            </a:extLst>
          </p:cNvPr>
          <p:cNvPicPr>
            <a:picLocks noChangeAspect="1"/>
          </p:cNvPicPr>
          <p:nvPr/>
        </p:nvPicPr>
        <p:blipFill>
          <a:blip r:embed="rId82"/>
          <a:stretch>
            <a:fillRect/>
          </a:stretch>
        </p:blipFill>
        <p:spPr>
          <a:xfrm>
            <a:off x="4791592" y="4244786"/>
            <a:ext cx="579983" cy="201732"/>
          </a:xfrm>
          <a:prstGeom prst="rect">
            <a:avLst/>
          </a:prstGeom>
        </p:spPr>
      </p:pic>
      <p:pic>
        <p:nvPicPr>
          <p:cNvPr id="1040" name="Picture 16" descr="Alsymo 2026 Company Profile: Valuation, Funding &amp; Investors | PitchBook">
            <a:extLst>
              <a:ext uri="{FF2B5EF4-FFF2-40B4-BE49-F238E27FC236}">
                <a16:creationId xmlns:a16="http://schemas.microsoft.com/office/drawing/2014/main" id="{865FE22B-9BC5-4384-BBC2-8616320480ED}"/>
              </a:ext>
            </a:extLst>
          </p:cNvPr>
          <p:cNvPicPr>
            <a:picLocks noChangeAspect="1" noChangeArrowheads="1"/>
          </p:cNvPicPr>
          <p:nvPr/>
        </p:nvPicPr>
        <p:blipFill rotWithShape="1">
          <a:blip r:embed="rId83">
            <a:extLst>
              <a:ext uri="{28A0092B-C50C-407E-A947-70E740481C1C}">
                <a14:useLocalDpi xmlns:a14="http://schemas.microsoft.com/office/drawing/2010/main" val="0"/>
              </a:ext>
            </a:extLst>
          </a:blip>
          <a:srcRect t="29591" b="29184"/>
          <a:stretch/>
        </p:blipFill>
        <p:spPr bwMode="auto">
          <a:xfrm>
            <a:off x="4324250" y="1238450"/>
            <a:ext cx="624958" cy="25763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A9083CC7-442E-F7FE-BD66-F96E3065EFA2}"/>
              </a:ext>
            </a:extLst>
          </p:cNvPr>
          <p:cNvPicPr>
            <a:picLocks noChangeAspect="1" noChangeArrowheads="1"/>
          </p:cNvPicPr>
          <p:nvPr/>
        </p:nvPicPr>
        <p:blipFill rotWithShape="1">
          <a:blip r:embed="rId84">
            <a:extLst>
              <a:ext uri="{28A0092B-C50C-407E-A947-70E740481C1C}">
                <a14:useLocalDpi xmlns:a14="http://schemas.microsoft.com/office/drawing/2010/main" val="0"/>
              </a:ext>
            </a:extLst>
          </a:blip>
          <a:srcRect t="20225" b="21677"/>
          <a:stretch/>
        </p:blipFill>
        <p:spPr bwMode="auto">
          <a:xfrm>
            <a:off x="304775" y="1639604"/>
            <a:ext cx="521706" cy="30310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LabEx MAbImprove - MAbImprove | LinkedIn">
            <a:extLst>
              <a:ext uri="{FF2B5EF4-FFF2-40B4-BE49-F238E27FC236}">
                <a16:creationId xmlns:a16="http://schemas.microsoft.com/office/drawing/2014/main" id="{A9BE84AC-9F84-84CB-A523-70A0F29AC2AD}"/>
              </a:ext>
            </a:extLst>
          </p:cNvPr>
          <p:cNvPicPr>
            <a:picLocks noChangeAspect="1" noChangeArrowheads="1"/>
          </p:cNvPicPr>
          <p:nvPr/>
        </p:nvPicPr>
        <p:blipFill rotWithShape="1">
          <a:blip r:embed="rId85">
            <a:extLst>
              <a:ext uri="{28A0092B-C50C-407E-A947-70E740481C1C}">
                <a14:useLocalDpi xmlns:a14="http://schemas.microsoft.com/office/drawing/2010/main" val="0"/>
              </a:ext>
            </a:extLst>
          </a:blip>
          <a:srcRect l="9801" t="23946" r="45291" b="43676"/>
          <a:stretch/>
        </p:blipFill>
        <p:spPr bwMode="auto">
          <a:xfrm>
            <a:off x="3408428" y="1691444"/>
            <a:ext cx="816307" cy="26274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Genetix - Non-Invasive Personalized Medicine for Transplant Patients">
            <a:extLst>
              <a:ext uri="{FF2B5EF4-FFF2-40B4-BE49-F238E27FC236}">
                <a16:creationId xmlns:a16="http://schemas.microsoft.com/office/drawing/2014/main" id="{42D77364-E6C0-49C2-6B86-1470BF385C33}"/>
              </a:ext>
            </a:extLst>
          </p:cNvPr>
          <p:cNvPicPr>
            <a:picLocks noChangeAspect="1" noChangeArrowheads="1"/>
          </p:cNvPicPr>
          <p:nvPr/>
        </p:nvPicPr>
        <p:blipFill rotWithShape="1">
          <a:blip r:embed="rId86">
            <a:extLst>
              <a:ext uri="{28A0092B-C50C-407E-A947-70E740481C1C}">
                <a14:useLocalDpi xmlns:a14="http://schemas.microsoft.com/office/drawing/2010/main" val="0"/>
              </a:ext>
            </a:extLst>
          </a:blip>
          <a:srcRect t="26568" b="26199"/>
          <a:stretch/>
        </p:blipFill>
        <p:spPr bwMode="auto">
          <a:xfrm>
            <a:off x="4729109" y="1708367"/>
            <a:ext cx="742785" cy="15709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HELATEC | LinkedIn">
            <a:extLst>
              <a:ext uri="{FF2B5EF4-FFF2-40B4-BE49-F238E27FC236}">
                <a16:creationId xmlns:a16="http://schemas.microsoft.com/office/drawing/2014/main" id="{B37532F4-5F07-607A-8981-3C2447BECD93}"/>
              </a:ext>
            </a:extLst>
          </p:cNvPr>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5509920" y="1630771"/>
            <a:ext cx="367319" cy="36731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EpiCure | LinkedIn">
            <a:extLst>
              <a:ext uri="{FF2B5EF4-FFF2-40B4-BE49-F238E27FC236}">
                <a16:creationId xmlns:a16="http://schemas.microsoft.com/office/drawing/2014/main" id="{0908D798-746C-9B67-3A1A-5E36714B05FA}"/>
              </a:ext>
            </a:extLst>
          </p:cNvPr>
          <p:cNvPicPr>
            <a:picLocks noChangeAspect="1" noChangeArrowheads="1"/>
          </p:cNvPicPr>
          <p:nvPr/>
        </p:nvPicPr>
        <p:blipFill rotWithShape="1">
          <a:blip r:embed="rId88">
            <a:extLst>
              <a:ext uri="{28A0092B-C50C-407E-A947-70E740481C1C}">
                <a14:useLocalDpi xmlns:a14="http://schemas.microsoft.com/office/drawing/2010/main" val="0"/>
              </a:ext>
            </a:extLst>
          </a:blip>
          <a:srcRect l="46052" t="10140" r="5330" b="7998"/>
          <a:stretch/>
        </p:blipFill>
        <p:spPr bwMode="auto">
          <a:xfrm>
            <a:off x="1086159" y="2170113"/>
            <a:ext cx="640834" cy="18181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GnRHope Therapeutics - Eurasanté">
            <a:extLst>
              <a:ext uri="{FF2B5EF4-FFF2-40B4-BE49-F238E27FC236}">
                <a16:creationId xmlns:a16="http://schemas.microsoft.com/office/drawing/2014/main" id="{625C70FD-0D87-0524-383D-923B8662DC04}"/>
              </a:ext>
            </a:extLst>
          </p:cNvPr>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4172230" y="2112403"/>
            <a:ext cx="863187" cy="27683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IASO DISCOVERY - unitec">
            <a:extLst>
              <a:ext uri="{FF2B5EF4-FFF2-40B4-BE49-F238E27FC236}">
                <a16:creationId xmlns:a16="http://schemas.microsoft.com/office/drawing/2014/main" id="{6CDDFA87-D43D-06E7-7028-0206D890910F}"/>
              </a:ext>
            </a:extLst>
          </p:cNvPr>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6800265" y="2126437"/>
            <a:ext cx="398938" cy="164135"/>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Inatherys - nouveau membre - MabDesign">
            <a:extLst>
              <a:ext uri="{FF2B5EF4-FFF2-40B4-BE49-F238E27FC236}">
                <a16:creationId xmlns:a16="http://schemas.microsoft.com/office/drawing/2014/main" id="{61CFF065-4884-080F-AD75-04767B8C8D58}"/>
              </a:ext>
            </a:extLst>
          </p:cNvPr>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1219107" y="2512576"/>
            <a:ext cx="664271" cy="239138"/>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Innate Pharma - nouveau membre - MabDesign">
            <a:extLst>
              <a:ext uri="{FF2B5EF4-FFF2-40B4-BE49-F238E27FC236}">
                <a16:creationId xmlns:a16="http://schemas.microsoft.com/office/drawing/2014/main" id="{E745E96A-3376-F18D-1292-C916E74F80AB}"/>
              </a:ext>
            </a:extLst>
          </p:cNvPr>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2035034" y="2491572"/>
            <a:ext cx="815318" cy="32111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38" descr="EnnoDC">
            <a:extLst>
              <a:ext uri="{FF2B5EF4-FFF2-40B4-BE49-F238E27FC236}">
                <a16:creationId xmlns:a16="http://schemas.microsoft.com/office/drawing/2014/main" id="{608F362C-7CA1-1027-FB13-1F0F6DB183C6}"/>
              </a:ext>
            </a:extLst>
          </p:cNvPr>
          <p:cNvPicPr>
            <a:picLocks noChangeAspect="1" noChangeArrowheads="1"/>
          </p:cNvPicPr>
          <p:nvPr/>
        </p:nvPicPr>
        <p:blipFill>
          <a:blip r:embed="rId93" cstate="print">
            <a:extLst>
              <a:ext uri="{28A0092B-C50C-407E-A947-70E740481C1C}">
                <a14:useLocalDpi xmlns:a14="http://schemas.microsoft.com/office/drawing/2010/main" val="0"/>
              </a:ext>
            </a:extLst>
          </a:blip>
          <a:srcRect/>
          <a:stretch>
            <a:fillRect/>
          </a:stretch>
        </p:blipFill>
        <p:spPr bwMode="auto">
          <a:xfrm>
            <a:off x="409992" y="2170274"/>
            <a:ext cx="521706" cy="152694"/>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PulseSight Therapeutics | SPRIM Global Investments">
            <a:extLst>
              <a:ext uri="{FF2B5EF4-FFF2-40B4-BE49-F238E27FC236}">
                <a16:creationId xmlns:a16="http://schemas.microsoft.com/office/drawing/2014/main" id="{113BDA31-A730-FFEC-1F13-BC714FF04495}"/>
              </a:ext>
            </a:extLst>
          </p:cNvPr>
          <p:cNvPicPr>
            <a:picLocks noChangeAspect="1" noChangeArrowheads="1"/>
          </p:cNvPicPr>
          <p:nvPr/>
        </p:nvPicPr>
        <p:blipFill rotWithShape="1">
          <a:blip r:embed="rId94">
            <a:extLst>
              <a:ext uri="{28A0092B-C50C-407E-A947-70E740481C1C}">
                <a14:useLocalDpi xmlns:a14="http://schemas.microsoft.com/office/drawing/2010/main" val="0"/>
              </a:ext>
            </a:extLst>
          </a:blip>
          <a:srcRect t="28221" b="21544"/>
          <a:stretch/>
        </p:blipFill>
        <p:spPr bwMode="auto">
          <a:xfrm>
            <a:off x="216137" y="3803040"/>
            <a:ext cx="856803" cy="172166"/>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Revadix">
            <a:extLst>
              <a:ext uri="{FF2B5EF4-FFF2-40B4-BE49-F238E27FC236}">
                <a16:creationId xmlns:a16="http://schemas.microsoft.com/office/drawing/2014/main" id="{C489F2AA-48D5-2E37-39A5-25B3669F5F46}"/>
              </a:ext>
            </a:extLst>
          </p:cNvPr>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1742302" y="3790230"/>
            <a:ext cx="815319" cy="222360"/>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Sensorion - Live Life with Unlimited Connections">
            <a:extLst>
              <a:ext uri="{FF2B5EF4-FFF2-40B4-BE49-F238E27FC236}">
                <a16:creationId xmlns:a16="http://schemas.microsoft.com/office/drawing/2014/main" id="{541EB10B-DCBA-20AC-7153-2AAF088DEE2C}"/>
              </a:ext>
            </a:extLst>
          </p:cNvPr>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4051399" y="3808786"/>
            <a:ext cx="671321" cy="201889"/>
          </a:xfrm>
          <a:prstGeom prst="rect">
            <a:avLst/>
          </a:prstGeom>
          <a:noFill/>
          <a:extLst>
            <a:ext uri="{909E8E84-426E-40DD-AFC4-6F175D3DCCD1}">
              <a14:hiddenFill xmlns:a14="http://schemas.microsoft.com/office/drawing/2010/main">
                <a:solidFill>
                  <a:srgbClr val="FFFFFF"/>
                </a:solidFill>
              </a14:hiddenFill>
            </a:ext>
          </a:extLst>
        </p:spPr>
      </p:pic>
      <p:sp>
        <p:nvSpPr>
          <p:cNvPr id="9" name="Titre 1">
            <a:extLst>
              <a:ext uri="{FF2B5EF4-FFF2-40B4-BE49-F238E27FC236}">
                <a16:creationId xmlns:a16="http://schemas.microsoft.com/office/drawing/2014/main" id="{36185C9D-F7B2-9A90-1FC8-F42550C2C736}"/>
              </a:ext>
            </a:extLst>
          </p:cNvPr>
          <p:cNvSpPr txBox="1">
            <a:spLocks/>
          </p:cNvSpPr>
          <p:nvPr/>
        </p:nvSpPr>
        <p:spPr>
          <a:xfrm>
            <a:off x="175501" y="209199"/>
            <a:ext cx="5671730" cy="286103"/>
          </a:xfrm>
          <a:prstGeom prst="rect">
            <a:avLst/>
          </a:prstGeom>
        </p:spPr>
        <p:txBody>
          <a:bodyPr lIns="0" tIns="0" rIns="0" bIns="0"/>
          <a:lstStyle>
            <a:lvl1pPr marL="128585" indent="-128585" algn="l" defTabSz="685783" rtl="0" eaLnBrk="1" latinLnBrk="0" hangingPunct="1">
              <a:lnSpc>
                <a:spcPct val="90000"/>
              </a:lnSpc>
              <a:spcBef>
                <a:spcPct val="0"/>
              </a:spcBef>
              <a:buClr>
                <a:srgbClr val="DE492A"/>
              </a:buClr>
              <a:buSzPct val="100000"/>
              <a:buFont typeface="Lucida Grande Bold" panose="020B0600040502020204" pitchFamily="34" charset="0"/>
              <a:buChar char="●"/>
              <a:defRPr sz="1000" b="1" i="0" kern="1200" baseline="0">
                <a:solidFill>
                  <a:srgbClr val="DE492A"/>
                </a:solidFill>
                <a:latin typeface="Arial" panose="020B0604020202020204" pitchFamily="34" charset="0"/>
                <a:ea typeface="+mj-ea"/>
                <a:cs typeface="Arial" panose="020B0604020202020204" pitchFamily="34" charset="0"/>
              </a:defRPr>
            </a:lvl1pPr>
          </a:lstStyle>
          <a:p>
            <a:r>
              <a:rPr lang="en-US"/>
              <a:t>Take action to improve the health of all</a:t>
            </a:r>
            <a:endParaRPr lang="fr-FR" dirty="0"/>
          </a:p>
        </p:txBody>
      </p:sp>
      <p:sp>
        <p:nvSpPr>
          <p:cNvPr id="10" name="ZoneTexte 9">
            <a:extLst>
              <a:ext uri="{FF2B5EF4-FFF2-40B4-BE49-F238E27FC236}">
                <a16:creationId xmlns:a16="http://schemas.microsoft.com/office/drawing/2014/main" id="{02FE2E14-2A56-7B93-B712-384376DCA26E}"/>
              </a:ext>
            </a:extLst>
          </p:cNvPr>
          <p:cNvSpPr txBox="1"/>
          <p:nvPr/>
        </p:nvSpPr>
        <p:spPr>
          <a:xfrm>
            <a:off x="581065" y="372221"/>
            <a:ext cx="8006885" cy="323165"/>
          </a:xfrm>
          <a:prstGeom prst="rect">
            <a:avLst/>
          </a:prstGeom>
          <a:noFill/>
        </p:spPr>
        <p:txBody>
          <a:bodyPr wrap="square" lIns="0" tIns="0" rIns="0" bIns="0" rtlCol="0">
            <a:spAutoFit/>
          </a:bodyPr>
          <a:lstStyle/>
          <a:p>
            <a:r>
              <a:rPr lang="en-US" sz="2100" dirty="0" err="1"/>
              <a:t>Inserm</a:t>
            </a:r>
            <a:r>
              <a:rPr lang="en-US" sz="2100" dirty="0"/>
              <a:t> spin-offs based on inventors as drivers</a:t>
            </a:r>
          </a:p>
        </p:txBody>
      </p:sp>
    </p:spTree>
    <p:extLst>
      <p:ext uri="{BB962C8B-B14F-4D97-AF65-F5344CB8AC3E}">
        <p14:creationId xmlns:p14="http://schemas.microsoft.com/office/powerpoint/2010/main" val="3487371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6203E1-78F3-3B46-A2B3-63152C82B3EA}"/>
              </a:ext>
            </a:extLst>
          </p:cNvPr>
          <p:cNvSpPr>
            <a:spLocks noGrp="1"/>
          </p:cNvSpPr>
          <p:nvPr>
            <p:ph type="title"/>
          </p:nvPr>
        </p:nvSpPr>
        <p:spPr>
          <a:xfrm>
            <a:off x="175501" y="209199"/>
            <a:ext cx="5671730" cy="286103"/>
          </a:xfrm>
          <a:prstGeom prst="rect">
            <a:avLst/>
          </a:prstGeom>
        </p:spPr>
        <p:txBody>
          <a:bodyPr/>
          <a:lstStyle/>
          <a:p>
            <a:r>
              <a:rPr lang="en-US" dirty="0"/>
              <a:t>Take action to improve the health of all</a:t>
            </a:r>
          </a:p>
        </p:txBody>
      </p:sp>
      <p:sp>
        <p:nvSpPr>
          <p:cNvPr id="3" name="Espace réservé du numéro de diapositive 2">
            <a:extLst>
              <a:ext uri="{FF2B5EF4-FFF2-40B4-BE49-F238E27FC236}">
                <a16:creationId xmlns:a16="http://schemas.microsoft.com/office/drawing/2014/main" id="{87496386-98BD-8E46-887A-466A548947C0}"/>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en-US" smtClean="0">
                <a:latin typeface="Arial" panose="020B0604020202020204" pitchFamily="34" charset="0"/>
                <a:cs typeface="Arial" panose="020B0604020202020204" pitchFamily="34" charset="0"/>
              </a:rPr>
              <a:pPr/>
              <a:t>26</a:t>
            </a:fld>
            <a:endParaRPr lang="en-US"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ED6F98CA-AFCD-1D46-BEBE-02252CDE459D}"/>
              </a:ext>
            </a:extLst>
          </p:cNvPr>
          <p:cNvSpPr txBox="1"/>
          <p:nvPr/>
        </p:nvSpPr>
        <p:spPr>
          <a:xfrm>
            <a:off x="628650" y="495302"/>
            <a:ext cx="5286118"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Major discoveries</a:t>
            </a:r>
          </a:p>
        </p:txBody>
      </p:sp>
      <p:sp>
        <p:nvSpPr>
          <p:cNvPr id="11" name="Espace réservé du contenu 5">
            <a:extLst>
              <a:ext uri="{FF2B5EF4-FFF2-40B4-BE49-F238E27FC236}">
                <a16:creationId xmlns:a16="http://schemas.microsoft.com/office/drawing/2014/main" id="{855E7F26-AA24-214E-8ED3-3D4931A34D3D}"/>
              </a:ext>
            </a:extLst>
          </p:cNvPr>
          <p:cNvSpPr>
            <a:spLocks noGrp="1"/>
          </p:cNvSpPr>
          <p:nvPr>
            <p:ph sz="quarter" idx="4294967295"/>
          </p:nvPr>
        </p:nvSpPr>
        <p:spPr>
          <a:xfrm>
            <a:off x="611189" y="1621570"/>
            <a:ext cx="7536034" cy="2382019"/>
          </a:xfrm>
          <a:prstGeom prst="rect">
            <a:avLst/>
          </a:prstGeom>
        </p:spPr>
        <p:txBody>
          <a:bodyPr numCol="2" spcCol="360000"/>
          <a:lstStyle/>
          <a:p>
            <a:pPr marL="0" lvl="1" indent="0">
              <a:spcBef>
                <a:spcPts val="1275"/>
              </a:spcBef>
              <a:buClr>
                <a:srgbClr val="DE492A"/>
              </a:buClr>
              <a:buNone/>
            </a:pPr>
            <a:r>
              <a:rPr lang="en-US" sz="1600" dirty="0">
                <a:solidFill>
                  <a:schemeClr val="tx1"/>
                </a:solidFill>
                <a:latin typeface="Arial" panose="020B0604020202020204" pitchFamily="34" charset="0"/>
                <a:cs typeface="Arial" panose="020B0604020202020204" pitchFamily="34" charset="0"/>
              </a:rPr>
              <a:t>Since its foundation in 1964, </a:t>
            </a:r>
            <a:r>
              <a:rPr lang="en-US" sz="1600" dirty="0" err="1">
                <a:solidFill>
                  <a:schemeClr val="tx1"/>
                </a:solidFill>
                <a:latin typeface="Arial" panose="020B0604020202020204" pitchFamily="34" charset="0"/>
                <a:cs typeface="Arial" panose="020B0604020202020204" pitchFamily="34" charset="0"/>
              </a:rPr>
              <a:t>Inserm</a:t>
            </a:r>
            <a:r>
              <a:rPr lang="en-US" sz="1600" dirty="0">
                <a:solidFill>
                  <a:schemeClr val="tx1"/>
                </a:solidFill>
                <a:latin typeface="Arial" panose="020B0604020202020204" pitchFamily="34" charset="0"/>
                <a:cs typeface="Arial" panose="020B0604020202020204" pitchFamily="34" charset="0"/>
              </a:rPr>
              <a:t> has played a part in many key, historic medical advances, such as:</a:t>
            </a:r>
            <a:r>
              <a:rPr lang="en-US" sz="1600" b="1" dirty="0">
                <a:solidFill>
                  <a:schemeClr val="tx1"/>
                </a:solidFill>
                <a:latin typeface="Arial" panose="020B0604020202020204" pitchFamily="34" charset="0"/>
                <a:cs typeface="Arial" panose="020B0604020202020204" pitchFamily="34" charset="0"/>
              </a:rPr>
              <a:t> </a:t>
            </a:r>
          </a:p>
          <a:p>
            <a:pPr marL="280829" lvl="1" indent="-285750">
              <a:spcBef>
                <a:spcPts val="1275"/>
              </a:spcBef>
              <a:buClr>
                <a:srgbClr val="DE492A"/>
              </a:buClr>
            </a:pPr>
            <a:r>
              <a:rPr lang="en-US" sz="1600" b="1" dirty="0">
                <a:solidFill>
                  <a:srgbClr val="4E879B"/>
                </a:solidFill>
                <a:latin typeface="Arial" panose="020B0604020202020204" pitchFamily="34" charset="0"/>
                <a:cs typeface="Arial" panose="020B0604020202020204" pitchFamily="34" charset="0"/>
              </a:rPr>
              <a:t>the first prenatal diagnostic tests;  </a:t>
            </a:r>
          </a:p>
          <a:p>
            <a:pPr marL="280829" lvl="1" indent="-285750">
              <a:spcBef>
                <a:spcPts val="1275"/>
              </a:spcBef>
              <a:buClr>
                <a:srgbClr val="DE492A"/>
              </a:buClr>
            </a:pPr>
            <a:r>
              <a:rPr lang="en-US" sz="1600" b="1" dirty="0">
                <a:solidFill>
                  <a:srgbClr val="4E879B"/>
                </a:solidFill>
                <a:latin typeface="Arial" panose="020B0604020202020204" pitchFamily="34" charset="0"/>
                <a:cs typeface="Arial" panose="020B0604020202020204" pitchFamily="34" charset="0"/>
              </a:rPr>
              <a:t>understanding the HLA system  </a:t>
            </a:r>
            <a:r>
              <a:rPr lang="en-US" sz="1600" dirty="0">
                <a:solidFill>
                  <a:schemeClr val="tx1"/>
                </a:solidFill>
                <a:latin typeface="Arial" panose="020B0604020202020204" pitchFamily="34" charset="0"/>
                <a:cs typeface="Arial" panose="020B0604020202020204" pitchFamily="34" charset="0"/>
              </a:rPr>
              <a:t>and the ensuing immune reactions;</a:t>
            </a:r>
          </a:p>
          <a:p>
            <a:pPr marL="280829" lvl="1" indent="-285750">
              <a:spcBef>
                <a:spcPts val="1275"/>
              </a:spcBef>
              <a:buClr>
                <a:srgbClr val="DE492A"/>
              </a:buClr>
            </a:pPr>
            <a:r>
              <a:rPr lang="en-US" sz="1600" b="1" dirty="0">
                <a:solidFill>
                  <a:srgbClr val="4E879B"/>
                </a:solidFill>
                <a:latin typeface="Arial" panose="020B0604020202020204" pitchFamily="34" charset="0"/>
                <a:cs typeface="Arial" panose="020B0604020202020204" pitchFamily="34" charset="0"/>
              </a:rPr>
              <a:t>the first in vitro fertilization;  </a:t>
            </a:r>
          </a:p>
          <a:p>
            <a:pPr marL="280829" lvl="1" indent="-285750">
              <a:spcBef>
                <a:spcPts val="1275"/>
              </a:spcBef>
              <a:buClr>
                <a:srgbClr val="DE492A"/>
              </a:buClr>
            </a:pPr>
            <a:r>
              <a:rPr lang="en-US" sz="1600" b="1" dirty="0">
                <a:solidFill>
                  <a:srgbClr val="4E879B"/>
                </a:solidFill>
                <a:latin typeface="Arial" panose="020B0604020202020204" pitchFamily="34" charset="0"/>
                <a:cs typeface="Arial" panose="020B0604020202020204" pitchFamily="34" charset="0"/>
              </a:rPr>
              <a:t>radiotherapy for cancer; </a:t>
            </a:r>
          </a:p>
          <a:p>
            <a:pPr marL="280829" lvl="1" indent="-285750">
              <a:spcBef>
                <a:spcPts val="1275"/>
              </a:spcBef>
              <a:buClr>
                <a:srgbClr val="DE492A"/>
              </a:buClr>
            </a:pPr>
            <a:r>
              <a:rPr lang="en-US" sz="1600" b="1" dirty="0">
                <a:solidFill>
                  <a:srgbClr val="4E879B"/>
                </a:solidFill>
                <a:latin typeface="Arial" panose="020B0604020202020204" pitchFamily="34" charset="0"/>
                <a:cs typeface="Arial" panose="020B0604020202020204" pitchFamily="34" charset="0"/>
              </a:rPr>
              <a:t>the first skin graft; </a:t>
            </a:r>
          </a:p>
          <a:p>
            <a:pPr marL="280829" lvl="1" indent="-285750">
              <a:spcBef>
                <a:spcPts val="1275"/>
              </a:spcBef>
              <a:buClr>
                <a:srgbClr val="DE492A"/>
              </a:buClr>
            </a:pPr>
            <a:r>
              <a:rPr lang="en-US" sz="1600" b="1" dirty="0">
                <a:solidFill>
                  <a:srgbClr val="4E879B"/>
                </a:solidFill>
                <a:latin typeface="Arial" panose="020B0604020202020204" pitchFamily="34" charset="0"/>
                <a:cs typeface="Arial" panose="020B0604020202020204" pitchFamily="34" charset="0"/>
              </a:rPr>
              <a:t>deep brain stimulation</a:t>
            </a:r>
            <a:r>
              <a:rPr lang="en-US" sz="1600" b="1" dirty="0">
                <a:solidFill>
                  <a:srgbClr val="007EB3"/>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in the treatment of Parkinson’s disease;</a:t>
            </a:r>
            <a:endParaRPr lang="en-US" sz="1600" b="1" dirty="0">
              <a:solidFill>
                <a:schemeClr val="tx1"/>
              </a:solidFill>
              <a:latin typeface="Arial" panose="020B0604020202020204" pitchFamily="34" charset="0"/>
              <a:cs typeface="Arial" panose="020B0604020202020204" pitchFamily="34" charset="0"/>
            </a:endParaRPr>
          </a:p>
          <a:p>
            <a:pPr marL="280829" lvl="1" indent="-285750">
              <a:spcBef>
                <a:spcPts val="1275"/>
              </a:spcBef>
              <a:buClr>
                <a:srgbClr val="DE492A"/>
              </a:buClr>
            </a:pPr>
            <a:r>
              <a:rPr lang="en-US" sz="1600" b="1" dirty="0">
                <a:solidFill>
                  <a:srgbClr val="4E879B"/>
                </a:solidFill>
                <a:latin typeface="Arial" panose="020B0604020202020204" pitchFamily="34" charset="0"/>
                <a:cs typeface="Arial" panose="020B0604020202020204" pitchFamily="34" charset="0"/>
              </a:rPr>
              <a:t>gene therapy</a:t>
            </a:r>
            <a:r>
              <a:rPr lang="en-US" sz="1600" dirty="0">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in the treatment many diseases;</a:t>
            </a:r>
            <a:endParaRPr lang="en-US" sz="1600" b="1" dirty="0">
              <a:solidFill>
                <a:schemeClr val="tx1"/>
              </a:solidFill>
              <a:latin typeface="Arial" panose="020B0604020202020204" pitchFamily="34" charset="0"/>
              <a:cs typeface="Arial" panose="020B0604020202020204" pitchFamily="34" charset="0"/>
            </a:endParaRPr>
          </a:p>
          <a:p>
            <a:pPr marL="280829" lvl="1" indent="-285750">
              <a:spcBef>
                <a:spcPts val="1275"/>
              </a:spcBef>
              <a:buClr>
                <a:srgbClr val="DE492A"/>
              </a:buClr>
            </a:pPr>
            <a:r>
              <a:rPr lang="en-US" sz="1600" b="1" dirty="0">
                <a:solidFill>
                  <a:srgbClr val="4E879B"/>
                </a:solidFill>
                <a:latin typeface="Arial" panose="020B0604020202020204" pitchFamily="34" charset="0"/>
                <a:cs typeface="Arial" panose="020B0604020202020204" pitchFamily="34" charset="0"/>
              </a:rPr>
              <a:t>innovative technologies</a:t>
            </a:r>
            <a:r>
              <a:rPr lang="en-US" sz="1600" dirty="0">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like  bioprinting, ultrasound, imaging organoids…</a:t>
            </a:r>
          </a:p>
          <a:p>
            <a:pPr marL="280829" lvl="1" indent="-285750">
              <a:spcBef>
                <a:spcPts val="1275"/>
              </a:spcBef>
              <a:buClr>
                <a:srgbClr val="DE492A"/>
              </a:buClr>
            </a:pPr>
            <a:r>
              <a:rPr lang="en-US" sz="1600" b="1" dirty="0">
                <a:solidFill>
                  <a:srgbClr val="4E879B"/>
                </a:solidFill>
                <a:latin typeface="Arial" panose="020B0604020202020204" pitchFamily="34" charset="0"/>
                <a:cs typeface="Arial" panose="020B0604020202020204" pitchFamily="34" charset="0"/>
              </a:rPr>
              <a:t>the Nutri-Score </a:t>
            </a:r>
            <a:r>
              <a:rPr lang="en-US" sz="1600" dirty="0">
                <a:solidFill>
                  <a:schemeClr val="tx1"/>
                </a:solidFill>
                <a:latin typeface="Arial" panose="020B0604020202020204" pitchFamily="34" charset="0"/>
                <a:cs typeface="Arial" panose="020B0604020202020204" pitchFamily="34" charset="0"/>
              </a:rPr>
              <a:t>informing on the nutritional quality of foods</a:t>
            </a:r>
          </a:p>
          <a:p>
            <a:pPr marL="280829" lvl="1" indent="-285750">
              <a:spcBef>
                <a:spcPts val="1275"/>
              </a:spcBef>
              <a:buClr>
                <a:srgbClr val="DE492A"/>
              </a:buClr>
            </a:pPr>
            <a:endParaRPr lang="en-US" sz="1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9695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E16424A-491B-9E44-B073-85B678032E74}"/>
              </a:ext>
            </a:extLst>
          </p:cNvPr>
          <p:cNvSpPr>
            <a:spLocks noGrp="1"/>
          </p:cNvSpPr>
          <p:nvPr>
            <p:ph type="body" sz="quarter" idx="4294967295"/>
          </p:nvPr>
        </p:nvSpPr>
        <p:spPr>
          <a:xfrm>
            <a:off x="4555524" y="2530560"/>
            <a:ext cx="4061645" cy="867424"/>
          </a:xfrm>
          <a:prstGeom prst="rect">
            <a:avLst/>
          </a:prstGeom>
        </p:spPr>
        <p:txBody>
          <a:bodyPr/>
          <a:lstStyle/>
          <a:p>
            <a:r>
              <a:rPr lang="en-US" sz="2400" dirty="0">
                <a:solidFill>
                  <a:schemeClr val="bg1"/>
                </a:solidFill>
                <a:ea typeface="Hind" charset="0"/>
              </a:rPr>
              <a:t>Disseminate knowledge </a:t>
            </a:r>
            <a:br>
              <a:rPr lang="en-US" sz="2400" dirty="0">
                <a:solidFill>
                  <a:schemeClr val="bg1"/>
                </a:solidFill>
                <a:ea typeface="Hind" charset="0"/>
              </a:rPr>
            </a:br>
            <a:r>
              <a:rPr lang="en-US" sz="2400" dirty="0">
                <a:solidFill>
                  <a:schemeClr val="bg1"/>
                </a:solidFill>
                <a:ea typeface="Hind" charset="0"/>
              </a:rPr>
              <a:t>for the benefit of all</a:t>
            </a:r>
            <a:endParaRPr lang="fr-FR" sz="2400" dirty="0">
              <a:solidFill>
                <a:schemeClr val="bg1"/>
              </a:solidFill>
            </a:endParaRPr>
          </a:p>
        </p:txBody>
      </p:sp>
    </p:spTree>
    <p:extLst>
      <p:ext uri="{BB962C8B-B14F-4D97-AF65-F5344CB8AC3E}">
        <p14:creationId xmlns:p14="http://schemas.microsoft.com/office/powerpoint/2010/main" val="1647296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A4AC365-8060-D043-9825-10C2FD51E6D0}"/>
              </a:ext>
            </a:extLst>
          </p:cNvPr>
          <p:cNvSpPr>
            <a:spLocks noGrp="1"/>
          </p:cNvSpPr>
          <p:nvPr>
            <p:ph type="title"/>
          </p:nvPr>
        </p:nvSpPr>
        <p:spPr/>
        <p:txBody>
          <a:bodyPr/>
          <a:lstStyle/>
          <a:p>
            <a:r>
              <a:rPr lang="en-US" dirty="0"/>
              <a:t>Disseminate knowledge for the benefit of all</a:t>
            </a:r>
            <a:endParaRPr lang="fr-FR" dirty="0"/>
          </a:p>
        </p:txBody>
      </p:sp>
      <p:sp>
        <p:nvSpPr>
          <p:cNvPr id="3" name="Espace réservé du numéro de diapositive 2">
            <a:extLst>
              <a:ext uri="{FF2B5EF4-FFF2-40B4-BE49-F238E27FC236}">
                <a16:creationId xmlns:a16="http://schemas.microsoft.com/office/drawing/2014/main" id="{3DE11301-48ED-DF46-A5C5-75A00BF034FE}"/>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28</a:t>
            </a:fld>
            <a:endParaRPr lang="fr-FR" dirty="0">
              <a:latin typeface="Arial" panose="020B0604020202020204" pitchFamily="34" charset="0"/>
              <a:cs typeface="Arial" panose="020B0604020202020204" pitchFamily="34" charset="0"/>
            </a:endParaRPr>
          </a:p>
        </p:txBody>
      </p:sp>
      <p:sp>
        <p:nvSpPr>
          <p:cNvPr id="29" name="ZoneTexte 28">
            <a:extLst>
              <a:ext uri="{FF2B5EF4-FFF2-40B4-BE49-F238E27FC236}">
                <a16:creationId xmlns:a16="http://schemas.microsoft.com/office/drawing/2014/main" id="{2CE638C9-7D75-F241-BA27-D01AB0245106}"/>
              </a:ext>
            </a:extLst>
          </p:cNvPr>
          <p:cNvSpPr txBox="1"/>
          <p:nvPr/>
        </p:nvSpPr>
        <p:spPr>
          <a:xfrm>
            <a:off x="599743" y="368496"/>
            <a:ext cx="7723299" cy="646331"/>
          </a:xfrm>
          <a:prstGeom prst="rect">
            <a:avLst/>
          </a:prstGeom>
          <a:noFill/>
        </p:spPr>
        <p:txBody>
          <a:bodyPr wrap="square" lIns="0" tIns="0" rIns="0" bIns="0" rtlCol="0">
            <a:spAutoFit/>
          </a:bodyPr>
          <a:lstStyle/>
          <a:p>
            <a:r>
              <a:rPr lang="en-US" sz="2100" dirty="0">
                <a:solidFill>
                  <a:srgbClr val="424242"/>
                </a:solidFill>
                <a:latin typeface="Arial" panose="020B0604020202020204" pitchFamily="34" charset="0"/>
                <a:cs typeface="Arial" panose="020B0604020202020204" pitchFamily="34" charset="0"/>
              </a:rPr>
              <a:t>Our ethics committee to reflect on innovative research and to shed light on debates</a:t>
            </a:r>
            <a:endParaRPr lang="en-US" sz="2100" dirty="0">
              <a:latin typeface="Arial" panose="020B0604020202020204" pitchFamily="34" charset="0"/>
              <a:cs typeface="Arial" panose="020B0604020202020204" pitchFamily="34" charset="0"/>
            </a:endParaRPr>
          </a:p>
        </p:txBody>
      </p:sp>
      <p:sp>
        <p:nvSpPr>
          <p:cNvPr id="6" name="Rectangle 5"/>
          <p:cNvSpPr/>
          <p:nvPr/>
        </p:nvSpPr>
        <p:spPr>
          <a:xfrm>
            <a:off x="520680" y="1507079"/>
            <a:ext cx="8199751" cy="3310393"/>
          </a:xfrm>
          <a:prstGeom prst="rect">
            <a:avLst/>
          </a:prstGeom>
        </p:spPr>
        <p:txBody>
          <a:bodyPr wrap="square">
            <a:spAutoFit/>
          </a:bodyPr>
          <a:lstStyle/>
          <a:p>
            <a:pPr defTabSz="914400">
              <a:lnSpc>
                <a:spcPct val="90000"/>
              </a:lnSpc>
              <a:spcBef>
                <a:spcPts val="1000"/>
              </a:spcBef>
              <a:buClr>
                <a:srgbClr val="EF4C22"/>
              </a:buClr>
            </a:pPr>
            <a:r>
              <a:rPr lang="en-US" altLang="fr-FR" sz="1600" b="1" dirty="0">
                <a:solidFill>
                  <a:srgbClr val="4E879B"/>
                </a:solidFill>
                <a:cs typeface="Arial" charset="0"/>
              </a:rPr>
              <a:t>Since 1999, </a:t>
            </a:r>
            <a:r>
              <a:rPr lang="en-US" altLang="fr-FR" sz="1600" b="1" dirty="0" err="1">
                <a:solidFill>
                  <a:srgbClr val="4E879B"/>
                </a:solidFill>
                <a:cs typeface="Arial" charset="0"/>
              </a:rPr>
              <a:t>Inserm</a:t>
            </a:r>
            <a:r>
              <a:rPr lang="en-US" altLang="fr-FR" sz="1600" b="1" dirty="0">
                <a:solidFill>
                  <a:srgbClr val="4E879B"/>
                </a:solidFill>
                <a:cs typeface="Arial" charset="0"/>
              </a:rPr>
              <a:t> ethics committee has focused on ethical questions in emerging areas of medical innovation  </a:t>
            </a:r>
          </a:p>
          <a:p>
            <a:pPr marL="228600" lvl="0" indent="-228600" defTabSz="914400">
              <a:lnSpc>
                <a:spcPct val="90000"/>
              </a:lnSpc>
              <a:spcBef>
                <a:spcPts val="1000"/>
              </a:spcBef>
              <a:buClr>
                <a:srgbClr val="DE492A"/>
              </a:buClr>
              <a:buFont typeface="Arial" panose="020B0604020202020204" pitchFamily="34" charset="0"/>
              <a:buChar char="•"/>
            </a:pPr>
            <a:r>
              <a:rPr lang="en-US" altLang="fr-FR" sz="1700" dirty="0">
                <a:cs typeface="Arial" charset="0"/>
              </a:rPr>
              <a:t>Publication of multiples notes on genome editing and p</a:t>
            </a:r>
            <a:r>
              <a:rPr lang="en-US" sz="1700" dirty="0"/>
              <a:t>articipation in the creation of ARRIGE (Association for Responsible Research and Innovation in Genome Editing) in 2018</a:t>
            </a:r>
            <a:endParaRPr lang="en-US" altLang="fr-FR" sz="1700" dirty="0">
              <a:cs typeface="Arial" charset="0"/>
            </a:endParaRPr>
          </a:p>
          <a:p>
            <a:pPr marL="228600" lvl="0" indent="-228600" defTabSz="914400">
              <a:lnSpc>
                <a:spcPct val="90000"/>
              </a:lnSpc>
              <a:spcBef>
                <a:spcPts val="1000"/>
              </a:spcBef>
              <a:buClr>
                <a:srgbClr val="DE492A"/>
              </a:buClr>
              <a:buFont typeface="Arial" panose="020B0604020202020204" pitchFamily="34" charset="0"/>
              <a:buChar char="•"/>
            </a:pPr>
            <a:r>
              <a:rPr lang="en-US" altLang="fr-FR" sz="1700" dirty="0">
                <a:cs typeface="Arial" pitchFamily="34" charset="0"/>
              </a:rPr>
              <a:t>Launch in 2022 of </a:t>
            </a:r>
            <a:r>
              <a:rPr lang="en-US" altLang="fr-FR" sz="1700" dirty="0" err="1">
                <a:cs typeface="Arial" pitchFamily="34" charset="0"/>
              </a:rPr>
              <a:t>Volrethics</a:t>
            </a:r>
            <a:r>
              <a:rPr lang="en-US" altLang="fr-FR" sz="1700" dirty="0">
                <a:cs typeface="Arial" pitchFamily="34" charset="0"/>
              </a:rPr>
              <a:t> to define common international ethical rules to protect healthy volunteers in biomedical research and publication of a dedicated global ethics charter, signed in 2025</a:t>
            </a:r>
            <a:endParaRPr lang="en-US" sz="1700" dirty="0">
              <a:cs typeface="Arial" pitchFamily="34" charset="0"/>
            </a:endParaRPr>
          </a:p>
          <a:p>
            <a:pPr marL="228600" indent="-228600" defTabSz="914400">
              <a:lnSpc>
                <a:spcPct val="90000"/>
              </a:lnSpc>
              <a:spcBef>
                <a:spcPts val="1000"/>
              </a:spcBef>
              <a:buClr>
                <a:srgbClr val="DE492A"/>
              </a:buClr>
              <a:buFont typeface="Arial" panose="020B0604020202020204" pitchFamily="34" charset="0"/>
              <a:buChar char="•"/>
            </a:pPr>
            <a:r>
              <a:rPr lang="en-US" altLang="fr-FR" sz="1700" dirty="0">
                <a:cs typeface="Arial" charset="0"/>
              </a:rPr>
              <a:t>Think tanks on gender and health research, research on the human embryo, genomic medicine, neurotechnology in education, organoids and organs on chips… </a:t>
            </a:r>
            <a:endParaRPr lang="en-US" sz="1700" dirty="0">
              <a:solidFill>
                <a:schemeClr val="tx1">
                  <a:lumMod val="50000"/>
                </a:schemeClr>
              </a:solidFill>
              <a:cs typeface="Arial" pitchFamily="34" charset="0"/>
            </a:endParaRPr>
          </a:p>
          <a:p>
            <a:pPr lvl="0" algn="just" defTabSz="914400">
              <a:lnSpc>
                <a:spcPts val="1000"/>
              </a:lnSpc>
              <a:spcBef>
                <a:spcPts val="1000"/>
              </a:spcBef>
              <a:buClr>
                <a:srgbClr val="EF4C22"/>
              </a:buClr>
            </a:pPr>
            <a:endParaRPr lang="en-US" altLang="fr-FR" sz="1600" b="1" dirty="0">
              <a:solidFill>
                <a:srgbClr val="DA4F28"/>
              </a:solidFill>
              <a:cs typeface="Arial" charset="0"/>
            </a:endParaRPr>
          </a:p>
        </p:txBody>
      </p:sp>
    </p:spTree>
    <p:extLst>
      <p:ext uri="{BB962C8B-B14F-4D97-AF65-F5344CB8AC3E}">
        <p14:creationId xmlns:p14="http://schemas.microsoft.com/office/powerpoint/2010/main" val="2135089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a:xfrm>
            <a:off x="175501" y="209199"/>
            <a:ext cx="5671730" cy="286103"/>
          </a:xfrm>
          <a:prstGeom prst="rect">
            <a:avLst/>
          </a:prstGeom>
        </p:spPr>
        <p:txBody>
          <a:bodyPr/>
          <a:lstStyle/>
          <a:p>
            <a:r>
              <a:rPr lang="en-US" dirty="0"/>
              <a:t>Disseminate knowledge for the benefit of all</a:t>
            </a:r>
            <a:endParaRPr lang="fr-FR" dirty="0"/>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26287" y="4829012"/>
            <a:ext cx="617713" cy="215904"/>
          </a:xfrm>
          <a:prstGeom prst="rect">
            <a:avLst/>
          </a:prstGeom>
        </p:spPr>
        <p: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fld id="{90F7D937-8C47-D949-9B66-03B4793ACCA3}" type="slidenum">
              <a:rPr kumimoji="0" lang="fr-FR" sz="800" b="1"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685783" rtl="0" eaLnBrk="1" fontAlgn="auto" latinLnBrk="0" hangingPunct="1">
                <a:lnSpc>
                  <a:spcPct val="100000"/>
                </a:lnSpc>
                <a:spcBef>
                  <a:spcPts val="0"/>
                </a:spcBef>
                <a:spcAft>
                  <a:spcPts val="0"/>
                </a:spcAft>
                <a:buClrTx/>
                <a:buSzTx/>
                <a:buFontTx/>
                <a:buNone/>
                <a:tabLst/>
                <a:defRPr/>
              </a:pPr>
              <a:t>29</a:t>
            </a:fld>
            <a:endParaRPr kumimoji="0" lang="fr-FR" sz="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 name="Espace réservé du contenu 7">
            <a:extLst>
              <a:ext uri="{FF2B5EF4-FFF2-40B4-BE49-F238E27FC236}">
                <a16:creationId xmlns:a16="http://schemas.microsoft.com/office/drawing/2014/main" id="{0809F428-1589-994B-8674-73FFB4C4A760}"/>
              </a:ext>
            </a:extLst>
          </p:cNvPr>
          <p:cNvSpPr>
            <a:spLocks noGrp="1"/>
          </p:cNvSpPr>
          <p:nvPr>
            <p:ph sz="quarter" idx="4294967295"/>
          </p:nvPr>
        </p:nvSpPr>
        <p:spPr>
          <a:xfrm>
            <a:off x="611189" y="1555450"/>
            <a:ext cx="7850824" cy="356552"/>
          </a:xfrm>
          <a:prstGeom prst="rect">
            <a:avLst/>
          </a:prstGeom>
        </p:spPr>
        <p:txBody>
          <a:bodyPr/>
          <a:lstStyle/>
          <a:p>
            <a:r>
              <a:rPr lang="en-US" sz="1600" dirty="0" err="1"/>
              <a:t>Inserm</a:t>
            </a:r>
            <a:r>
              <a:rPr lang="en-US" sz="1600" dirty="0"/>
              <a:t> fulfils its mission of expertise provision and knowledge transfer to decision-makers in the field of public health by providing the scientific insight required to take decisions on public health policy issues.</a:t>
            </a:r>
          </a:p>
        </p:txBody>
      </p:sp>
      <p:sp>
        <p:nvSpPr>
          <p:cNvPr id="7" name="ZoneTexte 6">
            <a:extLst>
              <a:ext uri="{FF2B5EF4-FFF2-40B4-BE49-F238E27FC236}">
                <a16:creationId xmlns:a16="http://schemas.microsoft.com/office/drawing/2014/main" id="{2169FA53-D82F-E74F-A1FF-2CEA4F147EF9}"/>
              </a:ext>
            </a:extLst>
          </p:cNvPr>
          <p:cNvSpPr txBox="1"/>
          <p:nvPr/>
        </p:nvSpPr>
        <p:spPr>
          <a:xfrm>
            <a:off x="628649" y="490054"/>
            <a:ext cx="7897637" cy="323165"/>
          </a:xfrm>
          <a:prstGeom prst="rect">
            <a:avLst/>
          </a:prstGeom>
          <a:noFill/>
        </p:spPr>
        <p:txBody>
          <a:bodyPr wrap="square" lIns="0" tIns="0" rIns="0" bIns="0" rtlCol="0">
            <a:spAutoFit/>
          </a:bodyPr>
          <a:lstStyle/>
          <a:p>
            <a:pPr lvl="0">
              <a:defRPr/>
            </a:pPr>
            <a:r>
              <a:rPr lang="en-US" sz="2100" dirty="0">
                <a:solidFill>
                  <a:srgbClr val="424242"/>
                </a:solidFill>
                <a:latin typeface="Arial" panose="020B0604020202020204" pitchFamily="34" charset="0"/>
                <a:cs typeface="Arial" panose="020B0604020202020204" pitchFamily="34" charset="0"/>
              </a:rPr>
              <a:t>Collective expert reviews and contribution to public health policy</a:t>
            </a:r>
          </a:p>
        </p:txBody>
      </p:sp>
      <p:pic>
        <p:nvPicPr>
          <p:cNvPr id="4" name="Image 3">
            <a:extLst>
              <a:ext uri="{FF2B5EF4-FFF2-40B4-BE49-F238E27FC236}">
                <a16:creationId xmlns:a16="http://schemas.microsoft.com/office/drawing/2014/main" id="{CFDB6744-5076-566A-A3B7-EFB9E93B92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7186" y="2509892"/>
            <a:ext cx="1229838" cy="1786944"/>
          </a:xfrm>
          <a:prstGeom prst="rect">
            <a:avLst/>
          </a:prstGeom>
          <a:ln w="3175">
            <a:solidFill>
              <a:schemeClr val="tx1">
                <a:lumMod val="75000"/>
              </a:schemeClr>
            </a:solidFill>
          </a:ln>
          <a:effectLst>
            <a:outerShdw blurRad="50800" dist="38100" dir="2700000" algn="tl" rotWithShape="0">
              <a:prstClr val="black">
                <a:alpha val="40000"/>
              </a:prstClr>
            </a:outerShdw>
          </a:effectLst>
        </p:spPr>
      </p:pic>
      <p:pic>
        <p:nvPicPr>
          <p:cNvPr id="5" name="Image 4">
            <a:extLst>
              <a:ext uri="{FF2B5EF4-FFF2-40B4-BE49-F238E27FC236}">
                <a16:creationId xmlns:a16="http://schemas.microsoft.com/office/drawing/2014/main" id="{301977A8-B0DF-CA5A-E740-69797225EDD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262992" y="2506057"/>
            <a:ext cx="1229838" cy="1794614"/>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6" name="Image 5">
            <a:extLst>
              <a:ext uri="{FF2B5EF4-FFF2-40B4-BE49-F238E27FC236}">
                <a16:creationId xmlns:a16="http://schemas.microsoft.com/office/drawing/2014/main" id="{C18F93CA-6D75-1328-88C0-2C2DB8325E3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825089" y="2506773"/>
            <a:ext cx="1229838" cy="1793182"/>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9" name="Image 8">
            <a:extLst>
              <a:ext uri="{FF2B5EF4-FFF2-40B4-BE49-F238E27FC236}">
                <a16:creationId xmlns:a16="http://schemas.microsoft.com/office/drawing/2014/main" id="{7F6FF928-238E-2AC6-310F-589F31B37E32}"/>
              </a:ext>
            </a:extLst>
          </p:cNvPr>
          <p:cNvPicPr>
            <a:picLocks noChangeAspect="1"/>
          </p:cNvPicPr>
          <p:nvPr/>
        </p:nvPicPr>
        <p:blipFill>
          <a:blip r:embed="rId6"/>
          <a:srcRect/>
          <a:stretch/>
        </p:blipFill>
        <p:spPr>
          <a:xfrm>
            <a:off x="4700895" y="2511880"/>
            <a:ext cx="1229838" cy="1782969"/>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1" name="Image 10">
            <a:extLst>
              <a:ext uri="{FF2B5EF4-FFF2-40B4-BE49-F238E27FC236}">
                <a16:creationId xmlns:a16="http://schemas.microsoft.com/office/drawing/2014/main" id="{69BFBA78-199E-620E-C757-CFC7751B4F72}"/>
              </a:ext>
            </a:extLst>
          </p:cNvPr>
          <p:cNvPicPr>
            <a:picLocks noChangeAspect="1"/>
          </p:cNvPicPr>
          <p:nvPr/>
        </p:nvPicPr>
        <p:blipFill>
          <a:blip r:embed="rId7"/>
          <a:srcRect/>
          <a:stretch/>
        </p:blipFill>
        <p:spPr>
          <a:xfrm>
            <a:off x="6138798" y="2511880"/>
            <a:ext cx="1226380" cy="1782969"/>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7" name="Image 16">
            <a:extLst>
              <a:ext uri="{FF2B5EF4-FFF2-40B4-BE49-F238E27FC236}">
                <a16:creationId xmlns:a16="http://schemas.microsoft.com/office/drawing/2014/main" id="{24B2E890-BC9E-1B7B-0C2B-C66EF68CBF9B}"/>
              </a:ext>
            </a:extLst>
          </p:cNvPr>
          <p:cNvPicPr>
            <a:picLocks noChangeAspect="1"/>
          </p:cNvPicPr>
          <p:nvPr/>
        </p:nvPicPr>
        <p:blipFill>
          <a:blip r:embed="rId8"/>
          <a:srcRect/>
          <a:stretch/>
        </p:blipFill>
        <p:spPr>
          <a:xfrm>
            <a:off x="7573244" y="2506057"/>
            <a:ext cx="1204422" cy="1782969"/>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9115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idx="4294967295"/>
          </p:nvPr>
        </p:nvSpPr>
        <p:spPr>
          <a:xfrm>
            <a:off x="4462419" y="2483147"/>
            <a:ext cx="4674122" cy="2361079"/>
          </a:xfrm>
          <a:prstGeom prst="rect">
            <a:avLst/>
          </a:prstGeom>
        </p:spPr>
        <p:txBody>
          <a:bodyPr>
            <a:noAutofit/>
          </a:bodyPr>
          <a:lstStyle/>
          <a:p>
            <a:r>
              <a:rPr lang="en-GB" sz="2400" b="0" dirty="0">
                <a:effectLst/>
                <a:latin typeface="Arial" panose="020B0604020202020204" pitchFamily="34" charset="0"/>
                <a:cs typeface="Arial" panose="020B0604020202020204" pitchFamily="34" charset="0"/>
              </a:rPr>
              <a:t>Our objective: to promote</a:t>
            </a:r>
            <a:br>
              <a:rPr lang="en-GB" sz="2400" b="0" dirty="0">
                <a:effectLst/>
                <a:latin typeface="Arial" panose="020B0604020202020204" pitchFamily="34" charset="0"/>
                <a:cs typeface="Arial" panose="020B0604020202020204" pitchFamily="34" charset="0"/>
              </a:rPr>
            </a:br>
            <a:r>
              <a:rPr lang="en-GB" sz="2400" b="0" dirty="0">
                <a:effectLst/>
                <a:latin typeface="Arial" panose="020B0604020202020204" pitchFamily="34" charset="0"/>
                <a:cs typeface="Arial" panose="020B0604020202020204" pitchFamily="34" charset="0"/>
              </a:rPr>
              <a:t>the health of all by advancing knowledge on living organisms and their diseases, and by developing innovation.</a:t>
            </a:r>
          </a:p>
        </p:txBody>
      </p:sp>
    </p:spTree>
    <p:extLst>
      <p:ext uri="{BB962C8B-B14F-4D97-AF65-F5344CB8AC3E}">
        <p14:creationId xmlns:p14="http://schemas.microsoft.com/office/powerpoint/2010/main" val="534454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A4AC365-8060-D043-9825-10C2FD51E6D0}"/>
              </a:ext>
            </a:extLst>
          </p:cNvPr>
          <p:cNvSpPr>
            <a:spLocks noGrp="1"/>
          </p:cNvSpPr>
          <p:nvPr>
            <p:ph type="title"/>
          </p:nvPr>
        </p:nvSpPr>
        <p:spPr>
          <a:xfrm>
            <a:off x="175501" y="209199"/>
            <a:ext cx="5671730" cy="286103"/>
          </a:xfrm>
          <a:prstGeom prst="rect">
            <a:avLst/>
          </a:prstGeom>
        </p:spPr>
        <p:txBody>
          <a:bodyPr/>
          <a:lstStyle/>
          <a:p>
            <a:r>
              <a:rPr lang="en-US" dirty="0"/>
              <a:t>Disseminate knowledge for the benefit of all</a:t>
            </a:r>
            <a:endParaRPr lang="fr-FR" dirty="0"/>
          </a:p>
        </p:txBody>
      </p:sp>
      <p:sp>
        <p:nvSpPr>
          <p:cNvPr id="3" name="Espace réservé du numéro de diapositive 2">
            <a:extLst>
              <a:ext uri="{FF2B5EF4-FFF2-40B4-BE49-F238E27FC236}">
                <a16:creationId xmlns:a16="http://schemas.microsoft.com/office/drawing/2014/main" id="{3DE11301-48ED-DF46-A5C5-75A00BF034FE}"/>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30</a:t>
            </a:fld>
            <a:endParaRPr lang="fr-FR" dirty="0">
              <a:latin typeface="Arial" panose="020B0604020202020204" pitchFamily="34" charset="0"/>
              <a:cs typeface="Arial" panose="020B0604020202020204" pitchFamily="34" charset="0"/>
            </a:endParaRPr>
          </a:p>
        </p:txBody>
      </p:sp>
      <p:sp>
        <p:nvSpPr>
          <p:cNvPr id="29" name="ZoneTexte 28">
            <a:extLst>
              <a:ext uri="{FF2B5EF4-FFF2-40B4-BE49-F238E27FC236}">
                <a16:creationId xmlns:a16="http://schemas.microsoft.com/office/drawing/2014/main" id="{2CE638C9-7D75-F241-BA27-D01AB0245106}"/>
              </a:ext>
            </a:extLst>
          </p:cNvPr>
          <p:cNvSpPr txBox="1"/>
          <p:nvPr/>
        </p:nvSpPr>
        <p:spPr>
          <a:xfrm>
            <a:off x="637451" y="495302"/>
            <a:ext cx="6322319"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Our work with patient organizations</a:t>
            </a:r>
          </a:p>
        </p:txBody>
      </p:sp>
      <p:sp>
        <p:nvSpPr>
          <p:cNvPr id="6" name="Rectangle 5"/>
          <p:cNvSpPr/>
          <p:nvPr/>
        </p:nvSpPr>
        <p:spPr>
          <a:xfrm>
            <a:off x="510747" y="1507079"/>
            <a:ext cx="8015540" cy="2506327"/>
          </a:xfrm>
          <a:prstGeom prst="rect">
            <a:avLst/>
          </a:prstGeom>
        </p:spPr>
        <p:txBody>
          <a:bodyPr wrap="square">
            <a:spAutoFit/>
          </a:bodyPr>
          <a:lstStyle/>
          <a:p>
            <a:pPr defTabSz="914400">
              <a:lnSpc>
                <a:spcPct val="90000"/>
              </a:lnSpc>
              <a:spcBef>
                <a:spcPts val="1000"/>
              </a:spcBef>
              <a:buClr>
                <a:srgbClr val="DE492A"/>
              </a:buClr>
            </a:pPr>
            <a:r>
              <a:rPr lang="en-GB" altLang="fr-FR" sz="1600" b="1" dirty="0">
                <a:solidFill>
                  <a:srgbClr val="4E879B"/>
                </a:solidFill>
                <a:latin typeface="Arial" panose="020B0604020202020204" pitchFamily="34" charset="0"/>
                <a:cs typeface="Arial" panose="020B0604020202020204" pitchFamily="34" charset="0"/>
              </a:rPr>
              <a:t>Towards research in partnership with patient organizations and civil society collectives</a:t>
            </a:r>
          </a:p>
          <a:p>
            <a:pPr defTabSz="914400">
              <a:lnSpc>
                <a:spcPct val="90000"/>
              </a:lnSpc>
              <a:spcBef>
                <a:spcPts val="1000"/>
              </a:spcBef>
              <a:buClr>
                <a:srgbClr val="DE492A"/>
              </a:buClr>
            </a:pPr>
            <a:endParaRPr lang="en-GB" altLang="fr-FR" sz="1600" dirty="0">
              <a:solidFill>
                <a:srgbClr val="4E879B"/>
              </a:solidFill>
              <a:latin typeface="Arial" panose="020B0604020202020204" pitchFamily="34" charset="0"/>
              <a:cs typeface="Arial" panose="020B0604020202020204" pitchFamily="34" charset="0"/>
            </a:endParaRPr>
          </a:p>
          <a:p>
            <a:pPr marL="285750" lvl="0" indent="-285750" defTabSz="914400">
              <a:lnSpc>
                <a:spcPct val="90000"/>
              </a:lnSpc>
              <a:spcBef>
                <a:spcPts val="1000"/>
              </a:spcBef>
              <a:buClr>
                <a:srgbClr val="DE492A"/>
              </a:buClr>
              <a:buFont typeface="Arial" panose="020B0604020202020204" pitchFamily="34" charset="0"/>
              <a:buChar char="•"/>
            </a:pPr>
            <a:r>
              <a:rPr lang="en-GB" altLang="fr-FR" sz="1600" dirty="0">
                <a:latin typeface="Arial" panose="020B0604020202020204" pitchFamily="34" charset="0"/>
                <a:cs typeface="Arial" panose="020B0604020202020204" pitchFamily="34" charset="0"/>
              </a:rPr>
              <a:t>Promote meetings and direct dialogue between researchers and collectives</a:t>
            </a:r>
          </a:p>
          <a:p>
            <a:pPr marL="285750" lvl="0" indent="-285750" defTabSz="914400">
              <a:lnSpc>
                <a:spcPct val="90000"/>
              </a:lnSpc>
              <a:spcBef>
                <a:spcPts val="1000"/>
              </a:spcBef>
              <a:buClr>
                <a:srgbClr val="DE492A"/>
              </a:buClr>
              <a:buFont typeface="Arial" panose="020B0604020202020204" pitchFamily="34" charset="0"/>
              <a:buChar char="•"/>
            </a:pPr>
            <a:r>
              <a:rPr lang="en-GB" altLang="fr-FR" sz="1600" dirty="0">
                <a:latin typeface="Arial" panose="020B0604020202020204" pitchFamily="34" charset="0"/>
                <a:cs typeface="Arial" panose="020B0604020202020204" pitchFamily="34" charset="0"/>
              </a:rPr>
              <a:t>Act for the structuring, coordination and animation of participatory research projects</a:t>
            </a:r>
          </a:p>
          <a:p>
            <a:pPr marL="285750" lvl="0" indent="-285750" defTabSz="914400">
              <a:lnSpc>
                <a:spcPct val="90000"/>
              </a:lnSpc>
              <a:spcBef>
                <a:spcPts val="1000"/>
              </a:spcBef>
              <a:buClr>
                <a:srgbClr val="DE492A"/>
              </a:buClr>
              <a:buFont typeface="Arial" panose="020B0604020202020204" pitchFamily="34" charset="0"/>
              <a:buChar char="•"/>
            </a:pPr>
            <a:r>
              <a:rPr lang="en-GB" altLang="fr-FR" sz="1600" dirty="0">
                <a:latin typeface="Arial" panose="020B0604020202020204" pitchFamily="34" charset="0"/>
                <a:cs typeface="Arial" panose="020B0604020202020204" pitchFamily="34" charset="0"/>
              </a:rPr>
              <a:t>Help to better take into account these projects in the assessment of researchers and structures</a:t>
            </a:r>
          </a:p>
          <a:p>
            <a:pPr marL="285750" lvl="0" indent="-285750" defTabSz="914400">
              <a:lnSpc>
                <a:spcPct val="90000"/>
              </a:lnSpc>
              <a:spcBef>
                <a:spcPts val="1000"/>
              </a:spcBef>
              <a:buClr>
                <a:srgbClr val="DE492A"/>
              </a:buClr>
              <a:buFont typeface="Arial" panose="020B0604020202020204" pitchFamily="34" charset="0"/>
              <a:buChar char="•"/>
            </a:pPr>
            <a:r>
              <a:rPr lang="en-GB" altLang="fr-FR" sz="1600" dirty="0">
                <a:latin typeface="Arial" panose="020B0604020202020204" pitchFamily="34" charset="0"/>
                <a:cs typeface="Arial" panose="020B0604020202020204" pitchFamily="34" charset="0"/>
              </a:rPr>
              <a:t>Facilitate access to scientific information for society</a:t>
            </a:r>
            <a:endParaRPr lang="en-GB" altLang="fr-FR" sz="1600" b="1" dirty="0">
              <a:solidFill>
                <a:srgbClr val="DA4F2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4191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A4AC365-8060-D043-9825-10C2FD51E6D0}"/>
              </a:ext>
            </a:extLst>
          </p:cNvPr>
          <p:cNvSpPr>
            <a:spLocks noGrp="1"/>
          </p:cNvSpPr>
          <p:nvPr>
            <p:ph type="title"/>
          </p:nvPr>
        </p:nvSpPr>
        <p:spPr>
          <a:xfrm>
            <a:off x="175501" y="209199"/>
            <a:ext cx="5671730" cy="286103"/>
          </a:xfrm>
          <a:prstGeom prst="rect">
            <a:avLst/>
          </a:prstGeom>
        </p:spPr>
        <p:txBody>
          <a:bodyPr/>
          <a:lstStyle/>
          <a:p>
            <a:r>
              <a:rPr lang="en-US" dirty="0"/>
              <a:t>Disseminate knowledge for the benefit of all</a:t>
            </a:r>
          </a:p>
        </p:txBody>
      </p:sp>
      <p:sp>
        <p:nvSpPr>
          <p:cNvPr id="3" name="Espace réservé du numéro de diapositive 2">
            <a:extLst>
              <a:ext uri="{FF2B5EF4-FFF2-40B4-BE49-F238E27FC236}">
                <a16:creationId xmlns:a16="http://schemas.microsoft.com/office/drawing/2014/main" id="{3DE11301-48ED-DF46-A5C5-75A00BF034FE}"/>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en-US" smtClean="0">
                <a:latin typeface="Arial" panose="020B0604020202020204" pitchFamily="34" charset="0"/>
                <a:cs typeface="Arial" panose="020B0604020202020204" pitchFamily="34" charset="0"/>
              </a:rPr>
              <a:pPr/>
              <a:t>31</a:t>
            </a:fld>
            <a:endParaRPr lang="en-US" dirty="0">
              <a:latin typeface="Arial" panose="020B0604020202020204" pitchFamily="34" charset="0"/>
              <a:cs typeface="Arial" panose="020B0604020202020204" pitchFamily="34" charset="0"/>
            </a:endParaRPr>
          </a:p>
        </p:txBody>
      </p:sp>
      <p:sp>
        <p:nvSpPr>
          <p:cNvPr id="29" name="ZoneTexte 28">
            <a:extLst>
              <a:ext uri="{FF2B5EF4-FFF2-40B4-BE49-F238E27FC236}">
                <a16:creationId xmlns:a16="http://schemas.microsoft.com/office/drawing/2014/main" id="{2CE638C9-7D75-F241-BA27-D01AB0245106}"/>
              </a:ext>
            </a:extLst>
          </p:cNvPr>
          <p:cNvSpPr txBox="1"/>
          <p:nvPr/>
        </p:nvSpPr>
        <p:spPr>
          <a:xfrm>
            <a:off x="628649" y="495302"/>
            <a:ext cx="6322319"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Our presence in the service of public information</a:t>
            </a:r>
          </a:p>
        </p:txBody>
      </p:sp>
      <p:grpSp>
        <p:nvGrpSpPr>
          <p:cNvPr id="8" name="Groupe 7">
            <a:extLst>
              <a:ext uri="{FF2B5EF4-FFF2-40B4-BE49-F238E27FC236}">
                <a16:creationId xmlns:a16="http://schemas.microsoft.com/office/drawing/2014/main" id="{93B7B21F-014C-7366-CAF3-9CBAE2B241F9}"/>
              </a:ext>
            </a:extLst>
          </p:cNvPr>
          <p:cNvGrpSpPr/>
          <p:nvPr/>
        </p:nvGrpSpPr>
        <p:grpSpPr>
          <a:xfrm>
            <a:off x="2152192" y="2871337"/>
            <a:ext cx="1983938" cy="1058054"/>
            <a:chOff x="2282996" y="2871337"/>
            <a:chExt cx="1983938" cy="1058054"/>
          </a:xfrm>
        </p:grpSpPr>
        <p:sp>
          <p:nvSpPr>
            <p:cNvPr id="40" name="ZoneTexte 39">
              <a:extLst>
                <a:ext uri="{FF2B5EF4-FFF2-40B4-BE49-F238E27FC236}">
                  <a16:creationId xmlns:a16="http://schemas.microsoft.com/office/drawing/2014/main" id="{E1012481-6902-4844-A5A5-00B2531A0C22}"/>
                </a:ext>
              </a:extLst>
            </p:cNvPr>
            <p:cNvSpPr txBox="1"/>
            <p:nvPr/>
          </p:nvSpPr>
          <p:spPr>
            <a:xfrm>
              <a:off x="2282996" y="3436948"/>
              <a:ext cx="1983938" cy="492443"/>
            </a:xfrm>
            <a:prstGeom prst="rect">
              <a:avLst/>
            </a:prstGeom>
            <a:noFill/>
          </p:spPr>
          <p:txBody>
            <a:bodyPr wrap="square" lIns="0" tIns="0" rIns="0" bIns="0" rtlCol="0">
              <a:spAutoFit/>
            </a:bodyPr>
            <a:lstStyle/>
            <a:p>
              <a:pPr marL="0" lvl="1" algn="ctr"/>
              <a:r>
                <a:rPr lang="en-US" sz="1800" b="1" dirty="0">
                  <a:solidFill>
                    <a:srgbClr val="C00000"/>
                  </a:solidFill>
                </a:rPr>
                <a:t>1,700,000 </a:t>
              </a:r>
              <a:r>
                <a:rPr lang="en-US" sz="1400" b="1" dirty="0">
                  <a:solidFill>
                    <a:srgbClr val="C00000"/>
                  </a:solidFill>
                </a:rPr>
                <a:t>participants and views</a:t>
              </a:r>
            </a:p>
          </p:txBody>
        </p:sp>
        <p:sp>
          <p:nvSpPr>
            <p:cNvPr id="42" name="ZoneTexte 41">
              <a:extLst>
                <a:ext uri="{FF2B5EF4-FFF2-40B4-BE49-F238E27FC236}">
                  <a16:creationId xmlns:a16="http://schemas.microsoft.com/office/drawing/2014/main" id="{8311B961-AE4C-5B4C-8C77-5018DB47557B}"/>
                </a:ext>
              </a:extLst>
            </p:cNvPr>
            <p:cNvSpPr txBox="1"/>
            <p:nvPr/>
          </p:nvSpPr>
          <p:spPr>
            <a:xfrm>
              <a:off x="2747985" y="3270695"/>
              <a:ext cx="1090926" cy="169277"/>
            </a:xfrm>
            <a:prstGeom prst="rect">
              <a:avLst/>
            </a:prstGeom>
            <a:noFill/>
          </p:spPr>
          <p:txBody>
            <a:bodyPr wrap="square" lIns="0" tIns="0" rIns="0" bIns="0" rtlCol="0">
              <a:spAutoFit/>
            </a:bodyPr>
            <a:lstStyle/>
            <a:p>
              <a:pPr marL="0" lvl="1" algn="ctr"/>
              <a:r>
                <a:rPr lang="en-US" sz="1100" b="1" dirty="0">
                  <a:cs typeface="Hind SemiBold" panose="02000000000000000000" pitchFamily="2" charset="77"/>
                </a:rPr>
                <a:t>Public events</a:t>
              </a:r>
            </a:p>
          </p:txBody>
        </p:sp>
        <p:pic>
          <p:nvPicPr>
            <p:cNvPr id="21" name="Image 20">
              <a:extLst>
                <a:ext uri="{FF2B5EF4-FFF2-40B4-BE49-F238E27FC236}">
                  <a16:creationId xmlns:a16="http://schemas.microsoft.com/office/drawing/2014/main" id="{DCFC0684-83AE-DE47-9661-6C0612773510}"/>
                </a:ext>
              </a:extLst>
            </p:cNvPr>
            <p:cNvPicPr>
              <a:picLocks noChangeAspect="1"/>
            </p:cNvPicPr>
            <p:nvPr/>
          </p:nvPicPr>
          <p:blipFill>
            <a:blip r:embed="rId3"/>
            <a:stretch>
              <a:fillRect/>
            </a:stretch>
          </p:blipFill>
          <p:spPr>
            <a:xfrm>
              <a:off x="3187480" y="2871337"/>
              <a:ext cx="368427" cy="338555"/>
            </a:xfrm>
            <a:prstGeom prst="rect">
              <a:avLst/>
            </a:prstGeom>
          </p:spPr>
        </p:pic>
      </p:grpSp>
      <p:grpSp>
        <p:nvGrpSpPr>
          <p:cNvPr id="9" name="Groupe 8">
            <a:extLst>
              <a:ext uri="{FF2B5EF4-FFF2-40B4-BE49-F238E27FC236}">
                <a16:creationId xmlns:a16="http://schemas.microsoft.com/office/drawing/2014/main" id="{58532854-B6C1-19EB-708E-85A64AE83223}"/>
              </a:ext>
            </a:extLst>
          </p:cNvPr>
          <p:cNvGrpSpPr/>
          <p:nvPr/>
        </p:nvGrpSpPr>
        <p:grpSpPr>
          <a:xfrm>
            <a:off x="4263057" y="2913103"/>
            <a:ext cx="2086708" cy="1016288"/>
            <a:chOff x="4331815" y="2913103"/>
            <a:chExt cx="2086708" cy="1016288"/>
          </a:xfrm>
        </p:grpSpPr>
        <p:sp>
          <p:nvSpPr>
            <p:cNvPr id="46" name="ZoneTexte 45">
              <a:extLst>
                <a:ext uri="{FF2B5EF4-FFF2-40B4-BE49-F238E27FC236}">
                  <a16:creationId xmlns:a16="http://schemas.microsoft.com/office/drawing/2014/main" id="{E1012481-6902-4844-A5A5-00B2531A0C22}"/>
                </a:ext>
              </a:extLst>
            </p:cNvPr>
            <p:cNvSpPr txBox="1"/>
            <p:nvPr/>
          </p:nvSpPr>
          <p:spPr>
            <a:xfrm>
              <a:off x="4331815" y="3652392"/>
              <a:ext cx="2086708" cy="276999"/>
            </a:xfrm>
            <a:prstGeom prst="rect">
              <a:avLst/>
            </a:prstGeom>
            <a:noFill/>
          </p:spPr>
          <p:txBody>
            <a:bodyPr wrap="square" lIns="0" tIns="0" rIns="0" bIns="0" rtlCol="0">
              <a:spAutoFit/>
            </a:bodyPr>
            <a:lstStyle/>
            <a:p>
              <a:pPr marL="0" lvl="1" algn="ctr"/>
              <a:r>
                <a:rPr lang="en-US" sz="1800" b="1" dirty="0">
                  <a:solidFill>
                    <a:srgbClr val="92D050"/>
                  </a:solidFill>
                </a:rPr>
                <a:t>280 </a:t>
              </a:r>
              <a:r>
                <a:rPr lang="en-US" sz="1400" b="1" dirty="0">
                  <a:solidFill>
                    <a:srgbClr val="92D050"/>
                  </a:solidFill>
                </a:rPr>
                <a:t>participants</a:t>
              </a:r>
              <a:endParaRPr lang="en-US" sz="1800" b="1" dirty="0">
                <a:solidFill>
                  <a:srgbClr val="92D050"/>
                </a:solidFill>
              </a:endParaRPr>
            </a:p>
          </p:txBody>
        </p:sp>
        <p:sp>
          <p:nvSpPr>
            <p:cNvPr id="50" name="ZoneTexte 49">
              <a:extLst>
                <a:ext uri="{FF2B5EF4-FFF2-40B4-BE49-F238E27FC236}">
                  <a16:creationId xmlns:a16="http://schemas.microsoft.com/office/drawing/2014/main" id="{8311B961-AE4C-5B4C-8C77-5018DB47557B}"/>
                </a:ext>
              </a:extLst>
            </p:cNvPr>
            <p:cNvSpPr txBox="1"/>
            <p:nvPr/>
          </p:nvSpPr>
          <p:spPr>
            <a:xfrm>
              <a:off x="4423838" y="3270695"/>
              <a:ext cx="1788709" cy="338554"/>
            </a:xfrm>
            <a:prstGeom prst="rect">
              <a:avLst/>
            </a:prstGeom>
            <a:noFill/>
          </p:spPr>
          <p:txBody>
            <a:bodyPr wrap="square" lIns="0" tIns="0" rIns="0" bIns="0" rtlCol="0">
              <a:spAutoFit/>
            </a:bodyPr>
            <a:lstStyle/>
            <a:p>
              <a:pPr marL="0" lvl="1" algn="ctr"/>
              <a:r>
                <a:rPr lang="en-US" sz="1100" b="1" dirty="0">
                  <a:cs typeface="Hind SemiBold" panose="02000000000000000000" pitchFamily="2" charset="77"/>
                </a:rPr>
                <a:t>Meetings and training on participatory research</a:t>
              </a:r>
            </a:p>
          </p:txBody>
        </p:sp>
        <p:pic>
          <p:nvPicPr>
            <p:cNvPr id="64" name="Image 63">
              <a:extLst>
                <a:ext uri="{FF2B5EF4-FFF2-40B4-BE49-F238E27FC236}">
                  <a16:creationId xmlns:a16="http://schemas.microsoft.com/office/drawing/2014/main" id="{424BE865-92D7-404A-B891-05D425F8BA7D}"/>
                </a:ext>
              </a:extLst>
            </p:cNvPr>
            <p:cNvPicPr>
              <a:picLocks noChangeAspect="1"/>
            </p:cNvPicPr>
            <p:nvPr/>
          </p:nvPicPr>
          <p:blipFill>
            <a:blip r:embed="rId4"/>
            <a:stretch>
              <a:fillRect/>
            </a:stretch>
          </p:blipFill>
          <p:spPr>
            <a:xfrm>
              <a:off x="5185759" y="2913103"/>
              <a:ext cx="368427" cy="296789"/>
            </a:xfrm>
            <a:prstGeom prst="rect">
              <a:avLst/>
            </a:prstGeom>
          </p:spPr>
        </p:pic>
      </p:grpSp>
      <p:grpSp>
        <p:nvGrpSpPr>
          <p:cNvPr id="11" name="Groupe 10">
            <a:extLst>
              <a:ext uri="{FF2B5EF4-FFF2-40B4-BE49-F238E27FC236}">
                <a16:creationId xmlns:a16="http://schemas.microsoft.com/office/drawing/2014/main" id="{C3C64C43-9D4B-093A-96FE-A65DD58B7EEB}"/>
              </a:ext>
            </a:extLst>
          </p:cNvPr>
          <p:cNvGrpSpPr/>
          <p:nvPr/>
        </p:nvGrpSpPr>
        <p:grpSpPr>
          <a:xfrm>
            <a:off x="6476693" y="2913103"/>
            <a:ext cx="2286061" cy="1016288"/>
            <a:chOff x="6437507" y="2913103"/>
            <a:chExt cx="2286061" cy="1016288"/>
          </a:xfrm>
        </p:grpSpPr>
        <p:sp>
          <p:nvSpPr>
            <p:cNvPr id="51" name="ZoneTexte 50">
              <a:extLst>
                <a:ext uri="{FF2B5EF4-FFF2-40B4-BE49-F238E27FC236}">
                  <a16:creationId xmlns:a16="http://schemas.microsoft.com/office/drawing/2014/main" id="{0F9D2712-8991-3246-A309-B4828D333418}"/>
                </a:ext>
              </a:extLst>
            </p:cNvPr>
            <p:cNvSpPr txBox="1"/>
            <p:nvPr/>
          </p:nvSpPr>
          <p:spPr>
            <a:xfrm>
              <a:off x="6437508" y="3652392"/>
              <a:ext cx="2286060" cy="276999"/>
            </a:xfrm>
            <a:prstGeom prst="rect">
              <a:avLst/>
            </a:prstGeom>
            <a:noFill/>
          </p:spPr>
          <p:txBody>
            <a:bodyPr wrap="square" lIns="0" tIns="0" rIns="0" bIns="0" rtlCol="0">
              <a:spAutoFit/>
            </a:bodyPr>
            <a:lstStyle/>
            <a:p>
              <a:pPr marL="0" lvl="1" algn="ctr"/>
              <a:r>
                <a:rPr lang="en-US" sz="1800" b="1" dirty="0">
                  <a:solidFill>
                    <a:srgbClr val="5DC2F4"/>
                  </a:solidFill>
                </a:rPr>
                <a:t>2,200,000 </a:t>
              </a:r>
              <a:r>
                <a:rPr lang="en-US" sz="1400" b="1" dirty="0">
                  <a:solidFill>
                    <a:srgbClr val="5DC2F4"/>
                  </a:solidFill>
                </a:rPr>
                <a:t>pages viewed</a:t>
              </a:r>
            </a:p>
          </p:txBody>
        </p:sp>
        <p:sp>
          <p:nvSpPr>
            <p:cNvPr id="53" name="ZoneTexte 52">
              <a:extLst>
                <a:ext uri="{FF2B5EF4-FFF2-40B4-BE49-F238E27FC236}">
                  <a16:creationId xmlns:a16="http://schemas.microsoft.com/office/drawing/2014/main" id="{8311B961-AE4C-5B4C-8C77-5018DB47557B}"/>
                </a:ext>
              </a:extLst>
            </p:cNvPr>
            <p:cNvSpPr txBox="1"/>
            <p:nvPr/>
          </p:nvSpPr>
          <p:spPr>
            <a:xfrm>
              <a:off x="6437507" y="3270695"/>
              <a:ext cx="2286061" cy="338554"/>
            </a:xfrm>
            <a:prstGeom prst="rect">
              <a:avLst/>
            </a:prstGeom>
            <a:noFill/>
          </p:spPr>
          <p:txBody>
            <a:bodyPr wrap="square" lIns="0" tIns="0" rIns="0" bIns="0" rtlCol="0">
              <a:spAutoFit/>
            </a:bodyPr>
            <a:lstStyle/>
            <a:p>
              <a:pPr marL="0" lvl="1" algn="ctr"/>
              <a:r>
                <a:rPr lang="en-US" sz="1100" b="1" dirty="0">
                  <a:cs typeface="Hind SemiBold" panose="02000000000000000000" pitchFamily="2" charset="77"/>
                </a:rPr>
                <a:t>Canal </a:t>
              </a:r>
              <a:r>
                <a:rPr lang="en-US" sz="1100" b="1" dirty="0" err="1">
                  <a:cs typeface="Hind SemiBold" panose="02000000000000000000" pitchFamily="2" charset="77"/>
                </a:rPr>
                <a:t>Détox</a:t>
              </a:r>
              <a:br>
                <a:rPr lang="en-US" sz="1100" b="1" dirty="0">
                  <a:cs typeface="Hind SemiBold" panose="02000000000000000000" pitchFamily="2" charset="77"/>
                </a:rPr>
              </a:br>
              <a:r>
                <a:rPr lang="en-US" sz="1100" b="1" dirty="0">
                  <a:cs typeface="Hind SemiBold" panose="02000000000000000000" pitchFamily="2" charset="77"/>
                </a:rPr>
                <a:t>information videos and articles</a:t>
              </a:r>
            </a:p>
          </p:txBody>
        </p:sp>
        <p:pic>
          <p:nvPicPr>
            <p:cNvPr id="23" name="Image 22">
              <a:extLst>
                <a:ext uri="{FF2B5EF4-FFF2-40B4-BE49-F238E27FC236}">
                  <a16:creationId xmlns:a16="http://schemas.microsoft.com/office/drawing/2014/main" id="{B2AB1A75-BCE6-194E-A5E5-CB70807B66A4}"/>
                </a:ext>
              </a:extLst>
            </p:cNvPr>
            <p:cNvPicPr>
              <a:picLocks noChangeAspect="1"/>
            </p:cNvPicPr>
            <p:nvPr/>
          </p:nvPicPr>
          <p:blipFill>
            <a:blip r:embed="rId5"/>
            <a:stretch>
              <a:fillRect/>
            </a:stretch>
          </p:blipFill>
          <p:spPr>
            <a:xfrm>
              <a:off x="7329245" y="2913103"/>
              <a:ext cx="376286" cy="296789"/>
            </a:xfrm>
            <a:prstGeom prst="rect">
              <a:avLst/>
            </a:prstGeom>
          </p:spPr>
        </p:pic>
      </p:grpSp>
      <p:grpSp>
        <p:nvGrpSpPr>
          <p:cNvPr id="7" name="Groupe 6">
            <a:extLst>
              <a:ext uri="{FF2B5EF4-FFF2-40B4-BE49-F238E27FC236}">
                <a16:creationId xmlns:a16="http://schemas.microsoft.com/office/drawing/2014/main" id="{61A77900-7B7B-017F-8223-7EC8153C3CED}"/>
              </a:ext>
            </a:extLst>
          </p:cNvPr>
          <p:cNvGrpSpPr/>
          <p:nvPr/>
        </p:nvGrpSpPr>
        <p:grpSpPr>
          <a:xfrm>
            <a:off x="69614" y="2797217"/>
            <a:ext cx="1955651" cy="1197490"/>
            <a:chOff x="193713" y="2797217"/>
            <a:chExt cx="1955651" cy="1197490"/>
          </a:xfrm>
        </p:grpSpPr>
        <p:sp>
          <p:nvSpPr>
            <p:cNvPr id="44" name="ZoneTexte 43">
              <a:extLst>
                <a:ext uri="{FF2B5EF4-FFF2-40B4-BE49-F238E27FC236}">
                  <a16:creationId xmlns:a16="http://schemas.microsoft.com/office/drawing/2014/main" id="{1A4348EF-B3CF-0D47-B314-38497316D78A}"/>
                </a:ext>
              </a:extLst>
            </p:cNvPr>
            <p:cNvSpPr txBox="1"/>
            <p:nvPr/>
          </p:nvSpPr>
          <p:spPr>
            <a:xfrm>
              <a:off x="193713" y="3270695"/>
              <a:ext cx="1955651" cy="338554"/>
            </a:xfrm>
            <a:prstGeom prst="rect">
              <a:avLst/>
            </a:prstGeom>
            <a:noFill/>
          </p:spPr>
          <p:txBody>
            <a:bodyPr wrap="square" lIns="0" tIns="0" rIns="0" bIns="0" rtlCol="0">
              <a:spAutoFit/>
            </a:bodyPr>
            <a:lstStyle/>
            <a:p>
              <a:pPr marL="0" lvl="1" algn="ctr"/>
              <a:r>
                <a:rPr lang="en-US" sz="1100" b="1" dirty="0">
                  <a:cs typeface="Hind SemiBold" panose="02000000000000000000" pitchFamily="2" charset="77"/>
                </a:rPr>
                <a:t>Live lectures and </a:t>
              </a:r>
            </a:p>
            <a:p>
              <a:pPr marL="0" lvl="1" algn="ctr"/>
              <a:r>
                <a:rPr lang="en-US" sz="1100" b="1" dirty="0">
                  <a:cs typeface="Hind SemiBold" panose="02000000000000000000" pitchFamily="2" charset="77"/>
                </a:rPr>
                <a:t>30’ Santé broadcast</a:t>
              </a:r>
              <a:endParaRPr lang="en-US" sz="1000" dirty="0">
                <a:ea typeface="Hind" charset="0"/>
                <a:cs typeface="Hind" charset="0"/>
              </a:endParaRPr>
            </a:p>
          </p:txBody>
        </p:sp>
        <p:pic>
          <p:nvPicPr>
            <p:cNvPr id="63" name="Image 62">
              <a:extLst>
                <a:ext uri="{FF2B5EF4-FFF2-40B4-BE49-F238E27FC236}">
                  <a16:creationId xmlns:a16="http://schemas.microsoft.com/office/drawing/2014/main" id="{14AC7699-3284-7946-8CC1-6A9C8E7820D4}"/>
                </a:ext>
              </a:extLst>
            </p:cNvPr>
            <p:cNvPicPr>
              <a:picLocks noChangeAspect="1"/>
            </p:cNvPicPr>
            <p:nvPr/>
          </p:nvPicPr>
          <p:blipFill>
            <a:blip r:embed="rId6"/>
            <a:stretch>
              <a:fillRect/>
            </a:stretch>
          </p:blipFill>
          <p:spPr>
            <a:xfrm>
              <a:off x="1049611" y="2797217"/>
              <a:ext cx="243854" cy="412675"/>
            </a:xfrm>
            <a:prstGeom prst="rect">
              <a:avLst/>
            </a:prstGeom>
          </p:spPr>
        </p:pic>
        <p:sp>
          <p:nvSpPr>
            <p:cNvPr id="5" name="Rectangle 4"/>
            <p:cNvSpPr/>
            <p:nvPr/>
          </p:nvSpPr>
          <p:spPr>
            <a:xfrm>
              <a:off x="386708" y="3625375"/>
              <a:ext cx="1569660" cy="369332"/>
            </a:xfrm>
            <a:prstGeom prst="rect">
              <a:avLst/>
            </a:prstGeom>
          </p:spPr>
          <p:txBody>
            <a:bodyPr wrap="none">
              <a:spAutoFit/>
            </a:bodyPr>
            <a:lstStyle/>
            <a:p>
              <a:pPr marL="0" lvl="1" algn="ctr"/>
              <a:r>
                <a:rPr lang="en-US" sz="1800" b="1" dirty="0">
                  <a:solidFill>
                    <a:schemeClr val="accent2"/>
                  </a:solidFill>
                </a:rPr>
                <a:t>134,000 </a:t>
              </a:r>
              <a:r>
                <a:rPr lang="en-US" sz="1400" b="1" dirty="0">
                  <a:solidFill>
                    <a:schemeClr val="accent2"/>
                  </a:solidFill>
                </a:rPr>
                <a:t>views</a:t>
              </a:r>
              <a:endParaRPr lang="en-US" sz="1000" dirty="0">
                <a:ea typeface="Hind" charset="0"/>
                <a:cs typeface="Hind" charset="0"/>
              </a:endParaRPr>
            </a:p>
          </p:txBody>
        </p:sp>
      </p:grpSp>
      <p:grpSp>
        <p:nvGrpSpPr>
          <p:cNvPr id="76" name="Groupe 75">
            <a:extLst>
              <a:ext uri="{FF2B5EF4-FFF2-40B4-BE49-F238E27FC236}">
                <a16:creationId xmlns:a16="http://schemas.microsoft.com/office/drawing/2014/main" id="{23440198-8079-4E74-D214-D241F45102E7}"/>
              </a:ext>
            </a:extLst>
          </p:cNvPr>
          <p:cNvGrpSpPr/>
          <p:nvPr/>
        </p:nvGrpSpPr>
        <p:grpSpPr>
          <a:xfrm>
            <a:off x="512823" y="1588998"/>
            <a:ext cx="1254578" cy="836005"/>
            <a:chOff x="596583" y="1575933"/>
            <a:chExt cx="1431541" cy="836005"/>
          </a:xfrm>
        </p:grpSpPr>
        <p:pic>
          <p:nvPicPr>
            <p:cNvPr id="77" name="Image 76">
              <a:extLst>
                <a:ext uri="{FF2B5EF4-FFF2-40B4-BE49-F238E27FC236}">
                  <a16:creationId xmlns:a16="http://schemas.microsoft.com/office/drawing/2014/main" id="{9E045A9D-72FD-0BD6-89AF-378161292911}"/>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96583" y="1575933"/>
              <a:ext cx="323165" cy="323165"/>
            </a:xfrm>
            <a:prstGeom prst="rect">
              <a:avLst/>
            </a:prstGeom>
            <a:solidFill>
              <a:schemeClr val="bg1"/>
            </a:solidFill>
          </p:spPr>
        </p:pic>
        <p:sp>
          <p:nvSpPr>
            <p:cNvPr id="78" name="ZoneTexte 77">
              <a:extLst>
                <a:ext uri="{FF2B5EF4-FFF2-40B4-BE49-F238E27FC236}">
                  <a16:creationId xmlns:a16="http://schemas.microsoft.com/office/drawing/2014/main" id="{30F9E478-9D78-FBBC-0288-DC3A6D8002E7}"/>
                </a:ext>
              </a:extLst>
            </p:cNvPr>
            <p:cNvSpPr txBox="1"/>
            <p:nvPr/>
          </p:nvSpPr>
          <p:spPr>
            <a:xfrm>
              <a:off x="1048458" y="1683654"/>
              <a:ext cx="979666" cy="215444"/>
            </a:xfrm>
            <a:prstGeom prst="rect">
              <a:avLst/>
            </a:prstGeom>
            <a:noFill/>
          </p:spPr>
          <p:txBody>
            <a:bodyPr wrap="square" lIns="0" tIns="0" rIns="0" bIns="0" rtlCol="0">
              <a:spAutoFit/>
            </a:bodyPr>
            <a:lstStyle/>
            <a:p>
              <a:r>
                <a:rPr lang="fr-FR" sz="1400" b="1" dirty="0" err="1">
                  <a:solidFill>
                    <a:srgbClr val="8DAFDD"/>
                  </a:solidFill>
                  <a:cs typeface="Hind" panose="02000000000000000000" pitchFamily="2" charset="77"/>
                </a:rPr>
                <a:t>inserm.fr</a:t>
              </a:r>
              <a:endParaRPr lang="fr-FR" sz="1400" b="1" dirty="0">
                <a:solidFill>
                  <a:srgbClr val="8DAFDD"/>
                </a:solidFill>
                <a:cs typeface="Hind" panose="02000000000000000000" pitchFamily="2" charset="77"/>
              </a:endParaRPr>
            </a:p>
          </p:txBody>
        </p:sp>
        <p:sp>
          <p:nvSpPr>
            <p:cNvPr id="79" name="ZoneTexte 78">
              <a:extLst>
                <a:ext uri="{FF2B5EF4-FFF2-40B4-BE49-F238E27FC236}">
                  <a16:creationId xmlns:a16="http://schemas.microsoft.com/office/drawing/2014/main" id="{7D977C85-5741-39FB-ADDF-E5A12C2FA0BD}"/>
                </a:ext>
              </a:extLst>
            </p:cNvPr>
            <p:cNvSpPr txBox="1"/>
            <p:nvPr/>
          </p:nvSpPr>
          <p:spPr>
            <a:xfrm>
              <a:off x="730888" y="1981051"/>
              <a:ext cx="1227519" cy="430887"/>
            </a:xfrm>
            <a:prstGeom prst="rect">
              <a:avLst/>
            </a:prstGeom>
            <a:noFill/>
          </p:spPr>
          <p:txBody>
            <a:bodyPr wrap="square" lIns="0" tIns="0" rIns="0" bIns="0" rtlCol="0">
              <a:spAutoFit/>
            </a:bodyPr>
            <a:lstStyle/>
            <a:p>
              <a:pPr marL="0" lvl="1" algn="ctr"/>
              <a:r>
                <a:rPr lang="fr-FR" sz="1800" b="1" dirty="0">
                  <a:solidFill>
                    <a:srgbClr val="8DAFDD"/>
                  </a:solidFill>
                  <a:cs typeface="Hind" panose="02000000000000000000" pitchFamily="2" charset="77"/>
                </a:rPr>
                <a:t>9,100,000</a:t>
              </a:r>
            </a:p>
            <a:p>
              <a:pPr marL="0" lvl="1" algn="ctr"/>
              <a:r>
                <a:rPr lang="fr-FR" sz="1000" dirty="0" err="1">
                  <a:solidFill>
                    <a:srgbClr val="424242"/>
                  </a:solidFill>
                  <a:ea typeface="Hind" charset="0"/>
                  <a:cs typeface="Hind" charset="0"/>
                </a:rPr>
                <a:t>visits</a:t>
              </a:r>
              <a:endParaRPr lang="fr-FR" sz="1800" b="1" dirty="0">
                <a:solidFill>
                  <a:schemeClr val="accent1"/>
                </a:solidFill>
                <a:cs typeface="Hind" panose="02000000000000000000" pitchFamily="2" charset="77"/>
              </a:endParaRPr>
            </a:p>
          </p:txBody>
        </p:sp>
      </p:grpSp>
      <p:grpSp>
        <p:nvGrpSpPr>
          <p:cNvPr id="80" name="Groupe 79">
            <a:extLst>
              <a:ext uri="{FF2B5EF4-FFF2-40B4-BE49-F238E27FC236}">
                <a16:creationId xmlns:a16="http://schemas.microsoft.com/office/drawing/2014/main" id="{EB36EE40-3152-04DF-4C00-28D321874A52}"/>
              </a:ext>
            </a:extLst>
          </p:cNvPr>
          <p:cNvGrpSpPr/>
          <p:nvPr/>
        </p:nvGrpSpPr>
        <p:grpSpPr>
          <a:xfrm>
            <a:off x="4422005" y="1637059"/>
            <a:ext cx="880066" cy="790608"/>
            <a:chOff x="5512836" y="1621330"/>
            <a:chExt cx="880066" cy="790608"/>
          </a:xfrm>
        </p:grpSpPr>
        <p:sp>
          <p:nvSpPr>
            <p:cNvPr id="81" name="ZoneTexte 80">
              <a:extLst>
                <a:ext uri="{FF2B5EF4-FFF2-40B4-BE49-F238E27FC236}">
                  <a16:creationId xmlns:a16="http://schemas.microsoft.com/office/drawing/2014/main" id="{2F086E3B-C84C-33E7-9642-6F2A9AE46D9E}"/>
                </a:ext>
              </a:extLst>
            </p:cNvPr>
            <p:cNvSpPr txBox="1"/>
            <p:nvPr/>
          </p:nvSpPr>
          <p:spPr>
            <a:xfrm>
              <a:off x="5512836" y="1981051"/>
              <a:ext cx="880066" cy="430887"/>
            </a:xfrm>
            <a:prstGeom prst="rect">
              <a:avLst/>
            </a:prstGeom>
            <a:noFill/>
          </p:spPr>
          <p:txBody>
            <a:bodyPr wrap="square" lIns="0" tIns="0" rIns="0" bIns="0" rtlCol="0">
              <a:spAutoFit/>
            </a:bodyPr>
            <a:lstStyle/>
            <a:p>
              <a:pPr marL="0" lvl="1" algn="ctr"/>
              <a:r>
                <a:rPr lang="en-US" sz="1800" b="1" dirty="0">
                  <a:solidFill>
                    <a:srgbClr val="2D4A7B"/>
                  </a:solidFill>
                  <a:cs typeface="Hind" panose="02000000000000000000" pitchFamily="2" charset="77"/>
                </a:rPr>
                <a:t>53,500</a:t>
              </a:r>
            </a:p>
            <a:p>
              <a:pPr marL="0" lvl="1" algn="ctr"/>
              <a:r>
                <a:rPr lang="fr-FR" sz="1000" dirty="0">
                  <a:cs typeface="Hind" panose="02000000000000000000" pitchFamily="2" charset="77"/>
                </a:rPr>
                <a:t>followers</a:t>
              </a:r>
              <a:endParaRPr lang="fr-FR" sz="1800" b="1" dirty="0">
                <a:solidFill>
                  <a:srgbClr val="0070C0"/>
                </a:solidFill>
                <a:cs typeface="Hind" panose="02000000000000000000" pitchFamily="2" charset="77"/>
              </a:endParaRPr>
            </a:p>
          </p:txBody>
        </p:sp>
        <p:pic>
          <p:nvPicPr>
            <p:cNvPr id="82" name="Image 81">
              <a:extLst>
                <a:ext uri="{FF2B5EF4-FFF2-40B4-BE49-F238E27FC236}">
                  <a16:creationId xmlns:a16="http://schemas.microsoft.com/office/drawing/2014/main" id="{86DFED54-076A-444E-9BD2-D78A19897307}"/>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811539" y="1621330"/>
              <a:ext cx="283195" cy="282234"/>
            </a:xfrm>
            <a:prstGeom prst="rect">
              <a:avLst/>
            </a:prstGeom>
          </p:spPr>
        </p:pic>
      </p:grpSp>
      <p:grpSp>
        <p:nvGrpSpPr>
          <p:cNvPr id="83" name="Groupe 82">
            <a:extLst>
              <a:ext uri="{FF2B5EF4-FFF2-40B4-BE49-F238E27FC236}">
                <a16:creationId xmlns:a16="http://schemas.microsoft.com/office/drawing/2014/main" id="{58985DD8-8AE7-E179-72BB-0FBD72C48793}"/>
              </a:ext>
            </a:extLst>
          </p:cNvPr>
          <p:cNvGrpSpPr/>
          <p:nvPr/>
        </p:nvGrpSpPr>
        <p:grpSpPr>
          <a:xfrm>
            <a:off x="2015799" y="1686946"/>
            <a:ext cx="1031666" cy="738057"/>
            <a:chOff x="1893314" y="1673881"/>
            <a:chExt cx="1031666" cy="738057"/>
          </a:xfrm>
        </p:grpSpPr>
        <p:sp>
          <p:nvSpPr>
            <p:cNvPr id="84" name="ZoneTexte 83">
              <a:extLst>
                <a:ext uri="{FF2B5EF4-FFF2-40B4-BE49-F238E27FC236}">
                  <a16:creationId xmlns:a16="http://schemas.microsoft.com/office/drawing/2014/main" id="{AC1AA237-C454-7960-C0B0-6748DB88BAF5}"/>
                </a:ext>
              </a:extLst>
            </p:cNvPr>
            <p:cNvSpPr txBox="1"/>
            <p:nvPr/>
          </p:nvSpPr>
          <p:spPr>
            <a:xfrm>
              <a:off x="1893314" y="1981051"/>
              <a:ext cx="1031666" cy="430887"/>
            </a:xfrm>
            <a:prstGeom prst="rect">
              <a:avLst/>
            </a:prstGeom>
            <a:noFill/>
          </p:spPr>
          <p:txBody>
            <a:bodyPr wrap="square" lIns="0" tIns="0" rIns="0" bIns="0" rtlCol="0">
              <a:spAutoFit/>
            </a:bodyPr>
            <a:lstStyle/>
            <a:p>
              <a:pPr marL="0" lvl="1" algn="ctr"/>
              <a:r>
                <a:rPr lang="en-US" sz="1800" b="1" dirty="0">
                  <a:solidFill>
                    <a:srgbClr val="D61627"/>
                  </a:solidFill>
                  <a:cs typeface="Hind" panose="02000000000000000000" pitchFamily="2" charset="77"/>
                </a:rPr>
                <a:t>477,500</a:t>
              </a:r>
              <a:r>
                <a:rPr lang="fr-FR" sz="1800" b="1" u="sng" dirty="0">
                  <a:solidFill>
                    <a:srgbClr val="DE492A"/>
                  </a:solidFill>
                  <a:cs typeface="Hind" panose="02000000000000000000" pitchFamily="2" charset="77"/>
                </a:rPr>
                <a:t> </a:t>
              </a:r>
            </a:p>
            <a:p>
              <a:pPr marL="0" lvl="1" algn="ctr"/>
              <a:r>
                <a:rPr lang="fr-FR" sz="1000" dirty="0">
                  <a:cs typeface="Hind" panose="02000000000000000000" pitchFamily="2" charset="77"/>
                </a:rPr>
                <a:t>followers</a:t>
              </a:r>
              <a:endParaRPr lang="fr-FR" sz="1100" dirty="0">
                <a:cs typeface="Hind" panose="02000000000000000000" pitchFamily="2" charset="77"/>
              </a:endParaRPr>
            </a:p>
          </p:txBody>
        </p:sp>
        <p:pic>
          <p:nvPicPr>
            <p:cNvPr id="85" name="Image 84">
              <a:extLst>
                <a:ext uri="{FF2B5EF4-FFF2-40B4-BE49-F238E27FC236}">
                  <a16:creationId xmlns:a16="http://schemas.microsoft.com/office/drawing/2014/main" id="{F80036FA-CABC-CBC0-DC19-F74C27683E24}"/>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150378" y="1673881"/>
              <a:ext cx="548337" cy="232347"/>
            </a:xfrm>
            <a:prstGeom prst="rect">
              <a:avLst/>
            </a:prstGeom>
          </p:spPr>
        </p:pic>
      </p:grpSp>
      <p:grpSp>
        <p:nvGrpSpPr>
          <p:cNvPr id="86" name="Groupe 85">
            <a:extLst>
              <a:ext uri="{FF2B5EF4-FFF2-40B4-BE49-F238E27FC236}">
                <a16:creationId xmlns:a16="http://schemas.microsoft.com/office/drawing/2014/main" id="{01225CA6-E1D8-C8F9-FA5F-1654C60DD90F}"/>
              </a:ext>
            </a:extLst>
          </p:cNvPr>
          <p:cNvGrpSpPr/>
          <p:nvPr/>
        </p:nvGrpSpPr>
        <p:grpSpPr>
          <a:xfrm>
            <a:off x="3295863" y="1648215"/>
            <a:ext cx="877744" cy="776788"/>
            <a:chOff x="3271412" y="1635150"/>
            <a:chExt cx="877744" cy="776788"/>
          </a:xfrm>
        </p:grpSpPr>
        <p:pic>
          <p:nvPicPr>
            <p:cNvPr id="87" name="Image 86">
              <a:extLst>
                <a:ext uri="{FF2B5EF4-FFF2-40B4-BE49-F238E27FC236}">
                  <a16:creationId xmlns:a16="http://schemas.microsoft.com/office/drawing/2014/main" id="{EF28491B-7757-B6E7-BC62-F1197BEA011C}"/>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3582276" y="1635150"/>
              <a:ext cx="263948" cy="263948"/>
            </a:xfrm>
            <a:prstGeom prst="rect">
              <a:avLst/>
            </a:prstGeom>
          </p:spPr>
        </p:pic>
        <p:sp>
          <p:nvSpPr>
            <p:cNvPr id="88" name="ZoneTexte 87">
              <a:extLst>
                <a:ext uri="{FF2B5EF4-FFF2-40B4-BE49-F238E27FC236}">
                  <a16:creationId xmlns:a16="http://schemas.microsoft.com/office/drawing/2014/main" id="{16EF6C13-7934-CE58-ACAC-6520409C5C93}"/>
                </a:ext>
              </a:extLst>
            </p:cNvPr>
            <p:cNvSpPr txBox="1"/>
            <p:nvPr/>
          </p:nvSpPr>
          <p:spPr>
            <a:xfrm>
              <a:off x="3271412" y="1981051"/>
              <a:ext cx="877744" cy="430887"/>
            </a:xfrm>
            <a:prstGeom prst="rect">
              <a:avLst/>
            </a:prstGeom>
            <a:solidFill>
              <a:schemeClr val="bg1"/>
            </a:solidFill>
          </p:spPr>
          <p:txBody>
            <a:bodyPr wrap="square" lIns="0" tIns="0" rIns="0" bIns="0" rtlCol="0">
              <a:spAutoFit/>
            </a:bodyPr>
            <a:lstStyle/>
            <a:p>
              <a:pPr marL="0" lvl="1" algn="ctr"/>
              <a:r>
                <a:rPr lang="en-US" sz="1800" b="1" dirty="0">
                  <a:solidFill>
                    <a:srgbClr val="0084B1"/>
                  </a:solidFill>
                  <a:cs typeface="Hind" panose="02000000000000000000" pitchFamily="2" charset="77"/>
                </a:rPr>
                <a:t>192,100</a:t>
              </a:r>
            </a:p>
            <a:p>
              <a:pPr marL="0" lvl="1" algn="ctr"/>
              <a:r>
                <a:rPr lang="fr-FR" sz="1000" dirty="0">
                  <a:cs typeface="Hind" panose="02000000000000000000" pitchFamily="2" charset="77"/>
                </a:rPr>
                <a:t>followers</a:t>
              </a:r>
              <a:endParaRPr lang="fr-FR" sz="1800" b="1" dirty="0">
                <a:solidFill>
                  <a:srgbClr val="5DC2F4"/>
                </a:solidFill>
                <a:cs typeface="Hind" panose="02000000000000000000" pitchFamily="2" charset="77"/>
              </a:endParaRPr>
            </a:p>
          </p:txBody>
        </p:sp>
      </p:grpSp>
      <p:grpSp>
        <p:nvGrpSpPr>
          <p:cNvPr id="89" name="Groupe 88">
            <a:extLst>
              <a:ext uri="{FF2B5EF4-FFF2-40B4-BE49-F238E27FC236}">
                <a16:creationId xmlns:a16="http://schemas.microsoft.com/office/drawing/2014/main" id="{1C0F8643-A98C-68A6-A595-805715B87076}"/>
              </a:ext>
            </a:extLst>
          </p:cNvPr>
          <p:cNvGrpSpPr/>
          <p:nvPr/>
        </p:nvGrpSpPr>
        <p:grpSpPr>
          <a:xfrm>
            <a:off x="5550469" y="1636113"/>
            <a:ext cx="895316" cy="791554"/>
            <a:chOff x="6635662" y="1620384"/>
            <a:chExt cx="895316" cy="791554"/>
          </a:xfrm>
        </p:grpSpPr>
        <p:pic>
          <p:nvPicPr>
            <p:cNvPr id="90" name="Image 89">
              <a:extLst>
                <a:ext uri="{FF2B5EF4-FFF2-40B4-BE49-F238E27FC236}">
                  <a16:creationId xmlns:a16="http://schemas.microsoft.com/office/drawing/2014/main" id="{4DB1C11E-AF10-03F0-CB09-06B1FB0A4F5C}"/>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6947235" y="1620384"/>
              <a:ext cx="278714" cy="278714"/>
            </a:xfrm>
            <a:prstGeom prst="rect">
              <a:avLst/>
            </a:prstGeom>
          </p:spPr>
        </p:pic>
        <p:sp>
          <p:nvSpPr>
            <p:cNvPr id="91" name="ZoneTexte 90">
              <a:extLst>
                <a:ext uri="{FF2B5EF4-FFF2-40B4-BE49-F238E27FC236}">
                  <a16:creationId xmlns:a16="http://schemas.microsoft.com/office/drawing/2014/main" id="{9E805B5E-2B52-D86F-8F00-6D11D7015B4F}"/>
                </a:ext>
              </a:extLst>
            </p:cNvPr>
            <p:cNvSpPr txBox="1"/>
            <p:nvPr/>
          </p:nvSpPr>
          <p:spPr>
            <a:xfrm>
              <a:off x="6635662" y="1981051"/>
              <a:ext cx="895316" cy="430887"/>
            </a:xfrm>
            <a:prstGeom prst="rect">
              <a:avLst/>
            </a:prstGeom>
            <a:noFill/>
          </p:spPr>
          <p:txBody>
            <a:bodyPr wrap="square" lIns="0" tIns="0" rIns="0" bIns="0" rtlCol="0">
              <a:spAutoFit/>
            </a:bodyPr>
            <a:lstStyle/>
            <a:p>
              <a:pPr marL="0" lvl="1" algn="ctr"/>
              <a:r>
                <a:rPr lang="en-US" sz="1800" b="1" dirty="0">
                  <a:solidFill>
                    <a:srgbClr val="F56F55"/>
                  </a:solidFill>
                  <a:cs typeface="Hind" panose="02000000000000000000" pitchFamily="2" charset="77"/>
                </a:rPr>
                <a:t>26,900</a:t>
              </a:r>
              <a:r>
                <a:rPr lang="fr-FR" sz="1800" b="1" dirty="0">
                  <a:solidFill>
                    <a:srgbClr val="0070C0"/>
                  </a:solidFill>
                  <a:cs typeface="Hind" panose="02000000000000000000" pitchFamily="2" charset="77"/>
                </a:rPr>
                <a:t> </a:t>
              </a:r>
              <a:r>
                <a:rPr lang="fr-FR" sz="1000" dirty="0">
                  <a:cs typeface="Hind" panose="02000000000000000000" pitchFamily="2" charset="77"/>
                </a:rPr>
                <a:t>followers</a:t>
              </a:r>
              <a:endParaRPr lang="fr-FR" sz="1000" dirty="0">
                <a:solidFill>
                  <a:srgbClr val="424242"/>
                </a:solidFill>
                <a:cs typeface="Hind" panose="02000000000000000000" pitchFamily="2" charset="77"/>
              </a:endParaRPr>
            </a:p>
          </p:txBody>
        </p:sp>
      </p:grpSp>
      <p:grpSp>
        <p:nvGrpSpPr>
          <p:cNvPr id="92" name="Groupe 91">
            <a:extLst>
              <a:ext uri="{FF2B5EF4-FFF2-40B4-BE49-F238E27FC236}">
                <a16:creationId xmlns:a16="http://schemas.microsoft.com/office/drawing/2014/main" id="{9BF72AE3-81E7-F963-E029-F1860F87EB09}"/>
              </a:ext>
            </a:extLst>
          </p:cNvPr>
          <p:cNvGrpSpPr/>
          <p:nvPr/>
        </p:nvGrpSpPr>
        <p:grpSpPr>
          <a:xfrm>
            <a:off x="7763822" y="1480509"/>
            <a:ext cx="955222" cy="947158"/>
            <a:chOff x="7847582" y="1464780"/>
            <a:chExt cx="955222" cy="947158"/>
          </a:xfrm>
        </p:grpSpPr>
        <p:sp>
          <p:nvSpPr>
            <p:cNvPr id="93" name="ZoneTexte 92">
              <a:extLst>
                <a:ext uri="{FF2B5EF4-FFF2-40B4-BE49-F238E27FC236}">
                  <a16:creationId xmlns:a16="http://schemas.microsoft.com/office/drawing/2014/main" id="{DC55C3C2-2CE4-20BD-20A3-D5F0125C14C5}"/>
                </a:ext>
              </a:extLst>
            </p:cNvPr>
            <p:cNvSpPr txBox="1"/>
            <p:nvPr/>
          </p:nvSpPr>
          <p:spPr>
            <a:xfrm>
              <a:off x="7847582" y="1981051"/>
              <a:ext cx="955222" cy="430887"/>
            </a:xfrm>
            <a:prstGeom prst="rect">
              <a:avLst/>
            </a:prstGeom>
            <a:noFill/>
          </p:spPr>
          <p:txBody>
            <a:bodyPr wrap="square" lIns="0" tIns="0" rIns="0" bIns="0" rtlCol="0">
              <a:spAutoFit/>
            </a:bodyPr>
            <a:lstStyle/>
            <a:p>
              <a:pPr marL="0" lvl="1" algn="ctr"/>
              <a:r>
                <a:rPr lang="fr-FR" sz="1800" b="1" dirty="0">
                  <a:solidFill>
                    <a:srgbClr val="92D050"/>
                  </a:solidFill>
                  <a:cs typeface="Hind" panose="02000000000000000000" pitchFamily="2" charset="77"/>
                </a:rPr>
                <a:t>28,900 </a:t>
              </a:r>
            </a:p>
            <a:p>
              <a:pPr marL="0" lvl="1" algn="ctr"/>
              <a:r>
                <a:rPr lang="fr-FR" sz="1000" dirty="0">
                  <a:cs typeface="Hind" panose="02000000000000000000" pitchFamily="2" charset="77"/>
                </a:rPr>
                <a:t>followers</a:t>
              </a:r>
              <a:endParaRPr lang="fr-FR" sz="1100" dirty="0">
                <a:cs typeface="Hind" panose="02000000000000000000" pitchFamily="2" charset="77"/>
              </a:endParaRPr>
            </a:p>
          </p:txBody>
        </p:sp>
        <p:pic>
          <p:nvPicPr>
            <p:cNvPr id="94" name="Image 93">
              <a:extLst>
                <a:ext uri="{FF2B5EF4-FFF2-40B4-BE49-F238E27FC236}">
                  <a16:creationId xmlns:a16="http://schemas.microsoft.com/office/drawing/2014/main" id="{BF61993E-91A8-D3BD-87AD-D4F22007ECE7}"/>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8099375" y="1464780"/>
              <a:ext cx="436468" cy="434318"/>
            </a:xfrm>
            <a:prstGeom prst="rect">
              <a:avLst/>
            </a:prstGeom>
          </p:spPr>
        </p:pic>
      </p:grpSp>
      <p:grpSp>
        <p:nvGrpSpPr>
          <p:cNvPr id="95" name="Groupe 94">
            <a:extLst>
              <a:ext uri="{FF2B5EF4-FFF2-40B4-BE49-F238E27FC236}">
                <a16:creationId xmlns:a16="http://schemas.microsoft.com/office/drawing/2014/main" id="{DECA79BB-425F-6299-BF6B-3B74E7C39571}"/>
              </a:ext>
            </a:extLst>
          </p:cNvPr>
          <p:cNvGrpSpPr/>
          <p:nvPr/>
        </p:nvGrpSpPr>
        <p:grpSpPr>
          <a:xfrm>
            <a:off x="6694183" y="1650879"/>
            <a:ext cx="821243" cy="776788"/>
            <a:chOff x="4373154" y="1611761"/>
            <a:chExt cx="821243" cy="776788"/>
          </a:xfrm>
        </p:grpSpPr>
        <p:sp>
          <p:nvSpPr>
            <p:cNvPr id="96" name="ZoneTexte 95">
              <a:extLst>
                <a:ext uri="{FF2B5EF4-FFF2-40B4-BE49-F238E27FC236}">
                  <a16:creationId xmlns:a16="http://schemas.microsoft.com/office/drawing/2014/main" id="{21548794-7CF7-8487-75FC-D1737A5FF99E}"/>
                </a:ext>
              </a:extLst>
            </p:cNvPr>
            <p:cNvSpPr txBox="1"/>
            <p:nvPr/>
          </p:nvSpPr>
          <p:spPr>
            <a:xfrm>
              <a:off x="4373154" y="1957662"/>
              <a:ext cx="821243" cy="430887"/>
            </a:xfrm>
            <a:prstGeom prst="rect">
              <a:avLst/>
            </a:prstGeom>
            <a:noFill/>
          </p:spPr>
          <p:txBody>
            <a:bodyPr wrap="square" lIns="0" tIns="0" rIns="0" bIns="0" rtlCol="0">
              <a:spAutoFit/>
            </a:bodyPr>
            <a:lstStyle/>
            <a:p>
              <a:pPr marL="0" lvl="1" algn="ctr"/>
              <a:r>
                <a:rPr lang="en-US" sz="1800" b="1" dirty="0">
                  <a:solidFill>
                    <a:srgbClr val="1185FE"/>
                  </a:solidFill>
                  <a:cs typeface="Hind" panose="02000000000000000000" pitchFamily="2" charset="77"/>
                </a:rPr>
                <a:t>4,600</a:t>
              </a:r>
            </a:p>
            <a:p>
              <a:pPr marL="0" lvl="1" algn="ctr"/>
              <a:r>
                <a:rPr lang="fr-FR" sz="1000" dirty="0">
                  <a:cs typeface="Hind" panose="02000000000000000000" pitchFamily="2" charset="77"/>
                </a:rPr>
                <a:t>followers</a:t>
              </a:r>
              <a:endParaRPr lang="en-US" sz="1800" b="1" dirty="0">
                <a:solidFill>
                  <a:srgbClr val="0070C0"/>
                </a:solidFill>
                <a:cs typeface="Hind" panose="02000000000000000000" pitchFamily="2" charset="77"/>
              </a:endParaRPr>
            </a:p>
          </p:txBody>
        </p:sp>
        <p:pic>
          <p:nvPicPr>
            <p:cNvPr id="97" name="Image 96">
              <a:extLst>
                <a:ext uri="{FF2B5EF4-FFF2-40B4-BE49-F238E27FC236}">
                  <a16:creationId xmlns:a16="http://schemas.microsoft.com/office/drawing/2014/main" id="{C534969C-CE2A-5216-89E3-A9374338F76C}"/>
                </a:ext>
              </a:extLst>
            </p:cNvPr>
            <p:cNvPicPr>
              <a:picLocks noChangeAspect="1"/>
            </p:cNvPicPr>
            <p:nvPr/>
          </p:nvPicPr>
          <p:blipFill>
            <a:blip r:embed="rId13"/>
            <a:srcRect/>
            <a:stretch/>
          </p:blipFill>
          <p:spPr>
            <a:xfrm>
              <a:off x="4633754" y="1611761"/>
              <a:ext cx="300043" cy="265037"/>
            </a:xfrm>
            <a:prstGeom prst="rect">
              <a:avLst/>
            </a:prstGeom>
          </p:spPr>
        </p:pic>
      </p:grpSp>
    </p:spTree>
    <p:extLst>
      <p:ext uri="{BB962C8B-B14F-4D97-AF65-F5344CB8AC3E}">
        <p14:creationId xmlns:p14="http://schemas.microsoft.com/office/powerpoint/2010/main" val="1101536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a:extLst>
              <a:ext uri="{FF2B5EF4-FFF2-40B4-BE49-F238E27FC236}">
                <a16:creationId xmlns:a16="http://schemas.microsoft.com/office/drawing/2014/main" id="{596052FB-92FD-8539-E715-6BBE2717E233}"/>
              </a:ext>
            </a:extLst>
          </p:cNvPr>
          <p:cNvSpPr txBox="1">
            <a:spLocks/>
          </p:cNvSpPr>
          <p:nvPr/>
        </p:nvSpPr>
        <p:spPr>
          <a:xfrm>
            <a:off x="3128376" y="2483452"/>
            <a:ext cx="5564459" cy="646253"/>
          </a:xfrm>
          <a:prstGeom prst="rect">
            <a:avLst/>
          </a:prstGeom>
        </p:spPr>
        <p:txBody>
          <a:bodyPr>
            <a:noAutofit/>
          </a:bodyPr>
          <a:lstStyle>
            <a:lvl1pPr algn="l" defTabSz="685783" rtl="0" eaLnBrk="1" latinLnBrk="0" hangingPunct="1">
              <a:lnSpc>
                <a:spcPct val="90000"/>
              </a:lnSpc>
              <a:spcBef>
                <a:spcPct val="0"/>
              </a:spcBef>
              <a:buNone/>
              <a:defRPr sz="1800" b="1" kern="1200">
                <a:solidFill>
                  <a:schemeClr val="bg1"/>
                </a:solidFill>
                <a:latin typeface="+mj-lt"/>
                <a:ea typeface="+mj-ea"/>
                <a:cs typeface="+mj-cs"/>
              </a:defRPr>
            </a:lvl1pPr>
          </a:lstStyle>
          <a:p>
            <a:pPr algn="ctr"/>
            <a:r>
              <a:rPr lang="fr-FR" sz="3600" dirty="0"/>
              <a:t>#</a:t>
            </a:r>
            <a:r>
              <a:rPr lang="fr-FR" sz="3600" dirty="0" err="1"/>
              <a:t>FromScienceToHealth</a:t>
            </a:r>
            <a:endParaRPr lang="fr-FR" sz="3600" dirty="0"/>
          </a:p>
        </p:txBody>
      </p:sp>
    </p:spTree>
    <p:extLst>
      <p:ext uri="{BB962C8B-B14F-4D97-AF65-F5344CB8AC3E}">
        <p14:creationId xmlns:p14="http://schemas.microsoft.com/office/powerpoint/2010/main" val="1986096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7B69FF0-6ADD-6EB6-A8FC-62E880E8B5AD}"/>
              </a:ext>
            </a:extLst>
          </p:cNvPr>
          <p:cNvPicPr>
            <a:picLocks noChangeAspect="1"/>
          </p:cNvPicPr>
          <p:nvPr/>
        </p:nvPicPr>
        <p:blipFill>
          <a:blip r:embed="rId3">
            <a:duotone>
              <a:prstClr val="black"/>
              <a:schemeClr val="tx2">
                <a:tint val="45000"/>
                <a:satMod val="400000"/>
              </a:schemeClr>
            </a:duotone>
            <a:lum contrast="23000"/>
          </a:blip>
          <a:stretch>
            <a:fillRect/>
          </a:stretch>
        </p:blipFill>
        <p:spPr>
          <a:xfrm rot="10800000">
            <a:off x="5712482" y="0"/>
            <a:ext cx="3431023" cy="3473011"/>
          </a:xfrm>
          <a:prstGeom prst="rect">
            <a:avLst/>
          </a:prstGeom>
          <a:noFill/>
          <a:ln>
            <a:noFill/>
          </a:ln>
        </p:spPr>
      </p:pic>
      <p:pic>
        <p:nvPicPr>
          <p:cNvPr id="4" name="Image 3">
            <a:extLst>
              <a:ext uri="{FF2B5EF4-FFF2-40B4-BE49-F238E27FC236}">
                <a16:creationId xmlns:a16="http://schemas.microsoft.com/office/drawing/2014/main" id="{6CEBEC1B-D1D4-BDFB-FC08-FCA26A053420}"/>
              </a:ext>
            </a:extLst>
          </p:cNvPr>
          <p:cNvPicPr>
            <a:picLocks noChangeAspect="1"/>
          </p:cNvPicPr>
          <p:nvPr/>
        </p:nvPicPr>
        <p:blipFill rotWithShape="1">
          <a:blip r:embed="rId3" cstate="hqprint">
            <a:duotone>
              <a:prstClr val="black"/>
              <a:schemeClr val="tx2">
                <a:tint val="45000"/>
                <a:satMod val="400000"/>
              </a:schemeClr>
            </a:duotone>
            <a:lum contrast="23000"/>
            <a:extLst>
              <a:ext uri="{28A0092B-C50C-407E-A947-70E740481C1C}">
                <a14:useLocalDpi xmlns:a14="http://schemas.microsoft.com/office/drawing/2010/main"/>
              </a:ext>
            </a:extLst>
          </a:blip>
          <a:srcRect b="13318"/>
          <a:stretch/>
        </p:blipFill>
        <p:spPr>
          <a:xfrm>
            <a:off x="495" y="1702941"/>
            <a:ext cx="3431023" cy="3010461"/>
          </a:xfrm>
          <a:prstGeom prst="rect">
            <a:avLst/>
          </a:prstGeom>
          <a:noFill/>
          <a:ln>
            <a:noFill/>
          </a:ln>
        </p:spPr>
      </p:pic>
      <p:sp>
        <p:nvSpPr>
          <p:cNvPr id="3" name="Espace réservé du contenu 2"/>
          <p:cNvSpPr>
            <a:spLocks noGrp="1"/>
          </p:cNvSpPr>
          <p:nvPr>
            <p:ph sz="quarter" idx="4294967295"/>
          </p:nvPr>
        </p:nvSpPr>
        <p:spPr>
          <a:xfrm>
            <a:off x="1368426" y="1504234"/>
            <a:ext cx="6625562" cy="2610566"/>
          </a:xfrm>
          <a:prstGeom prst="rect">
            <a:avLst/>
          </a:prstGeom>
        </p:spPr>
        <p:txBody>
          <a:bodyPr>
            <a:noAutofit/>
          </a:bodyPr>
          <a:lstStyle/>
          <a:p>
            <a:pPr marL="180000" lvl="1" indent="-180000">
              <a:lnSpc>
                <a:spcPct val="100000"/>
              </a:lnSpc>
              <a:spcBef>
                <a:spcPts val="1800"/>
              </a:spcBef>
              <a:buClr>
                <a:srgbClr val="DE492A"/>
              </a:buClr>
            </a:pPr>
            <a:r>
              <a:rPr lang="en-US" sz="2200" dirty="0">
                <a:solidFill>
                  <a:srgbClr val="4E879B"/>
                </a:solidFill>
                <a:latin typeface="Arial" panose="020B0604020202020204" pitchFamily="34" charset="0"/>
                <a:ea typeface="Hind"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Address major biomedical research challenges</a:t>
            </a:r>
            <a:endParaRPr lang="en-US" sz="2200" dirty="0">
              <a:solidFill>
                <a:srgbClr val="4E879B"/>
              </a:solidFill>
              <a:latin typeface="Arial" panose="020B0604020202020204" pitchFamily="34" charset="0"/>
              <a:ea typeface="Hind" charset="0"/>
              <a:cs typeface="Arial" panose="020B0604020202020204" pitchFamily="34" charset="0"/>
            </a:endParaRPr>
          </a:p>
          <a:p>
            <a:pPr marL="180000" lvl="1" indent="-180000">
              <a:lnSpc>
                <a:spcPct val="100000"/>
              </a:lnSpc>
              <a:spcBef>
                <a:spcPts val="1800"/>
              </a:spcBef>
              <a:buClr>
                <a:srgbClr val="DE492A"/>
              </a:buClr>
            </a:pPr>
            <a:endParaRPr lang="en-US" sz="2200" dirty="0">
              <a:solidFill>
                <a:srgbClr val="4E879B"/>
              </a:solidFill>
              <a:latin typeface="Arial" panose="020B0604020202020204" pitchFamily="34" charset="0"/>
              <a:ea typeface="Hind" charset="0"/>
              <a:cs typeface="Arial" panose="020B0604020202020204" pitchFamily="34" charset="0"/>
            </a:endParaRPr>
          </a:p>
          <a:p>
            <a:pPr marL="180000" lvl="1" indent="-180000">
              <a:spcBef>
                <a:spcPts val="1800"/>
              </a:spcBef>
              <a:buClr>
                <a:srgbClr val="DE492A"/>
              </a:buClr>
            </a:pPr>
            <a:r>
              <a:rPr lang="en-US" sz="2200" dirty="0">
                <a:solidFill>
                  <a:srgbClr val="4E879B"/>
                </a:solidFill>
                <a:latin typeface="Arial" panose="020B0604020202020204" pitchFamily="34" charset="0"/>
                <a:ea typeface="Hind"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Take action to improve the health of all</a:t>
            </a:r>
            <a:endParaRPr lang="en-US" sz="2200" dirty="0">
              <a:solidFill>
                <a:srgbClr val="4E879B"/>
              </a:solidFill>
              <a:latin typeface="Arial" panose="020B0604020202020204" pitchFamily="34" charset="0"/>
              <a:ea typeface="Hind" charset="0"/>
              <a:cs typeface="Arial" panose="020B0604020202020204" pitchFamily="34" charset="0"/>
            </a:endParaRPr>
          </a:p>
          <a:p>
            <a:pPr marL="180000" lvl="1" indent="-180000">
              <a:spcBef>
                <a:spcPts val="1800"/>
              </a:spcBef>
              <a:buClr>
                <a:srgbClr val="DE492A"/>
              </a:buClr>
            </a:pPr>
            <a:endParaRPr lang="en-US" sz="2200" dirty="0">
              <a:solidFill>
                <a:srgbClr val="4E879B"/>
              </a:solidFill>
              <a:latin typeface="Arial" panose="020B0604020202020204" pitchFamily="34" charset="0"/>
              <a:ea typeface="Hind" charset="0"/>
              <a:cs typeface="Arial" panose="020B0604020202020204" pitchFamily="34" charset="0"/>
            </a:endParaRPr>
          </a:p>
          <a:p>
            <a:pPr marL="180000" lvl="1" indent="-180000">
              <a:spcBef>
                <a:spcPts val="1800"/>
              </a:spcBef>
              <a:buClr>
                <a:srgbClr val="DE492A"/>
              </a:buClr>
            </a:pPr>
            <a:r>
              <a:rPr lang="en-US" sz="2200" dirty="0">
                <a:solidFill>
                  <a:srgbClr val="4E879B"/>
                </a:solidFill>
                <a:latin typeface="Arial" panose="020B0604020202020204" pitchFamily="34" charset="0"/>
                <a:ea typeface="Hind"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Disseminate knowledge for the benefit of all</a:t>
            </a:r>
            <a:endParaRPr lang="en-US" sz="2200" dirty="0">
              <a:solidFill>
                <a:srgbClr val="4E879B"/>
              </a:solidFill>
              <a:latin typeface="Arial" panose="020B0604020202020204" pitchFamily="34" charset="0"/>
              <a:ea typeface="Hind" charset="0"/>
              <a:cs typeface="Arial" panose="020B0604020202020204" pitchFamily="34" charset="0"/>
            </a:endParaRPr>
          </a:p>
        </p:txBody>
      </p:sp>
      <p:sp>
        <p:nvSpPr>
          <p:cNvPr id="7" name="Espace réservé du numéro de diapositive 4">
            <a:extLst>
              <a:ext uri="{FF2B5EF4-FFF2-40B4-BE49-F238E27FC236}">
                <a16:creationId xmlns:a16="http://schemas.microsoft.com/office/drawing/2014/main" id="{09D286EC-79C8-5C4A-A0DD-F4305D1C6FBD}"/>
              </a:ext>
            </a:extLst>
          </p:cNvPr>
          <p:cNvSpPr>
            <a:spLocks noGrp="1"/>
          </p:cNvSpPr>
          <p:nvPr>
            <p:ph type="sldNum" sz="quarter" idx="12"/>
          </p:nvPr>
        </p:nvSpPr>
        <p:spPr>
          <a:xfrm>
            <a:off x="8526287" y="4829159"/>
            <a:ext cx="617713" cy="215904"/>
          </a:xfrm>
          <a:prstGeom prst="rect">
            <a:avLst/>
          </a:prstGeom>
        </p:spPr>
        <p:txBody>
          <a:bodyPr rIns="108000"/>
          <a:lstStyle>
            <a:lvl1pPr algn="ctr">
              <a:defRPr sz="800" b="1" i="0">
                <a:solidFill>
                  <a:schemeClr val="bg1"/>
                </a:solidFill>
                <a:latin typeface="Hind" panose="02000000000000000000" pitchFamily="2" charset="77"/>
                <a:ea typeface="Hind" panose="02000000000000000000" pitchFamily="2" charset="77"/>
                <a:cs typeface="Hind" panose="02000000000000000000" pitchFamily="2" charset="77"/>
              </a:defRPr>
            </a:lvl1pPr>
          </a:lstStyle>
          <a:p>
            <a:fld id="{90F7D937-8C47-D949-9B66-03B4793ACCA3}" type="slidenum">
              <a:rPr lang="fr-FR" smtClean="0">
                <a:latin typeface="Arial" panose="020B0604020202020204" pitchFamily="34" charset="0"/>
                <a:cs typeface="Arial" panose="020B0604020202020204" pitchFamily="34" charset="0"/>
              </a:rPr>
              <a:pPr/>
              <a:t>4</a:t>
            </a:fld>
            <a:endParaRPr lang="fr-FR" dirty="0">
              <a:latin typeface="Arial" panose="020B0604020202020204" pitchFamily="34" charset="0"/>
              <a:cs typeface="Arial" panose="020B0604020202020204" pitchFamily="34" charset="0"/>
            </a:endParaRPr>
          </a:p>
        </p:txBody>
      </p:sp>
      <p:sp>
        <p:nvSpPr>
          <p:cNvPr id="6" name="Sous-titre 1"/>
          <p:cNvSpPr txBox="1">
            <a:spLocks/>
          </p:cNvSpPr>
          <p:nvPr/>
        </p:nvSpPr>
        <p:spPr>
          <a:xfrm>
            <a:off x="-109804" y="4813253"/>
            <a:ext cx="2775981" cy="233843"/>
          </a:xfrm>
          <a:prstGeom prst="rect">
            <a:avLst/>
          </a:prstGeom>
        </p:spPr>
        <p:txBody>
          <a:bodyPr/>
          <a:lstStyle>
            <a:lvl1pPr marL="0" indent="0" algn="l" defTabSz="685783" rtl="0" eaLnBrk="1" latinLnBrk="0" hangingPunct="1">
              <a:lnSpc>
                <a:spcPct val="90000"/>
              </a:lnSpc>
              <a:spcBef>
                <a:spcPts val="750"/>
              </a:spcBef>
              <a:buClr>
                <a:srgbClr val="EF4C22"/>
              </a:buClr>
              <a:buFontTx/>
              <a:buNone/>
              <a:defRPr sz="2000" b="0" i="0" kern="1200">
                <a:solidFill>
                  <a:schemeClr val="tx1"/>
                </a:solidFill>
                <a:latin typeface="Hind Medium" panose="02000000000000000000" pitchFamily="2" charset="77"/>
                <a:ea typeface="+mn-ea"/>
                <a:cs typeface="Hind Medium" panose="02000000000000000000" pitchFamily="2" charset="77"/>
              </a:defRPr>
            </a:lvl1pPr>
            <a:lvl2pPr marL="167875" indent="-160731" algn="l" defTabSz="685783" rtl="0" eaLnBrk="1" latinLnBrk="0" hangingPunct="1">
              <a:lnSpc>
                <a:spcPct val="90000"/>
              </a:lnSpc>
              <a:spcBef>
                <a:spcPts val="375"/>
              </a:spcBef>
              <a:buClr>
                <a:srgbClr val="EF4C22"/>
              </a:buClr>
              <a:buFont typeface="Arial" panose="020B0604020202020204" pitchFamily="34" charset="0"/>
              <a:buChar char="•"/>
              <a:tabLst/>
              <a:defRPr sz="1800" b="0" kern="1200">
                <a:solidFill>
                  <a:schemeClr val="tx2"/>
                </a:solidFill>
                <a:latin typeface="+mn-lt"/>
                <a:ea typeface="+mn-ea"/>
                <a:cs typeface="+mn-cs"/>
              </a:defRPr>
            </a:lvl2pPr>
            <a:lvl3pPr marL="161996" marR="0" indent="-161996" algn="l" defTabSz="685783" rtl="0" eaLnBrk="1" fontAlgn="auto" latinLnBrk="0" hangingPunct="1">
              <a:lnSpc>
                <a:spcPct val="90000"/>
              </a:lnSpc>
              <a:spcBef>
                <a:spcPts val="1275"/>
              </a:spcBef>
              <a:spcAft>
                <a:spcPts val="0"/>
              </a:spcAft>
              <a:buClr>
                <a:schemeClr val="accent1"/>
              </a:buClr>
              <a:buSzTx/>
              <a:buFont typeface="Arial" panose="020B0604020202020204" pitchFamily="34"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61996" indent="-161996" algn="l" defTabSz="685783" rtl="0" eaLnBrk="1" latinLnBrk="0" hangingPunct="1">
              <a:lnSpc>
                <a:spcPct val="100000"/>
              </a:lnSpc>
              <a:spcBef>
                <a:spcPts val="900"/>
              </a:spcBef>
              <a:buClr>
                <a:schemeClr val="accent1"/>
              </a:buClr>
              <a:buFont typeface="Helvetica" pitchFamily="2" charset="0"/>
              <a:buChar char="●"/>
              <a:tabLst/>
              <a:defRPr sz="1300" b="0" i="0" kern="1200">
                <a:solidFill>
                  <a:schemeClr val="tx1"/>
                </a:solidFill>
                <a:latin typeface="Hind" panose="02000000000000000000" pitchFamily="2" charset="77"/>
                <a:ea typeface="+mn-ea"/>
                <a:cs typeface="Hind" panose="02000000000000000000" pitchFamily="2" charset="77"/>
              </a:defRPr>
            </a:lvl4pPr>
            <a:lvl5pPr marL="7144" marR="0" indent="0" algn="l" defTabSz="685783" rtl="0" eaLnBrk="1" fontAlgn="auto" latinLnBrk="0" hangingPunct="1">
              <a:lnSpc>
                <a:spcPct val="100000"/>
              </a:lnSpc>
              <a:spcBef>
                <a:spcPts val="600"/>
              </a:spcBef>
              <a:spcAft>
                <a:spcPts val="0"/>
              </a:spcAft>
              <a:buClr>
                <a:srgbClr val="EF4C22"/>
              </a:buClr>
              <a:buSzTx/>
              <a:buFontTx/>
              <a:buNone/>
              <a:tabLst/>
              <a:defRPr sz="1000" b="0" i="0" kern="1200">
                <a:solidFill>
                  <a:schemeClr val="tx1"/>
                </a:solidFill>
                <a:latin typeface="Hind" panose="02000000000000000000" pitchFamily="2" charset="77"/>
                <a:ea typeface="Hind" panose="02000000000000000000" pitchFamily="2" charset="77"/>
                <a:cs typeface="Hind" panose="02000000000000000000" pitchFamily="2" charset="77"/>
              </a:defRPr>
            </a:lvl5pPr>
            <a:lvl6pPr marL="1843042" indent="-128585" algn="l" defTabSz="685783" rtl="0" eaLnBrk="1" latinLnBrk="0" hangingPunct="1">
              <a:lnSpc>
                <a:spcPct val="90000"/>
              </a:lnSpc>
              <a:spcBef>
                <a:spcPts val="375"/>
              </a:spcBef>
              <a:buClr>
                <a:srgbClr val="E63723"/>
              </a:buClr>
              <a:buFont typeface="AppleSymbols" charset="0"/>
              <a:buChar char="⎼"/>
              <a:defRPr sz="1050" b="0" kern="1200">
                <a:solidFill>
                  <a:schemeClr val="tx2"/>
                </a:solidFill>
                <a:latin typeface="+mj-lt"/>
                <a:ea typeface="Times New Roman" charset="0"/>
                <a:cs typeface="Times New Roman" charset="0"/>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1100" i="1" dirty="0">
                <a:solidFill>
                  <a:schemeClr val="bg1"/>
                </a:solidFill>
                <a:latin typeface="Arial" panose="020B0604020202020204" pitchFamily="34" charset="0"/>
                <a:cs typeface="Arial" panose="020B0604020202020204" pitchFamily="34" charset="0"/>
              </a:rPr>
              <a:t>2025 figures, unless otherwise stated </a:t>
            </a:r>
          </a:p>
        </p:txBody>
      </p:sp>
      <p:sp>
        <p:nvSpPr>
          <p:cNvPr id="8" name="Titre 1">
            <a:extLst>
              <a:ext uri="{FF2B5EF4-FFF2-40B4-BE49-F238E27FC236}">
                <a16:creationId xmlns:a16="http://schemas.microsoft.com/office/drawing/2014/main" id="{EE926EC1-8EFA-4089-EBB1-FDD38B7D9E3E}"/>
              </a:ext>
            </a:extLst>
          </p:cNvPr>
          <p:cNvSpPr txBox="1">
            <a:spLocks/>
          </p:cNvSpPr>
          <p:nvPr/>
        </p:nvSpPr>
        <p:spPr>
          <a:xfrm>
            <a:off x="544138" y="454692"/>
            <a:ext cx="5316538" cy="452335"/>
          </a:xfrm>
          <a:prstGeom prst="rect">
            <a:avLst/>
          </a:prstGeom>
        </p:spPr>
        <p:txBody>
          <a:bodyPr/>
          <a:lstStyle>
            <a:lvl1pPr algn="l" defTabSz="685783" rtl="0" eaLnBrk="1" latinLnBrk="0" hangingPunct="1">
              <a:lnSpc>
                <a:spcPct val="90000"/>
              </a:lnSpc>
              <a:spcBef>
                <a:spcPct val="0"/>
              </a:spcBef>
              <a:buNone/>
              <a:defRPr sz="1800" b="1" kern="1200">
                <a:solidFill>
                  <a:schemeClr val="bg1"/>
                </a:solidFill>
                <a:latin typeface="+mj-lt"/>
                <a:ea typeface="+mj-ea"/>
                <a:cs typeface="+mj-cs"/>
              </a:defRPr>
            </a:lvl1pPr>
          </a:lstStyle>
          <a:p>
            <a:r>
              <a:rPr lang="fr-FR" sz="2800" dirty="0">
                <a:solidFill>
                  <a:srgbClr val="DE492A"/>
                </a:solidFill>
                <a:latin typeface="Arial" panose="020B0604020202020204" pitchFamily="34" charset="0"/>
                <a:cs typeface="Arial" panose="020B0604020202020204" pitchFamily="34" charset="0"/>
              </a:rPr>
              <a:t>Content</a:t>
            </a:r>
          </a:p>
        </p:txBody>
      </p:sp>
    </p:spTree>
    <p:extLst>
      <p:ext uri="{BB962C8B-B14F-4D97-AF65-F5344CB8AC3E}">
        <p14:creationId xmlns:p14="http://schemas.microsoft.com/office/powerpoint/2010/main" val="2704728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E16424A-491B-9E44-B073-85B678032E74}"/>
              </a:ext>
            </a:extLst>
          </p:cNvPr>
          <p:cNvSpPr>
            <a:spLocks noGrp="1"/>
          </p:cNvSpPr>
          <p:nvPr>
            <p:ph type="body" sz="quarter" idx="4294967295"/>
          </p:nvPr>
        </p:nvSpPr>
        <p:spPr>
          <a:xfrm>
            <a:off x="4572000" y="2571750"/>
            <a:ext cx="4061645" cy="867424"/>
          </a:xfrm>
          <a:prstGeom prst="rect">
            <a:avLst/>
          </a:prstGeom>
        </p:spPr>
        <p:txBody>
          <a:bodyPr/>
          <a:lstStyle/>
          <a:p>
            <a:r>
              <a:rPr lang="en-US" sz="2400" dirty="0">
                <a:solidFill>
                  <a:schemeClr val="bg1"/>
                </a:solidFill>
              </a:rPr>
              <a:t>Address major biomedical </a:t>
            </a:r>
            <a:br>
              <a:rPr lang="en-US" sz="2400" dirty="0">
                <a:solidFill>
                  <a:schemeClr val="bg1"/>
                </a:solidFill>
              </a:rPr>
            </a:br>
            <a:r>
              <a:rPr lang="en-US" sz="2400" dirty="0">
                <a:solidFill>
                  <a:schemeClr val="bg1"/>
                </a:solidFill>
              </a:rPr>
              <a:t>research challenges</a:t>
            </a:r>
            <a:endParaRPr lang="fr-FR" sz="2400" dirty="0">
              <a:solidFill>
                <a:schemeClr val="bg1"/>
              </a:solidFill>
            </a:endParaRPr>
          </a:p>
        </p:txBody>
      </p:sp>
    </p:spTree>
    <p:extLst>
      <p:ext uri="{BB962C8B-B14F-4D97-AF65-F5344CB8AC3E}">
        <p14:creationId xmlns:p14="http://schemas.microsoft.com/office/powerpoint/2010/main" val="1685901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5FDCEB5-CC30-B042-ACA1-D05FACDD2FC6}"/>
              </a:ext>
            </a:extLst>
          </p:cNvPr>
          <p:cNvSpPr/>
          <p:nvPr/>
        </p:nvSpPr>
        <p:spPr>
          <a:xfrm>
            <a:off x="5720191" y="2744133"/>
            <a:ext cx="3098345" cy="167097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99B7152-A787-CA41-9877-4E4ACC49BF70}"/>
              </a:ext>
            </a:extLst>
          </p:cNvPr>
          <p:cNvSpPr/>
          <p:nvPr/>
        </p:nvSpPr>
        <p:spPr>
          <a:xfrm>
            <a:off x="3874660" y="2744133"/>
            <a:ext cx="1697920" cy="167097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887FD8F-962A-2345-9065-03735756AB0F}"/>
              </a:ext>
            </a:extLst>
          </p:cNvPr>
          <p:cNvSpPr/>
          <p:nvPr/>
        </p:nvSpPr>
        <p:spPr>
          <a:xfrm>
            <a:off x="492892" y="2744133"/>
            <a:ext cx="3234450" cy="167097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4FA69DC-927F-C34D-85CC-4640E370F787}"/>
              </a:ext>
            </a:extLst>
          </p:cNvPr>
          <p:cNvSpPr/>
          <p:nvPr/>
        </p:nvSpPr>
        <p:spPr>
          <a:xfrm>
            <a:off x="492892" y="1322572"/>
            <a:ext cx="8325644" cy="125732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re 4">
            <a:extLst>
              <a:ext uri="{FF2B5EF4-FFF2-40B4-BE49-F238E27FC236}">
                <a16:creationId xmlns:a16="http://schemas.microsoft.com/office/drawing/2014/main" id="{39AF9726-E9B6-CB40-8AE3-CE3FD0BE789F}"/>
              </a:ext>
            </a:extLst>
          </p:cNvPr>
          <p:cNvSpPr>
            <a:spLocks noGrp="1"/>
          </p:cNvSpPr>
          <p:nvPr>
            <p:ph type="title"/>
          </p:nvPr>
        </p:nvSpPr>
        <p:spPr>
          <a:xfrm>
            <a:off x="175501" y="209199"/>
            <a:ext cx="5671730" cy="286103"/>
          </a:xfrm>
          <a:prstGeom prst="rect">
            <a:avLst/>
          </a:prstGeom>
        </p:spPr>
        <p:txBody>
          <a:bodyPr/>
          <a:lstStyle/>
          <a:p>
            <a:r>
              <a:rPr lang="en-US" dirty="0"/>
              <a:t>Address major biomedical research challenges</a:t>
            </a:r>
          </a:p>
        </p:txBody>
      </p:sp>
      <p:sp>
        <p:nvSpPr>
          <p:cNvPr id="4" name="Espace réservé du numéro de diapositive 3">
            <a:extLst>
              <a:ext uri="{FF2B5EF4-FFF2-40B4-BE49-F238E27FC236}">
                <a16:creationId xmlns:a16="http://schemas.microsoft.com/office/drawing/2014/main" id="{B3BD62AB-2B7B-8249-A0E0-FE51DE72CCA9}"/>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en-US" smtClean="0">
                <a:latin typeface="Arial" panose="020B0604020202020204" pitchFamily="34" charset="0"/>
                <a:cs typeface="Arial" panose="020B0604020202020204" pitchFamily="34" charset="0"/>
              </a:rPr>
              <a:pPr/>
              <a:t>6</a:t>
            </a:fld>
            <a:endParaRPr lang="en-US" dirty="0">
              <a:latin typeface="Arial" panose="020B0604020202020204" pitchFamily="34" charset="0"/>
              <a:cs typeface="Arial" panose="020B0604020202020204" pitchFamily="34" charset="0"/>
            </a:endParaRPr>
          </a:p>
        </p:txBody>
      </p:sp>
      <p:sp>
        <p:nvSpPr>
          <p:cNvPr id="8" name="Espace réservé du contenu 10">
            <a:extLst>
              <a:ext uri="{FF2B5EF4-FFF2-40B4-BE49-F238E27FC236}">
                <a16:creationId xmlns:a16="http://schemas.microsoft.com/office/drawing/2014/main" id="{5065B6A2-F353-544B-8F86-EB4A249FF6E8}"/>
              </a:ext>
            </a:extLst>
          </p:cNvPr>
          <p:cNvSpPr>
            <a:spLocks noGrp="1"/>
          </p:cNvSpPr>
          <p:nvPr>
            <p:ph sz="quarter" idx="4294967295"/>
          </p:nvPr>
        </p:nvSpPr>
        <p:spPr>
          <a:xfrm>
            <a:off x="6314283" y="1495516"/>
            <a:ext cx="2301497" cy="754053"/>
          </a:xfrm>
          <a:prstGeom prst="rect">
            <a:avLst/>
          </a:prstGeom>
        </p:spPr>
        <p:txBody>
          <a:bodyPr wrap="square">
            <a:spAutoFit/>
          </a:bodyPr>
          <a:lstStyle/>
          <a:p>
            <a:pPr marL="0" lvl="3" indent="0" defTabSz="600060">
              <a:lnSpc>
                <a:spcPct val="100000"/>
              </a:lnSpc>
              <a:spcBef>
                <a:spcPts val="225"/>
              </a:spcBef>
              <a:buNone/>
            </a:pPr>
            <a:r>
              <a:rPr lang="en-US" altLang="fr-FR" sz="1400" b="1" dirty="0">
                <a:solidFill>
                  <a:srgbClr val="4E879B"/>
                </a:solidFill>
              </a:rPr>
              <a:t>In France</a:t>
            </a:r>
            <a:r>
              <a:rPr lang="en-US" sz="1400" b="1" dirty="0">
                <a:solidFill>
                  <a:srgbClr val="4E879B"/>
                </a:solidFill>
              </a:rPr>
              <a:t> </a:t>
            </a:r>
          </a:p>
          <a:p>
            <a:pPr marL="171450" lvl="3" indent="-171450" defTabSz="600060">
              <a:lnSpc>
                <a:spcPct val="100000"/>
              </a:lnSpc>
              <a:spcBef>
                <a:spcPts val="225"/>
              </a:spcBef>
              <a:buFont typeface="Helvetica" pitchFamily="2" charset="0"/>
              <a:buChar char="•"/>
            </a:pPr>
            <a:r>
              <a:rPr lang="en-US" altLang="fr-FR" sz="1000" dirty="0">
                <a:solidFill>
                  <a:schemeClr val="tx1">
                    <a:lumMod val="50000"/>
                  </a:schemeClr>
                </a:solidFill>
              </a:rPr>
              <a:t>263 research units</a:t>
            </a:r>
          </a:p>
          <a:p>
            <a:pPr marL="171450" lvl="3" indent="-171450" defTabSz="600060">
              <a:spcBef>
                <a:spcPts val="225"/>
              </a:spcBef>
              <a:buFont typeface="Helvetica" pitchFamily="2" charset="0"/>
              <a:buChar char="•"/>
            </a:pPr>
            <a:r>
              <a:rPr lang="en-US" sz="1000" dirty="0">
                <a:solidFill>
                  <a:schemeClr val="tx1">
                    <a:lumMod val="50000"/>
                  </a:schemeClr>
                </a:solidFill>
              </a:rPr>
              <a:t>50 service units</a:t>
            </a:r>
          </a:p>
          <a:p>
            <a:pPr marL="171450" lvl="3" indent="-171450" defTabSz="600060">
              <a:spcBef>
                <a:spcPts val="225"/>
              </a:spcBef>
              <a:buFont typeface="Helvetica" pitchFamily="2" charset="0"/>
              <a:buChar char="•"/>
            </a:pPr>
            <a:r>
              <a:rPr lang="en-US" altLang="fr-FR" sz="1000" dirty="0">
                <a:solidFill>
                  <a:schemeClr val="tx1">
                    <a:lumMod val="50000"/>
                  </a:schemeClr>
                </a:solidFill>
              </a:rPr>
              <a:t>37 clinical investigation centers</a:t>
            </a:r>
          </a:p>
        </p:txBody>
      </p:sp>
      <p:sp>
        <p:nvSpPr>
          <p:cNvPr id="9" name="ZoneTexte 8">
            <a:extLst>
              <a:ext uri="{FF2B5EF4-FFF2-40B4-BE49-F238E27FC236}">
                <a16:creationId xmlns:a16="http://schemas.microsoft.com/office/drawing/2014/main" id="{C3AA946C-5232-9941-85F0-9FA7E9D37BC7}"/>
              </a:ext>
            </a:extLst>
          </p:cNvPr>
          <p:cNvSpPr txBox="1"/>
          <p:nvPr/>
        </p:nvSpPr>
        <p:spPr>
          <a:xfrm>
            <a:off x="596846" y="495302"/>
            <a:ext cx="7114918"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Be a reference in biomedical research</a:t>
            </a:r>
          </a:p>
        </p:txBody>
      </p:sp>
      <p:sp>
        <p:nvSpPr>
          <p:cNvPr id="11" name="Espace réservé du contenu 10">
            <a:extLst>
              <a:ext uri="{FF2B5EF4-FFF2-40B4-BE49-F238E27FC236}">
                <a16:creationId xmlns:a16="http://schemas.microsoft.com/office/drawing/2014/main" id="{9DCE325E-CB5D-2C45-A864-D6D03103E7BD}"/>
              </a:ext>
            </a:extLst>
          </p:cNvPr>
          <p:cNvSpPr txBox="1">
            <a:spLocks/>
          </p:cNvSpPr>
          <p:nvPr/>
        </p:nvSpPr>
        <p:spPr>
          <a:xfrm>
            <a:off x="4006604" y="2844368"/>
            <a:ext cx="1472763" cy="1395254"/>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en-US" altLang="fr-FR" sz="1000" dirty="0">
                <a:solidFill>
                  <a:srgbClr val="4E879B"/>
                </a:solidFill>
                <a:latin typeface="Arial" panose="020B0604020202020204" pitchFamily="34" charset="0"/>
                <a:cs typeface="Arial" panose="020B0604020202020204" pitchFamily="34" charset="0"/>
              </a:rPr>
              <a:t>An initial budget of </a:t>
            </a:r>
            <a:br>
              <a:rPr lang="en-US" altLang="fr-FR" sz="1300" dirty="0">
                <a:solidFill>
                  <a:srgbClr val="4E879B"/>
                </a:solidFill>
                <a:latin typeface="Arial" panose="020B0604020202020204" pitchFamily="34" charset="0"/>
                <a:cs typeface="Arial" panose="020B0604020202020204" pitchFamily="34" charset="0"/>
              </a:rPr>
            </a:br>
            <a:r>
              <a:rPr lang="en-US" altLang="fr-FR" b="1" dirty="0">
                <a:solidFill>
                  <a:srgbClr val="4E879B"/>
                </a:solidFill>
                <a:latin typeface="Arial" panose="020B0604020202020204" pitchFamily="34" charset="0"/>
                <a:cs typeface="Arial" panose="020B0604020202020204" pitchFamily="34" charset="0"/>
              </a:rPr>
              <a:t>€1,335.5 million</a:t>
            </a:r>
          </a:p>
          <a:p>
            <a:pPr marL="171450" lvl="3" indent="-171450" defTabSz="600060">
              <a:lnSpc>
                <a:spcPct val="100000"/>
              </a:lnSpc>
              <a:spcBef>
                <a:spcPts val="225"/>
              </a:spcBef>
              <a:buClr>
                <a:srgbClr val="DE492A"/>
              </a:buClr>
              <a:buFont typeface="Helvetica" pitchFamily="2" charset="0"/>
              <a:buChar char="•"/>
            </a:pPr>
            <a:r>
              <a:rPr lang="en-US" altLang="fr-FR" sz="1000" dirty="0">
                <a:latin typeface="Arial" panose="020B0604020202020204" pitchFamily="34" charset="0"/>
                <a:cs typeface="Arial" panose="020B0604020202020204" pitchFamily="34" charset="0"/>
              </a:rPr>
              <a:t>€729 million from government subsidies </a:t>
            </a:r>
            <a:r>
              <a:rPr lang="en-US" altLang="fr-FR" sz="1000" dirty="0">
                <a:solidFill>
                  <a:schemeClr val="tx1">
                    <a:lumMod val="50000"/>
                  </a:schemeClr>
                </a:solidFill>
                <a:latin typeface="Arial" panose="020B0604020202020204" pitchFamily="34" charset="0"/>
                <a:cs typeface="Arial" panose="020B0604020202020204" pitchFamily="34" charset="0"/>
              </a:rPr>
              <a:t> </a:t>
            </a:r>
          </a:p>
          <a:p>
            <a:pPr marL="171450" lvl="3" indent="-171450" defTabSz="600060">
              <a:lnSpc>
                <a:spcPct val="100000"/>
              </a:lnSpc>
              <a:spcBef>
                <a:spcPts val="225"/>
              </a:spcBef>
              <a:buClr>
                <a:srgbClr val="DE492A"/>
              </a:buClr>
              <a:buFont typeface="Helvetica" pitchFamily="2" charset="0"/>
              <a:buChar char="•"/>
            </a:pPr>
            <a:r>
              <a:rPr lang="en-US" altLang="fr-FR" sz="1000" dirty="0">
                <a:latin typeface="Arial" panose="020B0604020202020204" pitchFamily="34" charset="0"/>
                <a:cs typeface="Arial" panose="020B0604020202020204" pitchFamily="34" charset="0"/>
              </a:rPr>
              <a:t>€606.5 million from internal resources </a:t>
            </a:r>
          </a:p>
          <a:p>
            <a:pPr marL="0" lvl="3" defTabSz="600060">
              <a:lnSpc>
                <a:spcPct val="100000"/>
              </a:lnSpc>
              <a:spcBef>
                <a:spcPts val="225"/>
              </a:spcBef>
              <a:buClr>
                <a:schemeClr val="accent1"/>
              </a:buClr>
            </a:pPr>
            <a:endParaRPr lang="en-US" altLang="fr-FR" sz="1000" dirty="0">
              <a:latin typeface="Arial" panose="020B0604020202020204" pitchFamily="34" charset="0"/>
              <a:cs typeface="Arial" panose="020B0604020202020204" pitchFamily="34" charset="0"/>
            </a:endParaRPr>
          </a:p>
          <a:p>
            <a:pPr marL="0" lvl="3" algn="r" defTabSz="600060">
              <a:lnSpc>
                <a:spcPct val="100000"/>
              </a:lnSpc>
              <a:spcBef>
                <a:spcPts val="225"/>
              </a:spcBef>
              <a:buClr>
                <a:schemeClr val="accent1"/>
              </a:buClr>
            </a:pPr>
            <a:r>
              <a:rPr lang="en-US" altLang="fr-FR" sz="1000" dirty="0">
                <a:latin typeface="Arial" panose="020B0604020202020204" pitchFamily="34" charset="0"/>
                <a:cs typeface="Arial" panose="020B0604020202020204" pitchFamily="34" charset="0"/>
              </a:rPr>
              <a:t>* in 2026</a:t>
            </a:r>
          </a:p>
        </p:txBody>
      </p:sp>
      <p:sp>
        <p:nvSpPr>
          <p:cNvPr id="12" name="Espace réservé du contenu 10">
            <a:extLst>
              <a:ext uri="{FF2B5EF4-FFF2-40B4-BE49-F238E27FC236}">
                <a16:creationId xmlns:a16="http://schemas.microsoft.com/office/drawing/2014/main" id="{A622FFBA-CF78-5244-840E-88D4AA3CADF8}"/>
              </a:ext>
            </a:extLst>
          </p:cNvPr>
          <p:cNvSpPr txBox="1">
            <a:spLocks/>
          </p:cNvSpPr>
          <p:nvPr/>
        </p:nvSpPr>
        <p:spPr>
          <a:xfrm>
            <a:off x="1313839" y="2879983"/>
            <a:ext cx="2350795" cy="1549142"/>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900"/>
              </a:spcBef>
            </a:pPr>
            <a:r>
              <a:rPr lang="en-US" altLang="fr-FR" b="1" dirty="0">
                <a:solidFill>
                  <a:srgbClr val="4E879B"/>
                </a:solidFill>
                <a:latin typeface="Arial" panose="020B0604020202020204" pitchFamily="34" charset="0"/>
                <a:cs typeface="Arial" panose="020B0604020202020204" pitchFamily="34" charset="0"/>
              </a:rPr>
              <a:t>15,832 staff</a:t>
            </a:r>
          </a:p>
          <a:p>
            <a:pPr marL="171450" lvl="3" indent="-171450" defTabSz="600060">
              <a:lnSpc>
                <a:spcPct val="100000"/>
              </a:lnSpc>
              <a:spcBef>
                <a:spcPts val="225"/>
              </a:spcBef>
              <a:buClr>
                <a:srgbClr val="DE492A"/>
              </a:buClr>
              <a:buFont typeface="Helvetica" pitchFamily="2" charset="0"/>
              <a:buChar char="•"/>
            </a:pPr>
            <a:r>
              <a:rPr lang="en-US" altLang="fr-FR" sz="1000" dirty="0">
                <a:solidFill>
                  <a:schemeClr val="tx1">
                    <a:lumMod val="50000"/>
                  </a:schemeClr>
                </a:solidFill>
                <a:latin typeface="Arial" panose="020B0604020202020204" pitchFamily="34" charset="0"/>
                <a:cs typeface="Arial" panose="020B0604020202020204" pitchFamily="34" charset="0"/>
              </a:rPr>
              <a:t>5,046 civil servants </a:t>
            </a:r>
            <a:br>
              <a:rPr lang="en-US" altLang="fr-FR" sz="1000" dirty="0">
                <a:solidFill>
                  <a:schemeClr val="tx1">
                    <a:lumMod val="50000"/>
                  </a:schemeClr>
                </a:solidFill>
                <a:latin typeface="Arial" panose="020B0604020202020204" pitchFamily="34" charset="0"/>
                <a:cs typeface="Arial" panose="020B0604020202020204" pitchFamily="34" charset="0"/>
              </a:rPr>
            </a:br>
            <a:r>
              <a:rPr lang="en-US" altLang="fr-FR" sz="1000" dirty="0">
                <a:solidFill>
                  <a:schemeClr val="tx1">
                    <a:lumMod val="50000"/>
                  </a:schemeClr>
                </a:solidFill>
                <a:latin typeface="Arial" panose="020B0604020202020204" pitchFamily="34" charset="0"/>
                <a:cs typeface="Arial" panose="020B0604020202020204" pitchFamily="34" charset="0"/>
              </a:rPr>
              <a:t>(2,201 researchers, ATIP-Avenir contracts included)</a:t>
            </a:r>
          </a:p>
          <a:p>
            <a:pPr marL="171450" lvl="3" indent="-171450" defTabSz="600060">
              <a:lnSpc>
                <a:spcPct val="100000"/>
              </a:lnSpc>
              <a:spcBef>
                <a:spcPts val="225"/>
              </a:spcBef>
              <a:buClr>
                <a:srgbClr val="DE492A"/>
              </a:buClr>
              <a:buFont typeface="Arial" panose="020B0604020202020204" pitchFamily="34" charset="0"/>
              <a:buChar char="•"/>
            </a:pPr>
            <a:r>
              <a:rPr lang="en-US" altLang="fr-FR" sz="1000" dirty="0">
                <a:solidFill>
                  <a:schemeClr val="tx1">
                    <a:lumMod val="50000"/>
                  </a:schemeClr>
                </a:solidFill>
                <a:latin typeface="Arial" panose="020B0604020202020204" pitchFamily="34" charset="0"/>
                <a:cs typeface="Arial" panose="020B0604020202020204" pitchFamily="34" charset="0"/>
              </a:rPr>
              <a:t>4,172 contract staff and temporary workers (incl. ATIP-</a:t>
            </a:r>
            <a:r>
              <a:rPr lang="en-US" altLang="fr-FR" sz="1000" dirty="0" err="1">
                <a:solidFill>
                  <a:schemeClr val="tx1">
                    <a:lumMod val="50000"/>
                  </a:schemeClr>
                </a:solidFill>
                <a:latin typeface="Arial" panose="020B0604020202020204" pitchFamily="34" charset="0"/>
                <a:cs typeface="Arial" panose="020B0604020202020204" pitchFamily="34" charset="0"/>
              </a:rPr>
              <a:t>Avenir</a:t>
            </a:r>
            <a:r>
              <a:rPr lang="en-US" altLang="fr-FR" sz="1000" dirty="0">
                <a:solidFill>
                  <a:schemeClr val="tx1">
                    <a:lumMod val="50000"/>
                  </a:schemeClr>
                </a:solidFill>
                <a:latin typeface="Arial" panose="020B0604020202020204" pitchFamily="34" charset="0"/>
                <a:cs typeface="Arial" panose="020B0604020202020204" pitchFamily="34" charset="0"/>
              </a:rPr>
              <a:t> contracts)</a:t>
            </a:r>
          </a:p>
          <a:p>
            <a:pPr marL="0" lvl="3" defTabSz="600060">
              <a:lnSpc>
                <a:spcPct val="100000"/>
              </a:lnSpc>
              <a:spcBef>
                <a:spcPts val="225"/>
              </a:spcBef>
              <a:buClr>
                <a:srgbClr val="DE492A"/>
              </a:buClr>
            </a:pPr>
            <a:r>
              <a:rPr lang="en-US" altLang="fr-FR" sz="1000" dirty="0">
                <a:solidFill>
                  <a:srgbClr val="DE492A"/>
                </a:solidFill>
                <a:latin typeface="Arial" panose="020B0604020202020204" pitchFamily="34" charset="0"/>
                <a:cs typeface="Arial" panose="020B0604020202020204" pitchFamily="34" charset="0"/>
              </a:rPr>
              <a:t>&gt; </a:t>
            </a:r>
            <a:r>
              <a:rPr lang="en-US" altLang="fr-FR" sz="1000" dirty="0">
                <a:solidFill>
                  <a:schemeClr val="tx1">
                    <a:lumMod val="50000"/>
                  </a:schemeClr>
                </a:solidFill>
                <a:latin typeface="Arial" panose="020B0604020202020204" pitchFamily="34" charset="0"/>
                <a:cs typeface="Arial" panose="020B0604020202020204" pitchFamily="34" charset="0"/>
              </a:rPr>
              <a:t>49 ATIP-Avenir contracts</a:t>
            </a:r>
          </a:p>
          <a:p>
            <a:pPr marL="171450" lvl="3" indent="-171450" defTabSz="600060">
              <a:lnSpc>
                <a:spcPct val="100000"/>
              </a:lnSpc>
              <a:spcBef>
                <a:spcPts val="225"/>
              </a:spcBef>
              <a:buClr>
                <a:srgbClr val="DE492A"/>
              </a:buClr>
              <a:buFont typeface="Helvetica" pitchFamily="2" charset="0"/>
              <a:buChar char="•"/>
            </a:pPr>
            <a:r>
              <a:rPr lang="en-US" altLang="fr-FR" sz="1000" dirty="0">
                <a:solidFill>
                  <a:schemeClr val="tx1">
                    <a:lumMod val="50000"/>
                  </a:schemeClr>
                </a:solidFill>
                <a:latin typeface="Arial" panose="020B0604020202020204" pitchFamily="34" charset="0"/>
                <a:cs typeface="Arial" panose="020B0604020202020204" pitchFamily="34" charset="0"/>
              </a:rPr>
              <a:t>6,614 teacher-researchers and hospital teachers</a:t>
            </a:r>
          </a:p>
        </p:txBody>
      </p:sp>
      <p:sp>
        <p:nvSpPr>
          <p:cNvPr id="13" name="Espace réservé du contenu 10">
            <a:extLst>
              <a:ext uri="{FF2B5EF4-FFF2-40B4-BE49-F238E27FC236}">
                <a16:creationId xmlns:a16="http://schemas.microsoft.com/office/drawing/2014/main" id="{D7B3D3A6-4273-1247-93CF-9CED686A3652}"/>
              </a:ext>
            </a:extLst>
          </p:cNvPr>
          <p:cNvSpPr txBox="1">
            <a:spLocks/>
          </p:cNvSpPr>
          <p:nvPr/>
        </p:nvSpPr>
        <p:spPr>
          <a:xfrm>
            <a:off x="6519529" y="2879983"/>
            <a:ext cx="2299007" cy="754053"/>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en-US" altLang="fr-FR" b="1" dirty="0">
                <a:solidFill>
                  <a:srgbClr val="4E879B"/>
                </a:solidFill>
                <a:latin typeface="Arial" panose="020B0604020202020204" pitchFamily="34" charset="0"/>
                <a:cs typeface="Arial" panose="020B0604020202020204" pitchFamily="34" charset="0"/>
              </a:rPr>
              <a:t>Patents and licenses</a:t>
            </a:r>
          </a:p>
          <a:p>
            <a:pPr marL="171450" lvl="3" indent="-171450" defTabSz="600060">
              <a:lnSpc>
                <a:spcPct val="100000"/>
              </a:lnSpc>
              <a:spcBef>
                <a:spcPts val="225"/>
              </a:spcBef>
              <a:buClr>
                <a:srgbClr val="DE492A"/>
              </a:buClr>
              <a:buFont typeface="Helvetica" pitchFamily="2" charset="0"/>
              <a:buChar char="•"/>
            </a:pPr>
            <a:r>
              <a:rPr lang="en-US" altLang="fr-FR" sz="1000" dirty="0">
                <a:solidFill>
                  <a:schemeClr val="tx1">
                    <a:lumMod val="50000"/>
                  </a:schemeClr>
                </a:solidFill>
                <a:latin typeface="Arial" panose="020B0604020202020204" pitchFamily="34" charset="0"/>
                <a:cs typeface="Arial" panose="020B0604020202020204" pitchFamily="34" charset="0"/>
              </a:rPr>
              <a:t>A portfolio of 2,568 patent families </a:t>
            </a:r>
          </a:p>
          <a:p>
            <a:pPr marL="171450" lvl="3" indent="-171450" defTabSz="600060">
              <a:lnSpc>
                <a:spcPct val="100000"/>
              </a:lnSpc>
              <a:spcBef>
                <a:spcPts val="225"/>
              </a:spcBef>
              <a:buClr>
                <a:srgbClr val="DE492A"/>
              </a:buClr>
              <a:buFont typeface="Helvetica" pitchFamily="2" charset="0"/>
              <a:buChar char="•"/>
            </a:pPr>
            <a:r>
              <a:rPr lang="en-US" altLang="fr-FR" sz="1000" dirty="0">
                <a:solidFill>
                  <a:schemeClr val="tx1">
                    <a:lumMod val="50000"/>
                  </a:schemeClr>
                </a:solidFill>
                <a:latin typeface="Arial" panose="020B0604020202020204" pitchFamily="34" charset="0"/>
                <a:cs typeface="Arial" panose="020B0604020202020204" pitchFamily="34" charset="0"/>
              </a:rPr>
              <a:t>64 new license agreements signed</a:t>
            </a:r>
          </a:p>
          <a:p>
            <a:pPr marL="171450" lvl="3" indent="-171450" defTabSz="600060">
              <a:lnSpc>
                <a:spcPct val="100000"/>
              </a:lnSpc>
              <a:spcBef>
                <a:spcPts val="225"/>
              </a:spcBef>
              <a:buClr>
                <a:srgbClr val="DE492A"/>
              </a:buClr>
              <a:buFont typeface="Helvetica" pitchFamily="2" charset="0"/>
              <a:buChar char="•"/>
            </a:pPr>
            <a:r>
              <a:rPr lang="en-US" altLang="fr-FR" sz="1000" dirty="0">
                <a:solidFill>
                  <a:schemeClr val="tx1">
                    <a:lumMod val="50000"/>
                  </a:schemeClr>
                </a:solidFill>
                <a:latin typeface="Arial" panose="020B0604020202020204" pitchFamily="34" charset="0"/>
                <a:cs typeface="Arial" panose="020B0604020202020204" pitchFamily="34" charset="0"/>
              </a:rPr>
              <a:t>241 R&amp;D partnerships </a:t>
            </a:r>
          </a:p>
        </p:txBody>
      </p:sp>
      <p:sp>
        <p:nvSpPr>
          <p:cNvPr id="14" name="Espace réservé du contenu 10">
            <a:extLst>
              <a:ext uri="{FF2B5EF4-FFF2-40B4-BE49-F238E27FC236}">
                <a16:creationId xmlns:a16="http://schemas.microsoft.com/office/drawing/2014/main" id="{6B3C79F0-9EF6-A241-99D0-AB7C3AEF104F}"/>
              </a:ext>
            </a:extLst>
          </p:cNvPr>
          <p:cNvSpPr txBox="1">
            <a:spLocks/>
          </p:cNvSpPr>
          <p:nvPr/>
        </p:nvSpPr>
        <p:spPr>
          <a:xfrm>
            <a:off x="1313838" y="1495516"/>
            <a:ext cx="4062483" cy="907941"/>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pPr>
            <a:r>
              <a:rPr lang="en-US" altLang="fr-FR" b="1" dirty="0">
                <a:solidFill>
                  <a:srgbClr val="4E879B"/>
                </a:solidFill>
                <a:latin typeface="Arial" panose="020B0604020202020204" pitchFamily="34" charset="0"/>
                <a:cs typeface="Arial" panose="020B0604020202020204" pitchFamily="34" charset="0"/>
              </a:rPr>
              <a:t>In Europe and worldwide</a:t>
            </a:r>
          </a:p>
          <a:p>
            <a:pPr marL="171450" lvl="3" indent="-171450" defTabSz="600060">
              <a:lnSpc>
                <a:spcPct val="100000"/>
              </a:lnSpc>
              <a:spcBef>
                <a:spcPts val="225"/>
              </a:spcBef>
              <a:buClr>
                <a:srgbClr val="DE492A"/>
              </a:buClr>
              <a:buFont typeface="Helvetica" pitchFamily="2" charset="0"/>
              <a:buChar char="•"/>
            </a:pPr>
            <a:r>
              <a:rPr lang="en-US" altLang="fr-FR" sz="1000" dirty="0">
                <a:solidFill>
                  <a:schemeClr val="tx1">
                    <a:lumMod val="50000"/>
                  </a:schemeClr>
                </a:solidFill>
                <a:latin typeface="Arial" panose="020B0604020202020204" pitchFamily="34" charset="0"/>
                <a:cs typeface="Arial" panose="020B0604020202020204" pitchFamily="34" charset="0"/>
              </a:rPr>
              <a:t>More than 9,000 </a:t>
            </a:r>
            <a:r>
              <a:rPr lang="en-US" altLang="fr-FR" sz="1000" dirty="0" err="1">
                <a:solidFill>
                  <a:schemeClr val="tx1">
                    <a:lumMod val="50000"/>
                  </a:schemeClr>
                </a:solidFill>
                <a:latin typeface="Arial" panose="020B0604020202020204" pitchFamily="34" charset="0"/>
                <a:cs typeface="Arial" panose="020B0604020202020204" pitchFamily="34" charset="0"/>
              </a:rPr>
              <a:t>copublications</a:t>
            </a:r>
            <a:r>
              <a:rPr lang="en-US" altLang="fr-FR" sz="1000" dirty="0">
                <a:solidFill>
                  <a:schemeClr val="tx1">
                    <a:lumMod val="50000"/>
                  </a:schemeClr>
                </a:solidFill>
                <a:latin typeface="Arial" panose="020B0604020202020204" pitchFamily="34" charset="0"/>
                <a:cs typeface="Arial" panose="020B0604020202020204" pitchFamily="34" charset="0"/>
              </a:rPr>
              <a:t> with almost 190 international partners in 2024</a:t>
            </a:r>
            <a:endParaRPr lang="en-US" altLang="fr-FR" sz="800" dirty="0">
              <a:solidFill>
                <a:schemeClr val="tx1">
                  <a:lumMod val="50000"/>
                </a:schemeClr>
              </a:solidFill>
              <a:latin typeface="Arial" panose="020B0604020202020204" pitchFamily="34" charset="0"/>
              <a:cs typeface="Arial" panose="020B0604020202020204" pitchFamily="34" charset="0"/>
            </a:endParaRPr>
          </a:p>
          <a:p>
            <a:pPr marL="171450" lvl="3" indent="-171450" defTabSz="600060">
              <a:lnSpc>
                <a:spcPct val="100000"/>
              </a:lnSpc>
              <a:spcBef>
                <a:spcPts val="225"/>
              </a:spcBef>
              <a:buClr>
                <a:srgbClr val="DE492A"/>
              </a:buClr>
              <a:buFont typeface="Helvetica" pitchFamily="2" charset="0"/>
              <a:buChar char="•"/>
            </a:pPr>
            <a:r>
              <a:rPr lang="en-US" altLang="fr-FR" sz="1000" dirty="0">
                <a:solidFill>
                  <a:schemeClr val="tx1">
                    <a:lumMod val="50000"/>
                  </a:schemeClr>
                </a:solidFill>
                <a:latin typeface="Arial" panose="020B0604020202020204" pitchFamily="34" charset="0"/>
                <a:cs typeface="Arial" panose="020B0604020202020204" pitchFamily="34" charset="0"/>
              </a:rPr>
              <a:t>40 strategic partnership agreements	</a:t>
            </a:r>
          </a:p>
          <a:p>
            <a:pPr marL="171450" lvl="3" indent="-171450" defTabSz="600060">
              <a:lnSpc>
                <a:spcPct val="100000"/>
              </a:lnSpc>
              <a:spcBef>
                <a:spcPts val="225"/>
              </a:spcBef>
              <a:buClr>
                <a:srgbClr val="DE492A"/>
              </a:buClr>
              <a:buFont typeface="Helvetica" pitchFamily="2" charset="0"/>
              <a:buChar char="•"/>
            </a:pPr>
            <a:r>
              <a:rPr lang="en-US" altLang="fr-FR" sz="1000" dirty="0">
                <a:solidFill>
                  <a:schemeClr val="tx1">
                    <a:lumMod val="50000"/>
                  </a:schemeClr>
                </a:solidFill>
                <a:latin typeface="Arial" panose="020B0604020202020204" pitchFamily="34" charset="0"/>
                <a:cs typeface="Arial" panose="020B0604020202020204" pitchFamily="34" charset="0"/>
              </a:rPr>
              <a:t>78 collaboration, projects, networks and platforms over 5 continents</a:t>
            </a:r>
            <a:endParaRPr lang="en-US" sz="800" dirty="0">
              <a:solidFill>
                <a:schemeClr val="tx1">
                  <a:lumMod val="50000"/>
                </a:schemeClr>
              </a:solidFill>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334139BB-98EA-434C-9490-A95F630C7C41}"/>
              </a:ext>
            </a:extLst>
          </p:cNvPr>
          <p:cNvPicPr>
            <a:picLocks noChangeAspect="1"/>
          </p:cNvPicPr>
          <p:nvPr/>
        </p:nvPicPr>
        <p:blipFill>
          <a:blip r:embed="rId3"/>
          <a:stretch>
            <a:fillRect/>
          </a:stretch>
        </p:blipFill>
        <p:spPr>
          <a:xfrm>
            <a:off x="547766" y="1535848"/>
            <a:ext cx="711200" cy="711200"/>
          </a:xfrm>
          <a:prstGeom prst="rect">
            <a:avLst/>
          </a:prstGeom>
        </p:spPr>
      </p:pic>
      <p:pic>
        <p:nvPicPr>
          <p:cNvPr id="19" name="Image 18">
            <a:extLst>
              <a:ext uri="{FF2B5EF4-FFF2-40B4-BE49-F238E27FC236}">
                <a16:creationId xmlns:a16="http://schemas.microsoft.com/office/drawing/2014/main" id="{845E166E-4406-5B4B-95D0-C689D65B9B7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59119" y="3021766"/>
            <a:ext cx="627951" cy="627951"/>
          </a:xfrm>
          <a:prstGeom prst="rect">
            <a:avLst/>
          </a:prstGeom>
        </p:spPr>
      </p:pic>
      <p:pic>
        <p:nvPicPr>
          <p:cNvPr id="21" name="Image 20">
            <a:extLst>
              <a:ext uri="{FF2B5EF4-FFF2-40B4-BE49-F238E27FC236}">
                <a16:creationId xmlns:a16="http://schemas.microsoft.com/office/drawing/2014/main" id="{73C16F14-6069-A44E-AA6D-BF6DC74FB225}"/>
              </a:ext>
            </a:extLst>
          </p:cNvPr>
          <p:cNvPicPr>
            <a:picLocks noChangeAspect="1"/>
          </p:cNvPicPr>
          <p:nvPr/>
        </p:nvPicPr>
        <p:blipFill>
          <a:blip r:embed="rId5"/>
          <a:stretch>
            <a:fillRect/>
          </a:stretch>
        </p:blipFill>
        <p:spPr>
          <a:xfrm>
            <a:off x="5720191" y="3020298"/>
            <a:ext cx="711200" cy="711200"/>
          </a:xfrm>
          <a:prstGeom prst="rect">
            <a:avLst/>
          </a:prstGeom>
        </p:spPr>
      </p:pic>
    </p:spTree>
    <p:extLst>
      <p:ext uri="{BB962C8B-B14F-4D97-AF65-F5344CB8AC3E}">
        <p14:creationId xmlns:p14="http://schemas.microsoft.com/office/powerpoint/2010/main" val="703543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5FDCEB5-CC30-B042-ACA1-D05FACDD2FC6}"/>
              </a:ext>
            </a:extLst>
          </p:cNvPr>
          <p:cNvSpPr/>
          <p:nvPr/>
        </p:nvSpPr>
        <p:spPr>
          <a:xfrm>
            <a:off x="4739428" y="3348241"/>
            <a:ext cx="4079109" cy="106687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887FD8F-962A-2345-9065-03735756AB0F}"/>
              </a:ext>
            </a:extLst>
          </p:cNvPr>
          <p:cNvSpPr/>
          <p:nvPr/>
        </p:nvSpPr>
        <p:spPr>
          <a:xfrm>
            <a:off x="492891" y="3348241"/>
            <a:ext cx="4079109" cy="106687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4FA69DC-927F-C34D-85CC-4640E370F787}"/>
              </a:ext>
            </a:extLst>
          </p:cNvPr>
          <p:cNvSpPr/>
          <p:nvPr/>
        </p:nvSpPr>
        <p:spPr>
          <a:xfrm>
            <a:off x="492892" y="1232368"/>
            <a:ext cx="8325644" cy="192136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re 4">
            <a:extLst>
              <a:ext uri="{FF2B5EF4-FFF2-40B4-BE49-F238E27FC236}">
                <a16:creationId xmlns:a16="http://schemas.microsoft.com/office/drawing/2014/main" id="{39AF9726-E9B6-CB40-8AE3-CE3FD0BE789F}"/>
              </a:ext>
            </a:extLst>
          </p:cNvPr>
          <p:cNvSpPr>
            <a:spLocks noGrp="1"/>
          </p:cNvSpPr>
          <p:nvPr>
            <p:ph type="title"/>
          </p:nvPr>
        </p:nvSpPr>
        <p:spPr>
          <a:xfrm>
            <a:off x="175501" y="209199"/>
            <a:ext cx="5671730" cy="286103"/>
          </a:xfrm>
          <a:prstGeom prst="rect">
            <a:avLst/>
          </a:prstGeom>
        </p:spPr>
        <p:txBody>
          <a:bodyPr/>
          <a:lstStyle/>
          <a:p>
            <a:r>
              <a:rPr lang="en-US" dirty="0"/>
              <a:t>Address major biomedical research challenges</a:t>
            </a:r>
          </a:p>
        </p:txBody>
      </p:sp>
      <p:sp>
        <p:nvSpPr>
          <p:cNvPr id="4" name="Espace réservé du numéro de diapositive 3">
            <a:extLst>
              <a:ext uri="{FF2B5EF4-FFF2-40B4-BE49-F238E27FC236}">
                <a16:creationId xmlns:a16="http://schemas.microsoft.com/office/drawing/2014/main" id="{B3BD62AB-2B7B-8249-A0E0-FE51DE72CCA9}"/>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en-US" smtClean="0">
                <a:latin typeface="Arial" panose="020B0604020202020204" pitchFamily="34" charset="0"/>
                <a:cs typeface="Arial" panose="020B0604020202020204" pitchFamily="34" charset="0"/>
              </a:rPr>
              <a:pPr/>
              <a:t>7</a:t>
            </a:fld>
            <a:endParaRPr lang="en-US" dirty="0">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C3AA946C-5232-9941-85F0-9FA7E9D37BC7}"/>
              </a:ext>
            </a:extLst>
          </p:cNvPr>
          <p:cNvSpPr txBox="1"/>
          <p:nvPr/>
        </p:nvSpPr>
        <p:spPr>
          <a:xfrm>
            <a:off x="628650" y="495302"/>
            <a:ext cx="7114918"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Be a reference in biomedical research (2)</a:t>
            </a:r>
          </a:p>
        </p:txBody>
      </p:sp>
      <p:sp>
        <p:nvSpPr>
          <p:cNvPr id="11" name="Espace réservé du contenu 10">
            <a:extLst>
              <a:ext uri="{FF2B5EF4-FFF2-40B4-BE49-F238E27FC236}">
                <a16:creationId xmlns:a16="http://schemas.microsoft.com/office/drawing/2014/main" id="{9DCE325E-CB5D-2C45-A864-D6D03103E7BD}"/>
              </a:ext>
            </a:extLst>
          </p:cNvPr>
          <p:cNvSpPr txBox="1">
            <a:spLocks/>
          </p:cNvSpPr>
          <p:nvPr/>
        </p:nvSpPr>
        <p:spPr>
          <a:xfrm>
            <a:off x="6214833" y="3839300"/>
            <a:ext cx="2311454" cy="636072"/>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425"/>
              </a:spcBef>
              <a:buClr>
                <a:schemeClr val="accent1"/>
              </a:buClr>
            </a:pPr>
            <a:r>
              <a:rPr lang="en-US" altLang="fr-FR" b="1" dirty="0">
                <a:solidFill>
                  <a:srgbClr val="4E879B"/>
                </a:solidFill>
                <a:latin typeface="Arial" panose="020B0604020202020204" pitchFamily="34" charset="0"/>
                <a:cs typeface="Arial" panose="020B0604020202020204" pitchFamily="34" charset="0"/>
              </a:rPr>
              <a:t>13,147 original articles </a:t>
            </a:r>
          </a:p>
          <a:p>
            <a:pPr marL="0" lvl="3" defTabSz="600060">
              <a:lnSpc>
                <a:spcPct val="100000"/>
              </a:lnSpc>
              <a:spcBef>
                <a:spcPts val="425"/>
              </a:spcBef>
              <a:buClr>
                <a:schemeClr val="accent1"/>
              </a:buClr>
            </a:pPr>
            <a:r>
              <a:rPr lang="fr-FR" altLang="fr-FR" sz="1000" dirty="0">
                <a:solidFill>
                  <a:schemeClr val="tx1">
                    <a:lumMod val="50000"/>
                  </a:schemeClr>
                </a:solidFill>
                <a:latin typeface="Arial" panose="020B0604020202020204" pitchFamily="34" charset="0"/>
                <a:cs typeface="Arial" panose="020B0604020202020204" pitchFamily="34" charset="0"/>
              </a:rPr>
              <a:t>(2024 publications)</a:t>
            </a:r>
            <a:br>
              <a:rPr lang="en-US" altLang="fr-FR" b="1" dirty="0">
                <a:solidFill>
                  <a:srgbClr val="4E879B"/>
                </a:solidFill>
                <a:latin typeface="Arial" panose="020B0604020202020204" pitchFamily="34" charset="0"/>
                <a:cs typeface="Arial" panose="020B0604020202020204" pitchFamily="34" charset="0"/>
              </a:rPr>
            </a:br>
            <a:endParaRPr lang="en-US" dirty="0">
              <a:solidFill>
                <a:srgbClr val="4E879B"/>
              </a:solidFill>
              <a:latin typeface="Arial" panose="020B0604020202020204" pitchFamily="34" charset="0"/>
              <a:cs typeface="Arial" panose="020B0604020202020204" pitchFamily="34" charset="0"/>
            </a:endParaRPr>
          </a:p>
        </p:txBody>
      </p:sp>
      <p:sp>
        <p:nvSpPr>
          <p:cNvPr id="12" name="Espace réservé du contenu 10">
            <a:extLst>
              <a:ext uri="{FF2B5EF4-FFF2-40B4-BE49-F238E27FC236}">
                <a16:creationId xmlns:a16="http://schemas.microsoft.com/office/drawing/2014/main" id="{A622FFBA-CF78-5244-840E-88D4AA3CADF8}"/>
              </a:ext>
            </a:extLst>
          </p:cNvPr>
          <p:cNvSpPr txBox="1">
            <a:spLocks/>
          </p:cNvSpPr>
          <p:nvPr/>
        </p:nvSpPr>
        <p:spPr>
          <a:xfrm>
            <a:off x="1313839" y="3450866"/>
            <a:ext cx="2822732" cy="907941"/>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900"/>
              </a:spcBef>
            </a:pPr>
            <a:r>
              <a:rPr lang="en-US" altLang="fr-FR" b="1" dirty="0">
                <a:solidFill>
                  <a:srgbClr val="4E879B"/>
                </a:solidFill>
                <a:latin typeface="Arial" panose="020B0604020202020204" pitchFamily="34" charset="0"/>
                <a:cs typeface="Arial" panose="020B0604020202020204" pitchFamily="34" charset="0"/>
              </a:rPr>
              <a:t>Close dialogue</a:t>
            </a:r>
          </a:p>
          <a:p>
            <a:pPr marL="0" lvl="3" defTabSz="600060">
              <a:lnSpc>
                <a:spcPct val="100000"/>
              </a:lnSpc>
              <a:spcBef>
                <a:spcPts val="225"/>
              </a:spcBef>
              <a:buClr>
                <a:schemeClr val="accent1"/>
              </a:buClr>
            </a:pPr>
            <a:r>
              <a:rPr lang="en-US" altLang="fr-FR" sz="1000" dirty="0">
                <a:solidFill>
                  <a:schemeClr val="tx1">
                    <a:lumMod val="50000"/>
                  </a:schemeClr>
                </a:solidFill>
                <a:latin typeface="Arial" panose="020B0604020202020204" pitchFamily="34" charset="0"/>
                <a:cs typeface="Arial" panose="020B0604020202020204" pitchFamily="34" charset="0"/>
              </a:rPr>
              <a:t>with over 350 patient organizations for</a:t>
            </a:r>
          </a:p>
          <a:p>
            <a:pPr marL="171450" lvl="3" indent="-171450" defTabSz="600060">
              <a:lnSpc>
                <a:spcPct val="100000"/>
              </a:lnSpc>
              <a:spcBef>
                <a:spcPts val="225"/>
              </a:spcBef>
              <a:buClr>
                <a:schemeClr val="accent1"/>
              </a:buClr>
              <a:buFont typeface="Arial" panose="020B0604020202020204" pitchFamily="34" charset="0"/>
              <a:buChar char="•"/>
            </a:pPr>
            <a:r>
              <a:rPr lang="en-US" sz="1000" dirty="0">
                <a:solidFill>
                  <a:schemeClr val="tx1">
                    <a:lumMod val="50000"/>
                  </a:schemeClr>
                </a:solidFill>
                <a:latin typeface="Arial" panose="020B0604020202020204" pitchFamily="34" charset="0"/>
                <a:cs typeface="Arial" panose="020B0604020202020204" pitchFamily="34" charset="0"/>
              </a:rPr>
              <a:t>participatory research</a:t>
            </a:r>
          </a:p>
          <a:p>
            <a:pPr marL="171450" lvl="3" indent="-171450" defTabSz="600060">
              <a:lnSpc>
                <a:spcPct val="100000"/>
              </a:lnSpc>
              <a:spcBef>
                <a:spcPts val="225"/>
              </a:spcBef>
              <a:buClr>
                <a:schemeClr val="accent1"/>
              </a:buClr>
              <a:buFont typeface="Arial" panose="020B0604020202020204" pitchFamily="34" charset="0"/>
              <a:buChar char="•"/>
            </a:pPr>
            <a:r>
              <a:rPr lang="en-US" sz="1000" dirty="0">
                <a:solidFill>
                  <a:schemeClr val="tx1">
                    <a:lumMod val="50000"/>
                  </a:schemeClr>
                </a:solidFill>
                <a:latin typeface="Arial" panose="020B0604020202020204" pitchFamily="34" charset="0"/>
                <a:cs typeface="Arial" panose="020B0604020202020204" pitchFamily="34" charset="0"/>
              </a:rPr>
              <a:t>meetings and debates between patients and researchers</a:t>
            </a:r>
          </a:p>
        </p:txBody>
      </p:sp>
      <p:sp>
        <p:nvSpPr>
          <p:cNvPr id="14" name="Espace réservé du contenu 10">
            <a:extLst>
              <a:ext uri="{FF2B5EF4-FFF2-40B4-BE49-F238E27FC236}">
                <a16:creationId xmlns:a16="http://schemas.microsoft.com/office/drawing/2014/main" id="{6B3C79F0-9EF6-A241-99D0-AB7C3AEF104F}"/>
              </a:ext>
            </a:extLst>
          </p:cNvPr>
          <p:cNvSpPr txBox="1">
            <a:spLocks/>
          </p:cNvSpPr>
          <p:nvPr/>
        </p:nvSpPr>
        <p:spPr>
          <a:xfrm>
            <a:off x="1228897" y="1535282"/>
            <a:ext cx="2967661" cy="121571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pPr>
            <a:r>
              <a:rPr lang="en-US" altLang="fr-FR" b="1" dirty="0">
                <a:solidFill>
                  <a:srgbClr val="4E879B"/>
                </a:solidFill>
                <a:latin typeface="Arial" panose="020B0604020202020204" pitchFamily="34" charset="0"/>
                <a:cs typeface="Arial" panose="020B0604020202020204" pitchFamily="34" charset="0"/>
              </a:rPr>
              <a:t>In Europe</a:t>
            </a:r>
          </a:p>
          <a:p>
            <a:pPr marL="171450" lvl="3" indent="-171450" defTabSz="600060">
              <a:lnSpc>
                <a:spcPct val="100000"/>
              </a:lnSpc>
              <a:spcBef>
                <a:spcPts val="225"/>
              </a:spcBef>
              <a:buClr>
                <a:srgbClr val="DE492A"/>
              </a:buClr>
              <a:buFont typeface="Helvetica" pitchFamily="2" charset="0"/>
              <a:buChar char="•"/>
            </a:pPr>
            <a:r>
              <a:rPr lang="en-US" altLang="fr-FR" sz="1000" dirty="0">
                <a:solidFill>
                  <a:srgbClr val="424242"/>
                </a:solidFill>
                <a:latin typeface="Arial" panose="020B0604020202020204" pitchFamily="34" charset="0"/>
                <a:cs typeface="Arial" panose="020B0604020202020204" pitchFamily="34" charset="0"/>
              </a:rPr>
              <a:t>No. 1 academic applicant in the biomedical </a:t>
            </a:r>
            <a:br>
              <a:rPr lang="en-US" altLang="fr-FR" sz="1000" dirty="0">
                <a:solidFill>
                  <a:srgbClr val="424242"/>
                </a:solidFill>
                <a:latin typeface="Arial" panose="020B0604020202020204" pitchFamily="34" charset="0"/>
                <a:cs typeface="Arial" panose="020B0604020202020204" pitchFamily="34" charset="0"/>
              </a:rPr>
            </a:br>
            <a:r>
              <a:rPr lang="en-US" altLang="fr-FR" sz="1000" dirty="0">
                <a:solidFill>
                  <a:srgbClr val="424242"/>
                </a:solidFill>
                <a:latin typeface="Arial" panose="020B0604020202020204" pitchFamily="34" charset="0"/>
                <a:cs typeface="Arial" panose="020B0604020202020204" pitchFamily="34" charset="0"/>
              </a:rPr>
              <a:t>sector in Europe</a:t>
            </a:r>
          </a:p>
          <a:p>
            <a:pPr marL="171450" lvl="3" indent="-171450" defTabSz="600060">
              <a:lnSpc>
                <a:spcPct val="100000"/>
              </a:lnSpc>
              <a:spcBef>
                <a:spcPts val="225"/>
              </a:spcBef>
              <a:buClr>
                <a:srgbClr val="DE492A"/>
              </a:buClr>
              <a:buFont typeface="Helvetica" pitchFamily="2" charset="0"/>
              <a:buChar char="•"/>
            </a:pPr>
            <a:r>
              <a:rPr lang="en-US" altLang="fr-FR" sz="1000" dirty="0">
                <a:solidFill>
                  <a:srgbClr val="424242"/>
                </a:solidFill>
                <a:latin typeface="Arial" panose="020B0604020202020204" pitchFamily="34" charset="0"/>
                <a:cs typeface="Arial" panose="020B0604020202020204" pitchFamily="34" charset="0"/>
              </a:rPr>
              <a:t>No. 1 European applicant in the </a:t>
            </a:r>
            <a:r>
              <a:rPr lang="en-US" sz="1000" dirty="0">
                <a:solidFill>
                  <a:srgbClr val="424242"/>
                </a:solidFill>
                <a:latin typeface="Arial" panose="020B0604020202020204" pitchFamily="34" charset="0"/>
                <a:cs typeface="Arial" panose="020B0604020202020204" pitchFamily="34" charset="0"/>
              </a:rPr>
              <a:t>pharmaceutical </a:t>
            </a:r>
            <a:br>
              <a:rPr lang="en-US" sz="1000" dirty="0">
                <a:solidFill>
                  <a:srgbClr val="424242"/>
                </a:solidFill>
                <a:latin typeface="Arial" panose="020B0604020202020204" pitchFamily="34" charset="0"/>
                <a:cs typeface="Arial" panose="020B0604020202020204" pitchFamily="34" charset="0"/>
              </a:rPr>
            </a:br>
            <a:r>
              <a:rPr lang="en-US" altLang="fr-FR" sz="1000" dirty="0">
                <a:solidFill>
                  <a:srgbClr val="424242"/>
                </a:solidFill>
                <a:latin typeface="Arial" panose="020B0604020202020204" pitchFamily="34" charset="0"/>
                <a:cs typeface="Arial" panose="020B0604020202020204" pitchFamily="34" charset="0"/>
              </a:rPr>
              <a:t>sector</a:t>
            </a:r>
          </a:p>
          <a:p>
            <a:pPr marL="171450" lvl="3" indent="-171450" defTabSz="600060">
              <a:lnSpc>
                <a:spcPct val="100000"/>
              </a:lnSpc>
              <a:spcBef>
                <a:spcPts val="225"/>
              </a:spcBef>
              <a:buClr>
                <a:srgbClr val="DE492A"/>
              </a:buClr>
              <a:buFont typeface="Helvetica" pitchFamily="2" charset="0"/>
              <a:buChar char="•"/>
            </a:pPr>
            <a:r>
              <a:rPr lang="en-US" sz="1000" dirty="0">
                <a:solidFill>
                  <a:srgbClr val="424242"/>
                </a:solidFill>
                <a:latin typeface="Arial" panose="020B0604020202020204" pitchFamily="34" charset="0"/>
                <a:cs typeface="Arial" panose="020B0604020202020204" pitchFamily="34" charset="0"/>
              </a:rPr>
              <a:t>No. 3 </a:t>
            </a:r>
            <a:r>
              <a:rPr lang="en-US" altLang="fr-FR" sz="1000" dirty="0">
                <a:solidFill>
                  <a:srgbClr val="424242"/>
                </a:solidFill>
                <a:latin typeface="Arial" panose="020B0604020202020204" pitchFamily="34" charset="0"/>
                <a:cs typeface="Arial" panose="020B0604020202020204" pitchFamily="34" charset="0"/>
              </a:rPr>
              <a:t>European applicant </a:t>
            </a:r>
            <a:r>
              <a:rPr lang="en-US" sz="1000" dirty="0">
                <a:solidFill>
                  <a:srgbClr val="424242"/>
                </a:solidFill>
                <a:latin typeface="Arial" panose="020B0604020202020204" pitchFamily="34" charset="0"/>
                <a:cs typeface="Arial" panose="020B0604020202020204" pitchFamily="34" charset="0"/>
              </a:rPr>
              <a:t>in the </a:t>
            </a:r>
            <a:r>
              <a:rPr lang="en-US" altLang="fr-FR" sz="1000" dirty="0">
                <a:solidFill>
                  <a:srgbClr val="424242"/>
                </a:solidFill>
                <a:latin typeface="Arial" panose="020B0604020202020204" pitchFamily="34" charset="0"/>
                <a:cs typeface="Arial" panose="020B0604020202020204" pitchFamily="34" charset="0"/>
              </a:rPr>
              <a:t>biotechnology </a:t>
            </a:r>
            <a:br>
              <a:rPr lang="en-US" sz="1000" dirty="0">
                <a:solidFill>
                  <a:srgbClr val="424242"/>
                </a:solidFill>
                <a:latin typeface="Arial" panose="020B0604020202020204" pitchFamily="34" charset="0"/>
                <a:cs typeface="Arial" panose="020B0604020202020204" pitchFamily="34" charset="0"/>
              </a:rPr>
            </a:br>
            <a:r>
              <a:rPr lang="en-US" sz="1000" dirty="0">
                <a:solidFill>
                  <a:srgbClr val="424242"/>
                </a:solidFill>
                <a:latin typeface="Arial" panose="020B0604020202020204" pitchFamily="34" charset="0"/>
                <a:cs typeface="Arial" panose="020B0604020202020204" pitchFamily="34" charset="0"/>
              </a:rPr>
              <a:t>sector</a:t>
            </a:r>
            <a:endParaRPr lang="en-US" altLang="fr-FR" sz="1000" dirty="0">
              <a:solidFill>
                <a:srgbClr val="424242"/>
              </a:solidFill>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334139BB-98EA-434C-9490-A95F630C7C41}"/>
              </a:ext>
            </a:extLst>
          </p:cNvPr>
          <p:cNvPicPr>
            <a:picLocks noChangeAspect="1"/>
          </p:cNvPicPr>
          <p:nvPr/>
        </p:nvPicPr>
        <p:blipFill>
          <a:blip r:embed="rId3"/>
          <a:stretch>
            <a:fillRect/>
          </a:stretch>
        </p:blipFill>
        <p:spPr>
          <a:xfrm>
            <a:off x="5273686" y="3586430"/>
            <a:ext cx="711200" cy="711200"/>
          </a:xfrm>
          <a:prstGeom prst="rect">
            <a:avLst/>
          </a:prstGeom>
        </p:spPr>
      </p:pic>
      <p:pic>
        <p:nvPicPr>
          <p:cNvPr id="19" name="Image 18">
            <a:extLst>
              <a:ext uri="{FF2B5EF4-FFF2-40B4-BE49-F238E27FC236}">
                <a16:creationId xmlns:a16="http://schemas.microsoft.com/office/drawing/2014/main" id="{845E166E-4406-5B4B-95D0-C689D65B9B7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59119" y="3592649"/>
            <a:ext cx="627951" cy="627951"/>
          </a:xfrm>
          <a:prstGeom prst="rect">
            <a:avLst/>
          </a:prstGeom>
        </p:spPr>
      </p:pic>
      <p:pic>
        <p:nvPicPr>
          <p:cNvPr id="21" name="Image 20">
            <a:extLst>
              <a:ext uri="{FF2B5EF4-FFF2-40B4-BE49-F238E27FC236}">
                <a16:creationId xmlns:a16="http://schemas.microsoft.com/office/drawing/2014/main" id="{73C16F14-6069-A44E-AA6D-BF6DC74FB225}"/>
              </a:ext>
            </a:extLst>
          </p:cNvPr>
          <p:cNvPicPr>
            <a:picLocks noChangeAspect="1"/>
          </p:cNvPicPr>
          <p:nvPr/>
        </p:nvPicPr>
        <p:blipFill>
          <a:blip r:embed="rId5"/>
          <a:stretch>
            <a:fillRect/>
          </a:stretch>
        </p:blipFill>
        <p:spPr>
          <a:xfrm>
            <a:off x="451591" y="1478514"/>
            <a:ext cx="711200" cy="711200"/>
          </a:xfrm>
          <a:prstGeom prst="rect">
            <a:avLst/>
          </a:prstGeom>
        </p:spPr>
      </p:pic>
      <p:sp>
        <p:nvSpPr>
          <p:cNvPr id="16" name="Espace réservé du contenu 10">
            <a:extLst>
              <a:ext uri="{FF2B5EF4-FFF2-40B4-BE49-F238E27FC236}">
                <a16:creationId xmlns:a16="http://schemas.microsoft.com/office/drawing/2014/main" id="{1C671FA1-9EBF-8342-A3E1-AC2A2D87A9CB}"/>
              </a:ext>
            </a:extLst>
          </p:cNvPr>
          <p:cNvSpPr txBox="1">
            <a:spLocks/>
          </p:cNvSpPr>
          <p:nvPr/>
        </p:nvSpPr>
        <p:spPr>
          <a:xfrm>
            <a:off x="4303915" y="1535282"/>
            <a:ext cx="4516386" cy="135934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en-GB" sz="1000" b="1" dirty="0">
                <a:solidFill>
                  <a:srgbClr val="4E879B"/>
                </a:solidFill>
                <a:latin typeface="Arial" panose="020B0604020202020204" pitchFamily="34" charset="0"/>
                <a:cs typeface="Arial" panose="020B0604020202020204" pitchFamily="34" charset="0"/>
              </a:rPr>
              <a:t>Horizon Europe since 2021:</a:t>
            </a:r>
          </a:p>
          <a:p>
            <a:pPr marL="171450" lvl="3" indent="-171450" defTabSz="600060">
              <a:lnSpc>
                <a:spcPct val="100000"/>
              </a:lnSpc>
              <a:spcBef>
                <a:spcPts val="225"/>
              </a:spcBef>
              <a:buClr>
                <a:srgbClr val="DE492A"/>
              </a:buClr>
              <a:buFont typeface="Helvetica" pitchFamily="2" charset="0"/>
              <a:buChar char="•"/>
            </a:pPr>
            <a:r>
              <a:rPr lang="en-GB" altLang="fr-FR" sz="1000" dirty="0">
                <a:solidFill>
                  <a:schemeClr val="tx1">
                    <a:lumMod val="50000"/>
                  </a:schemeClr>
                </a:solidFill>
                <a:latin typeface="Arial" panose="020B0604020202020204" pitchFamily="34" charset="0"/>
                <a:cs typeface="Arial" panose="020B0604020202020204" pitchFamily="34" charset="0"/>
              </a:rPr>
              <a:t>ERC: 88 projects, 2</a:t>
            </a:r>
            <a:r>
              <a:rPr lang="en-GB" altLang="fr-FR" sz="1000" baseline="30000" dirty="0">
                <a:solidFill>
                  <a:schemeClr val="tx1">
                    <a:lumMod val="50000"/>
                  </a:schemeClr>
                </a:solidFill>
                <a:latin typeface="Arial" panose="020B0604020202020204" pitchFamily="34" charset="0"/>
                <a:cs typeface="Arial" panose="020B0604020202020204" pitchFamily="34" charset="0"/>
              </a:rPr>
              <a:t>d</a:t>
            </a:r>
            <a:r>
              <a:rPr lang="en-GB" altLang="fr-FR" sz="1000" dirty="0">
                <a:solidFill>
                  <a:schemeClr val="tx1">
                    <a:lumMod val="50000"/>
                  </a:schemeClr>
                </a:solidFill>
                <a:latin typeface="Arial" panose="020B0604020202020204" pitchFamily="34" charset="0"/>
                <a:cs typeface="Arial" panose="020B0604020202020204" pitchFamily="34" charset="0"/>
              </a:rPr>
              <a:t> French grant winner</a:t>
            </a:r>
          </a:p>
          <a:p>
            <a:pPr marL="171450" lvl="3" indent="-171450" defTabSz="600060">
              <a:lnSpc>
                <a:spcPct val="100000"/>
              </a:lnSpc>
              <a:spcBef>
                <a:spcPts val="225"/>
              </a:spcBef>
              <a:buClr>
                <a:srgbClr val="DE492A"/>
              </a:buClr>
              <a:buFont typeface="Helvetica" pitchFamily="2" charset="0"/>
              <a:buChar char="•"/>
            </a:pPr>
            <a:r>
              <a:rPr lang="en-GB" altLang="fr-FR" sz="1000" dirty="0">
                <a:solidFill>
                  <a:schemeClr val="tx1">
                    <a:lumMod val="50000"/>
                  </a:schemeClr>
                </a:solidFill>
                <a:latin typeface="Arial" panose="020B0604020202020204" pitchFamily="34" charset="0"/>
                <a:cs typeface="Arial" panose="020B0604020202020204" pitchFamily="34" charset="0"/>
              </a:rPr>
              <a:t>Marie Sk</a:t>
            </a:r>
            <a:r>
              <a:rPr lang="en-GB" sz="1000" dirty="0">
                <a:latin typeface="Arial" panose="020B0604020202020204" pitchFamily="34" charset="0"/>
                <a:cs typeface="Arial" panose="020B0604020202020204" pitchFamily="34" charset="0"/>
              </a:rPr>
              <a:t>ł</a:t>
            </a:r>
            <a:r>
              <a:rPr lang="en-GB" altLang="fr-FR" sz="1000" dirty="0">
                <a:solidFill>
                  <a:schemeClr val="tx1">
                    <a:lumMod val="50000"/>
                  </a:schemeClr>
                </a:solidFill>
                <a:latin typeface="Arial" panose="020B0604020202020204" pitchFamily="34" charset="0"/>
                <a:cs typeface="Arial" panose="020B0604020202020204" pitchFamily="34" charset="0"/>
              </a:rPr>
              <a:t>odowska Curie Actions: 54 projects, including 32 coordination</a:t>
            </a:r>
          </a:p>
          <a:p>
            <a:pPr marL="171450" lvl="3" indent="-171450" defTabSz="600060">
              <a:lnSpc>
                <a:spcPct val="100000"/>
              </a:lnSpc>
              <a:spcBef>
                <a:spcPts val="225"/>
              </a:spcBef>
              <a:buClr>
                <a:srgbClr val="DE492A"/>
              </a:buClr>
              <a:buFont typeface="Helvetica" pitchFamily="2" charset="0"/>
              <a:buChar char="•"/>
            </a:pPr>
            <a:r>
              <a:rPr lang="en-GB" altLang="fr-FR" sz="1000" dirty="0">
                <a:solidFill>
                  <a:schemeClr val="tx1">
                    <a:lumMod val="50000"/>
                  </a:schemeClr>
                </a:solidFill>
                <a:latin typeface="Arial" panose="020B0604020202020204" pitchFamily="34" charset="0"/>
                <a:cs typeface="Arial" panose="020B0604020202020204" pitchFamily="34" charset="0"/>
              </a:rPr>
              <a:t>Health Cluster: 88 projects, including 25 coordination, among which </a:t>
            </a:r>
            <a:r>
              <a:rPr lang="en-GB" altLang="fr-FR" sz="1000" dirty="0" err="1">
                <a:solidFill>
                  <a:schemeClr val="tx1">
                    <a:lumMod val="50000"/>
                  </a:schemeClr>
                </a:solidFill>
                <a:latin typeface="Arial" panose="020B0604020202020204" pitchFamily="34" charset="0"/>
                <a:cs typeface="Arial" panose="020B0604020202020204" pitchFamily="34" charset="0"/>
              </a:rPr>
              <a:t>Erdera</a:t>
            </a:r>
            <a:r>
              <a:rPr lang="en-GB" altLang="fr-FR" sz="1000" dirty="0">
                <a:solidFill>
                  <a:schemeClr val="tx1">
                    <a:lumMod val="50000"/>
                  </a:schemeClr>
                </a:solidFill>
                <a:latin typeface="Arial" panose="020B0604020202020204" pitchFamily="34" charset="0"/>
                <a:cs typeface="Arial" panose="020B0604020202020204" pitchFamily="34" charset="0"/>
              </a:rPr>
              <a:t> partnership on rare diseases and HERA partnership on emergency preparedness </a:t>
            </a:r>
          </a:p>
          <a:p>
            <a:pPr marL="171450" lvl="3" indent="-171450" defTabSz="600060">
              <a:lnSpc>
                <a:spcPct val="100000"/>
              </a:lnSpc>
              <a:spcBef>
                <a:spcPts val="225"/>
              </a:spcBef>
              <a:buClr>
                <a:srgbClr val="DE492A"/>
              </a:buClr>
              <a:buFont typeface="Helvetica" pitchFamily="2" charset="0"/>
              <a:buChar char="•"/>
            </a:pPr>
            <a:r>
              <a:rPr lang="en-GB" altLang="fr-FR" sz="1000" dirty="0">
                <a:solidFill>
                  <a:schemeClr val="tx1">
                    <a:lumMod val="50000"/>
                  </a:schemeClr>
                </a:solidFill>
                <a:latin typeface="Arial" panose="020B0604020202020204" pitchFamily="34" charset="0"/>
                <a:cs typeface="Arial" panose="020B0604020202020204" pitchFamily="34" charset="0"/>
              </a:rPr>
              <a:t>EIC: 19 projects, including 2 coordination</a:t>
            </a:r>
          </a:p>
          <a:p>
            <a:pPr marL="171450" lvl="3" indent="-171450" defTabSz="600060">
              <a:lnSpc>
                <a:spcPct val="100000"/>
              </a:lnSpc>
              <a:spcBef>
                <a:spcPts val="225"/>
              </a:spcBef>
              <a:buClr>
                <a:srgbClr val="DE492A"/>
              </a:buClr>
              <a:buFont typeface="Helvetica" pitchFamily="2" charset="0"/>
              <a:buChar char="•"/>
            </a:pPr>
            <a:r>
              <a:rPr lang="en-GB" altLang="fr-FR" sz="1000" dirty="0">
                <a:solidFill>
                  <a:schemeClr val="tx1">
                    <a:lumMod val="50000"/>
                  </a:schemeClr>
                </a:solidFill>
                <a:latin typeface="Arial" panose="020B0604020202020204" pitchFamily="34" charset="0"/>
                <a:cs typeface="Arial" panose="020B0604020202020204" pitchFamily="34" charset="0"/>
              </a:rPr>
              <a:t>Infrastructure: participation </a:t>
            </a:r>
            <a:r>
              <a:rPr lang="en-GB" altLang="fr-FR" sz="1000">
                <a:solidFill>
                  <a:schemeClr val="tx1">
                    <a:lumMod val="50000"/>
                  </a:schemeClr>
                </a:solidFill>
                <a:latin typeface="Arial" panose="020B0604020202020204" pitchFamily="34" charset="0"/>
                <a:cs typeface="Arial" panose="020B0604020202020204" pitchFamily="34" charset="0"/>
              </a:rPr>
              <a:t>in 12 </a:t>
            </a:r>
            <a:r>
              <a:rPr lang="en-GB" altLang="fr-FR" sz="1000" dirty="0">
                <a:solidFill>
                  <a:schemeClr val="tx1">
                    <a:lumMod val="50000"/>
                  </a:schemeClr>
                </a:solidFill>
                <a:latin typeface="Arial" panose="020B0604020202020204" pitchFamily="34" charset="0"/>
                <a:cs typeface="Arial" panose="020B0604020202020204" pitchFamily="34" charset="0"/>
              </a:rPr>
              <a:t>projects</a:t>
            </a:r>
          </a:p>
        </p:txBody>
      </p:sp>
    </p:spTree>
    <p:extLst>
      <p:ext uri="{BB962C8B-B14F-4D97-AF65-F5344CB8AC3E}">
        <p14:creationId xmlns:p14="http://schemas.microsoft.com/office/powerpoint/2010/main" val="2048435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a:xfrm>
            <a:off x="175501" y="209199"/>
            <a:ext cx="5671730" cy="286103"/>
          </a:xfrm>
          <a:prstGeom prst="rect">
            <a:avLst/>
          </a:prstGeom>
        </p:spPr>
        <p:txBody>
          <a:bodyPr/>
          <a:lstStyle/>
          <a:p>
            <a:r>
              <a:rPr lang="en-US" dirty="0"/>
              <a:t>Address major biomedical research challenges</a:t>
            </a:r>
          </a:p>
        </p:txBody>
      </p:sp>
      <p:sp>
        <p:nvSpPr>
          <p:cNvPr id="8" name="Espace réservé du numéro de diapositive 3">
            <a:extLst>
              <a:ext uri="{FF2B5EF4-FFF2-40B4-BE49-F238E27FC236}">
                <a16:creationId xmlns:a16="http://schemas.microsoft.com/office/drawing/2014/main" id="{98806B43-7455-6A46-975A-A7943520FF71}"/>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en-US" smtClean="0">
                <a:latin typeface="Arial" panose="020B0604020202020204" pitchFamily="34" charset="0"/>
                <a:cs typeface="Arial" panose="020B0604020202020204" pitchFamily="34" charset="0"/>
              </a:rPr>
              <a:pPr/>
              <a:t>8</a:t>
            </a:fld>
            <a:endParaRPr lang="en-US"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79481CA1-7A63-364E-9570-1B64AED7D198}"/>
              </a:ext>
            </a:extLst>
          </p:cNvPr>
          <p:cNvSpPr txBox="1"/>
          <p:nvPr/>
        </p:nvSpPr>
        <p:spPr>
          <a:xfrm>
            <a:off x="611188" y="495302"/>
            <a:ext cx="7040144"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Make changes to adapt</a:t>
            </a:r>
          </a:p>
        </p:txBody>
      </p:sp>
      <p:sp>
        <p:nvSpPr>
          <p:cNvPr id="11" name="Espace réservé du contenu 10">
            <a:extLst>
              <a:ext uri="{FF2B5EF4-FFF2-40B4-BE49-F238E27FC236}">
                <a16:creationId xmlns:a16="http://schemas.microsoft.com/office/drawing/2014/main" id="{EE08417B-D72A-374D-81F1-4355449C893C}"/>
              </a:ext>
            </a:extLst>
          </p:cNvPr>
          <p:cNvSpPr txBox="1">
            <a:spLocks/>
          </p:cNvSpPr>
          <p:nvPr/>
        </p:nvSpPr>
        <p:spPr>
          <a:xfrm>
            <a:off x="665814" y="3020331"/>
            <a:ext cx="736960" cy="27699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en-US" altLang="fr-FR" sz="900" dirty="0" err="1">
                <a:solidFill>
                  <a:schemeClr val="tx1">
                    <a:lumMod val="50000"/>
                  </a:schemeClr>
                </a:solidFill>
                <a:latin typeface="Arial" panose="020B0604020202020204" pitchFamily="34" charset="0"/>
                <a:cs typeface="Arial" panose="020B0604020202020204" pitchFamily="34" charset="0"/>
              </a:rPr>
              <a:t>Inserm</a:t>
            </a:r>
            <a:r>
              <a:rPr lang="en-US" altLang="fr-FR" sz="900" dirty="0">
                <a:solidFill>
                  <a:schemeClr val="tx1">
                    <a:lumMod val="50000"/>
                  </a:schemeClr>
                </a:solidFill>
                <a:latin typeface="Arial" panose="020B0604020202020204" pitchFamily="34" charset="0"/>
                <a:cs typeface="Arial" panose="020B0604020202020204" pitchFamily="34" charset="0"/>
              </a:rPr>
              <a:t> is </a:t>
            </a:r>
            <a:r>
              <a:rPr lang="en-US" altLang="fr-FR" sz="900" b="1" dirty="0">
                <a:solidFill>
                  <a:srgbClr val="C00000"/>
                </a:solidFill>
                <a:latin typeface="Arial" panose="020B0604020202020204" pitchFamily="34" charset="0"/>
                <a:cs typeface="Arial" panose="020B0604020202020204" pitchFamily="34" charset="0"/>
              </a:rPr>
              <a:t>created</a:t>
            </a:r>
            <a:endParaRPr lang="en-US" altLang="fr-FR" sz="900" dirty="0">
              <a:solidFill>
                <a:schemeClr val="tx1">
                  <a:lumMod val="50000"/>
                </a:schemeClr>
              </a:solidFill>
              <a:latin typeface="Arial" panose="020B0604020202020204" pitchFamily="34" charset="0"/>
              <a:cs typeface="Arial" panose="020B0604020202020204" pitchFamily="34" charset="0"/>
            </a:endParaRPr>
          </a:p>
        </p:txBody>
      </p:sp>
      <p:sp>
        <p:nvSpPr>
          <p:cNvPr id="4" name="Ellipse 3">
            <a:extLst>
              <a:ext uri="{FF2B5EF4-FFF2-40B4-BE49-F238E27FC236}">
                <a16:creationId xmlns:a16="http://schemas.microsoft.com/office/drawing/2014/main" id="{56F983C2-292F-6742-AC4E-F446ED6D952E}"/>
              </a:ext>
            </a:extLst>
          </p:cNvPr>
          <p:cNvSpPr/>
          <p:nvPr/>
        </p:nvSpPr>
        <p:spPr>
          <a:xfrm>
            <a:off x="506476" y="4075002"/>
            <a:ext cx="123987" cy="123986"/>
          </a:xfrm>
          <a:prstGeom prst="ellipse">
            <a:avLst/>
          </a:prstGeom>
          <a:solidFill>
            <a:srgbClr val="8A2C48"/>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 name="Espace réservé du contenu 10">
            <a:extLst>
              <a:ext uri="{FF2B5EF4-FFF2-40B4-BE49-F238E27FC236}">
                <a16:creationId xmlns:a16="http://schemas.microsoft.com/office/drawing/2014/main" id="{42CBD491-7A43-C740-8518-61C0E665D397}"/>
              </a:ext>
            </a:extLst>
          </p:cNvPr>
          <p:cNvSpPr txBox="1">
            <a:spLocks/>
          </p:cNvSpPr>
          <p:nvPr/>
        </p:nvSpPr>
        <p:spPr>
          <a:xfrm>
            <a:off x="1650011" y="1856346"/>
            <a:ext cx="1080138" cy="157479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en-US" sz="900" dirty="0">
                <a:solidFill>
                  <a:schemeClr val="tx1">
                    <a:lumMod val="50000"/>
                  </a:schemeClr>
                </a:solidFill>
                <a:latin typeface="Arial" panose="020B0604020202020204" pitchFamily="34" charset="0"/>
                <a:cs typeface="Arial" panose="020B0604020202020204" pitchFamily="34" charset="0"/>
              </a:rPr>
              <a:t>P</a:t>
            </a:r>
            <a:r>
              <a:rPr lang="en-US" sz="900" dirty="0">
                <a:latin typeface="Arial" panose="020B0604020202020204" pitchFamily="34" charset="0"/>
                <a:cs typeface="Arial" panose="020B0604020202020204" pitchFamily="34" charset="0"/>
              </a:rPr>
              <a:t>ublic scientific and technological institute, entirely dedicated to human health and biomedical research</a:t>
            </a:r>
          </a:p>
          <a:p>
            <a:pPr marL="0" lvl="3" defTabSz="600060">
              <a:lnSpc>
                <a:spcPct val="100000"/>
              </a:lnSpc>
              <a:spcBef>
                <a:spcPts val="225"/>
              </a:spcBef>
              <a:buClr>
                <a:schemeClr val="accent1"/>
              </a:buClr>
            </a:pPr>
            <a:endParaRPr lang="en-US" sz="900" dirty="0">
              <a:latin typeface="Arial" panose="020B0604020202020204" pitchFamily="34" charset="0"/>
              <a:cs typeface="Arial" panose="020B0604020202020204" pitchFamily="34" charset="0"/>
            </a:endParaRPr>
          </a:p>
          <a:p>
            <a:pPr marL="0" lvl="3" defTabSz="600060">
              <a:lnSpc>
                <a:spcPct val="100000"/>
              </a:lnSpc>
              <a:spcBef>
                <a:spcPts val="225"/>
              </a:spcBef>
              <a:buClr>
                <a:schemeClr val="accent1"/>
              </a:buClr>
            </a:pPr>
            <a:r>
              <a:rPr lang="en-US" sz="900" dirty="0">
                <a:latin typeface="Arial" panose="020B0604020202020204" pitchFamily="34" charset="0"/>
                <a:cs typeface="Arial" panose="020B0604020202020204" pitchFamily="34" charset="0"/>
              </a:rPr>
              <a:t>Placed under the </a:t>
            </a:r>
            <a:r>
              <a:rPr lang="en-US" sz="900" b="1" dirty="0">
                <a:solidFill>
                  <a:srgbClr val="FF3A00"/>
                </a:solidFill>
                <a:latin typeface="Arial" panose="020B0604020202020204" pitchFamily="34" charset="0"/>
                <a:cs typeface="Arial" panose="020B0604020202020204" pitchFamily="34" charset="0"/>
              </a:rPr>
              <a:t>joint authority </a:t>
            </a:r>
            <a:r>
              <a:rPr lang="en-US" sz="900" dirty="0">
                <a:latin typeface="Arial" panose="020B0604020202020204" pitchFamily="34" charset="0"/>
                <a:cs typeface="Arial" panose="020B0604020202020204" pitchFamily="34" charset="0"/>
              </a:rPr>
              <a:t>of the French Ministries of Health and Research</a:t>
            </a:r>
          </a:p>
        </p:txBody>
      </p:sp>
      <p:sp>
        <p:nvSpPr>
          <p:cNvPr id="14" name="Espace réservé du contenu 10">
            <a:extLst>
              <a:ext uri="{FF2B5EF4-FFF2-40B4-BE49-F238E27FC236}">
                <a16:creationId xmlns:a16="http://schemas.microsoft.com/office/drawing/2014/main" id="{BADD94A7-551C-1042-B4DB-5F04BBDAFA46}"/>
              </a:ext>
            </a:extLst>
          </p:cNvPr>
          <p:cNvSpPr txBox="1">
            <a:spLocks/>
          </p:cNvSpPr>
          <p:nvPr/>
        </p:nvSpPr>
        <p:spPr>
          <a:xfrm>
            <a:off x="3183103" y="2362263"/>
            <a:ext cx="1279387" cy="1436291"/>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en-US" sz="900" dirty="0" err="1">
                <a:latin typeface="Arial" panose="020B0604020202020204" pitchFamily="34" charset="0"/>
                <a:cs typeface="Arial" panose="020B0604020202020204" pitchFamily="34" charset="0"/>
              </a:rPr>
              <a:t>Inserm</a:t>
            </a:r>
            <a:r>
              <a:rPr lang="en-US" sz="900" dirty="0">
                <a:latin typeface="Arial" panose="020B0604020202020204" pitchFamily="34" charset="0"/>
                <a:cs typeface="Arial" panose="020B0604020202020204" pitchFamily="34" charset="0"/>
              </a:rPr>
              <a:t>, following reform, ensures the strategic, scientific and operational coordination of biomedical research</a:t>
            </a:r>
          </a:p>
          <a:p>
            <a:pPr marL="0" lvl="3" defTabSz="600060">
              <a:lnSpc>
                <a:spcPct val="100000"/>
              </a:lnSpc>
              <a:spcBef>
                <a:spcPts val="225"/>
              </a:spcBef>
              <a:buClr>
                <a:schemeClr val="accent1"/>
              </a:buClr>
            </a:pPr>
            <a:endParaRPr lang="en-US" sz="900" dirty="0">
              <a:latin typeface="Arial" panose="020B0604020202020204" pitchFamily="34" charset="0"/>
              <a:cs typeface="Arial" panose="020B0604020202020204" pitchFamily="34" charset="0"/>
            </a:endParaRPr>
          </a:p>
          <a:p>
            <a:pPr marL="0" lvl="3" defTabSz="600060">
              <a:lnSpc>
                <a:spcPct val="100000"/>
              </a:lnSpc>
              <a:spcBef>
                <a:spcPts val="225"/>
              </a:spcBef>
              <a:buClr>
                <a:schemeClr val="accent1"/>
              </a:buClr>
            </a:pPr>
            <a:r>
              <a:rPr lang="en-US" sz="900" b="1" dirty="0" err="1">
                <a:solidFill>
                  <a:srgbClr val="2D83C8"/>
                </a:solidFill>
                <a:latin typeface="Arial" panose="020B0604020202020204" pitchFamily="34" charset="0"/>
                <a:cs typeface="Arial" panose="020B0604020202020204" pitchFamily="34" charset="0"/>
              </a:rPr>
              <a:t>Aviesan</a:t>
            </a:r>
            <a:r>
              <a:rPr lang="en-US" sz="900" b="1" dirty="0">
                <a:solidFill>
                  <a:srgbClr val="2D83C8"/>
                </a:solidFill>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the French National Alliance for Life Sciences and Health, is created</a:t>
            </a:r>
            <a:endParaRPr lang="en-US" altLang="fr-FR" sz="900" b="1" dirty="0">
              <a:solidFill>
                <a:srgbClr val="2D83C8"/>
              </a:solidFill>
              <a:latin typeface="Arial" panose="020B0604020202020204" pitchFamily="34" charset="0"/>
              <a:cs typeface="Arial" panose="020B0604020202020204" pitchFamily="34" charset="0"/>
            </a:endParaRPr>
          </a:p>
        </p:txBody>
      </p:sp>
      <p:sp>
        <p:nvSpPr>
          <p:cNvPr id="15" name="Espace réservé du contenu 10">
            <a:extLst>
              <a:ext uri="{FF2B5EF4-FFF2-40B4-BE49-F238E27FC236}">
                <a16:creationId xmlns:a16="http://schemas.microsoft.com/office/drawing/2014/main" id="{CF6FB116-2FBF-5647-A791-DAC82EAF3B53}"/>
              </a:ext>
            </a:extLst>
          </p:cNvPr>
          <p:cNvSpPr txBox="1">
            <a:spLocks/>
          </p:cNvSpPr>
          <p:nvPr/>
        </p:nvSpPr>
        <p:spPr>
          <a:xfrm>
            <a:off x="4895852" y="1652336"/>
            <a:ext cx="1104037" cy="1159292"/>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en-US" sz="900" dirty="0" err="1">
                <a:latin typeface="Arial" panose="020B0604020202020204" pitchFamily="34" charset="0"/>
                <a:cs typeface="Arial" panose="020B0604020202020204" pitchFamily="34" charset="0"/>
              </a:rPr>
              <a:t>Inserm</a:t>
            </a:r>
            <a:r>
              <a:rPr lang="en-US" sz="900" dirty="0">
                <a:latin typeface="Arial" panose="020B0604020202020204" pitchFamily="34" charset="0"/>
                <a:cs typeface="Arial" panose="020B0604020202020204" pitchFamily="34" charset="0"/>
              </a:rPr>
              <a:t> establishes </a:t>
            </a:r>
          </a:p>
          <a:p>
            <a:pPr marL="0" lvl="3" defTabSz="600060">
              <a:lnSpc>
                <a:spcPct val="100000"/>
              </a:lnSpc>
              <a:spcBef>
                <a:spcPts val="225"/>
              </a:spcBef>
              <a:buClr>
                <a:schemeClr val="accent1"/>
              </a:buClr>
            </a:pPr>
            <a:r>
              <a:rPr lang="en-US" sz="900" dirty="0">
                <a:latin typeface="Arial" panose="020B0604020202020204" pitchFamily="34" charset="0"/>
                <a:cs typeface="Arial" panose="020B0604020202020204" pitchFamily="34" charset="0"/>
              </a:rPr>
              <a:t>its first </a:t>
            </a:r>
            <a:r>
              <a:rPr lang="en-US" sz="900" b="1" dirty="0">
                <a:solidFill>
                  <a:srgbClr val="92D04F"/>
                </a:solidFill>
                <a:latin typeface="Arial" panose="020B0604020202020204" pitchFamily="34" charset="0"/>
                <a:cs typeface="Arial" panose="020B0604020202020204" pitchFamily="34" charset="0"/>
              </a:rPr>
              <a:t>Strategic plan </a:t>
            </a:r>
            <a:r>
              <a:rPr lang="en-US" sz="900" dirty="0">
                <a:latin typeface="Arial" panose="020B0604020202020204" pitchFamily="34" charset="0"/>
                <a:cs typeface="Arial" panose="020B0604020202020204" pitchFamily="34" charset="0"/>
              </a:rPr>
              <a:t>and its </a:t>
            </a:r>
            <a:r>
              <a:rPr lang="en-US" sz="900" b="1" dirty="0">
                <a:solidFill>
                  <a:srgbClr val="92D04F"/>
                </a:solidFill>
                <a:latin typeface="Arial" panose="020B0604020202020204" pitchFamily="34" charset="0"/>
                <a:cs typeface="Arial" panose="020B0604020202020204" pitchFamily="34" charset="0"/>
              </a:rPr>
              <a:t>Objectives and performance contract</a:t>
            </a:r>
            <a:r>
              <a:rPr lang="en-US" sz="900" dirty="0">
                <a:latin typeface="Arial" panose="020B0604020202020204" pitchFamily="34" charset="0"/>
                <a:cs typeface="Arial" panose="020B0604020202020204" pitchFamily="34" charset="0"/>
              </a:rPr>
              <a:t> with the French State </a:t>
            </a:r>
          </a:p>
          <a:p>
            <a:pPr marL="0" lvl="3" defTabSz="600060">
              <a:lnSpc>
                <a:spcPct val="100000"/>
              </a:lnSpc>
              <a:spcBef>
                <a:spcPts val="225"/>
              </a:spcBef>
              <a:buClr>
                <a:schemeClr val="accent1"/>
              </a:buClr>
            </a:pPr>
            <a:r>
              <a:rPr lang="en-US" sz="900" dirty="0">
                <a:latin typeface="Arial" panose="020B0604020202020204" pitchFamily="34" charset="0"/>
                <a:cs typeface="Arial" panose="020B0604020202020204" pitchFamily="34" charset="0"/>
              </a:rPr>
              <a:t>(2011-2015)</a:t>
            </a:r>
            <a:endParaRPr lang="en-US" altLang="fr-FR" sz="900" b="1" dirty="0">
              <a:solidFill>
                <a:srgbClr val="00B0F0"/>
              </a:solidFill>
              <a:latin typeface="Arial" panose="020B0604020202020204" pitchFamily="34" charset="0"/>
              <a:cs typeface="Arial" panose="020B0604020202020204" pitchFamily="34" charset="0"/>
            </a:endParaRPr>
          </a:p>
        </p:txBody>
      </p:sp>
      <p:sp>
        <p:nvSpPr>
          <p:cNvPr id="5" name="Ellipse 4">
            <a:extLst>
              <a:ext uri="{FF2B5EF4-FFF2-40B4-BE49-F238E27FC236}">
                <a16:creationId xmlns:a16="http://schemas.microsoft.com/office/drawing/2014/main" id="{E59E39D9-D58A-024C-961C-08F70AA24DDF}"/>
              </a:ext>
            </a:extLst>
          </p:cNvPr>
          <p:cNvSpPr/>
          <p:nvPr/>
        </p:nvSpPr>
        <p:spPr>
          <a:xfrm>
            <a:off x="1225899" y="1185956"/>
            <a:ext cx="584663" cy="5846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iangle 5">
            <a:extLst>
              <a:ext uri="{FF2B5EF4-FFF2-40B4-BE49-F238E27FC236}">
                <a16:creationId xmlns:a16="http://schemas.microsoft.com/office/drawing/2014/main" id="{1032A090-1930-1042-ABDE-BAA53642E746}"/>
              </a:ext>
            </a:extLst>
          </p:cNvPr>
          <p:cNvSpPr/>
          <p:nvPr/>
        </p:nvSpPr>
        <p:spPr>
          <a:xfrm rot="10800000">
            <a:off x="1418787" y="1684890"/>
            <a:ext cx="198888" cy="17145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34114EC-5E99-0241-AE4A-E10AC1B26F36}"/>
              </a:ext>
            </a:extLst>
          </p:cNvPr>
          <p:cNvSpPr/>
          <p:nvPr/>
        </p:nvSpPr>
        <p:spPr>
          <a:xfrm>
            <a:off x="1263765" y="1371131"/>
            <a:ext cx="508931" cy="246221"/>
          </a:xfrm>
          <a:prstGeom prst="rect">
            <a:avLst/>
          </a:prstGeom>
        </p:spPr>
        <p:txBody>
          <a:bodyPr wrap="square">
            <a:spAutoFit/>
          </a:bodyPr>
          <a:lstStyle/>
          <a:p>
            <a:pPr algn="ctr"/>
            <a:r>
              <a:rPr lang="en-US" sz="1000" b="1" dirty="0">
                <a:solidFill>
                  <a:schemeClr val="bg1"/>
                </a:solidFill>
                <a:latin typeface="Arial" panose="020B0604020202020204" pitchFamily="34" charset="0"/>
                <a:cs typeface="Arial" panose="020B0604020202020204" pitchFamily="34" charset="0"/>
              </a:rPr>
              <a:t>1983</a:t>
            </a:r>
          </a:p>
        </p:txBody>
      </p:sp>
      <p:sp>
        <p:nvSpPr>
          <p:cNvPr id="18" name="Ellipse 17">
            <a:extLst>
              <a:ext uri="{FF2B5EF4-FFF2-40B4-BE49-F238E27FC236}">
                <a16:creationId xmlns:a16="http://schemas.microsoft.com/office/drawing/2014/main" id="{D4F10472-1D6B-134C-AE51-03BFC97E95A7}"/>
              </a:ext>
            </a:extLst>
          </p:cNvPr>
          <p:cNvSpPr/>
          <p:nvPr/>
        </p:nvSpPr>
        <p:spPr>
          <a:xfrm>
            <a:off x="276138" y="2349942"/>
            <a:ext cx="584663" cy="584663"/>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62147"/>
              </a:solidFill>
            </a:endParaRPr>
          </a:p>
        </p:txBody>
      </p:sp>
      <p:sp>
        <p:nvSpPr>
          <p:cNvPr id="19" name="Triangle 18">
            <a:extLst>
              <a:ext uri="{FF2B5EF4-FFF2-40B4-BE49-F238E27FC236}">
                <a16:creationId xmlns:a16="http://schemas.microsoft.com/office/drawing/2014/main" id="{A4AC314F-4260-2343-B8DE-1ED83F93ABD1}"/>
              </a:ext>
            </a:extLst>
          </p:cNvPr>
          <p:cNvSpPr/>
          <p:nvPr/>
        </p:nvSpPr>
        <p:spPr>
          <a:xfrm rot="10800000">
            <a:off x="469025" y="2848877"/>
            <a:ext cx="198888" cy="171455"/>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F968C03-B29B-A747-B861-106C63800BA7}"/>
              </a:ext>
            </a:extLst>
          </p:cNvPr>
          <p:cNvSpPr/>
          <p:nvPr/>
        </p:nvSpPr>
        <p:spPr>
          <a:xfrm>
            <a:off x="335072" y="2535117"/>
            <a:ext cx="466794" cy="246221"/>
          </a:xfrm>
          <a:prstGeom prst="rect">
            <a:avLst/>
          </a:prstGeom>
        </p:spPr>
        <p:txBody>
          <a:bodyPr wrap="none">
            <a:spAutoFit/>
          </a:bodyPr>
          <a:lstStyle/>
          <a:p>
            <a:pPr algn="ctr"/>
            <a:r>
              <a:rPr lang="en-US" sz="1000" b="1" dirty="0">
                <a:solidFill>
                  <a:schemeClr val="bg1"/>
                </a:solidFill>
                <a:latin typeface="Arial" panose="020B0604020202020204" pitchFamily="34" charset="0"/>
                <a:cs typeface="Arial" panose="020B0604020202020204" pitchFamily="34" charset="0"/>
              </a:rPr>
              <a:t>1964</a:t>
            </a:r>
          </a:p>
        </p:txBody>
      </p:sp>
      <p:cxnSp>
        <p:nvCxnSpPr>
          <p:cNvPr id="22" name="Connecteur droit 21">
            <a:extLst>
              <a:ext uri="{FF2B5EF4-FFF2-40B4-BE49-F238E27FC236}">
                <a16:creationId xmlns:a16="http://schemas.microsoft.com/office/drawing/2014/main" id="{7D172893-3F02-C64A-A873-264DD34AEF35}"/>
              </a:ext>
            </a:extLst>
          </p:cNvPr>
          <p:cNvCxnSpPr>
            <a:cxnSpLocks/>
          </p:cNvCxnSpPr>
          <p:nvPr/>
        </p:nvCxnSpPr>
        <p:spPr>
          <a:xfrm>
            <a:off x="568469" y="3046820"/>
            <a:ext cx="0" cy="992308"/>
          </a:xfrm>
          <a:prstGeom prst="line">
            <a:avLst/>
          </a:prstGeom>
          <a:ln>
            <a:solidFill>
              <a:srgbClr val="8A2C48"/>
            </a:solidFill>
          </a:ln>
        </p:spPr>
        <p:style>
          <a:lnRef idx="1">
            <a:schemeClr val="accent1"/>
          </a:lnRef>
          <a:fillRef idx="0">
            <a:schemeClr val="accent1"/>
          </a:fillRef>
          <a:effectRef idx="0">
            <a:schemeClr val="accent1"/>
          </a:effectRef>
          <a:fontRef idx="minor">
            <a:schemeClr val="tx1"/>
          </a:fontRef>
        </p:style>
      </p:cxnSp>
      <p:sp>
        <p:nvSpPr>
          <p:cNvPr id="23" name="Ellipse 22">
            <a:extLst>
              <a:ext uri="{FF2B5EF4-FFF2-40B4-BE49-F238E27FC236}">
                <a16:creationId xmlns:a16="http://schemas.microsoft.com/office/drawing/2014/main" id="{D9D78547-CA48-AB4E-9545-88E1DBBBF6E6}"/>
              </a:ext>
            </a:extLst>
          </p:cNvPr>
          <p:cNvSpPr/>
          <p:nvPr/>
        </p:nvSpPr>
        <p:spPr>
          <a:xfrm>
            <a:off x="1456237" y="4075002"/>
            <a:ext cx="123987" cy="123986"/>
          </a:xfrm>
          <a:prstGeom prst="ellipse">
            <a:avLst/>
          </a:prstGeom>
          <a:solidFill>
            <a:schemeClr val="accent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Connecteur droit 23">
            <a:extLst>
              <a:ext uri="{FF2B5EF4-FFF2-40B4-BE49-F238E27FC236}">
                <a16:creationId xmlns:a16="http://schemas.microsoft.com/office/drawing/2014/main" id="{CB635780-7C9C-8843-A013-5471E7D983E1}"/>
              </a:ext>
            </a:extLst>
          </p:cNvPr>
          <p:cNvCxnSpPr>
            <a:cxnSpLocks/>
          </p:cNvCxnSpPr>
          <p:nvPr/>
        </p:nvCxnSpPr>
        <p:spPr>
          <a:xfrm>
            <a:off x="1518230" y="1908495"/>
            <a:ext cx="0" cy="213063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Ellipse 25">
            <a:extLst>
              <a:ext uri="{FF2B5EF4-FFF2-40B4-BE49-F238E27FC236}">
                <a16:creationId xmlns:a16="http://schemas.microsoft.com/office/drawing/2014/main" id="{17D81B4C-86F6-E44E-8956-7715847E5079}"/>
              </a:ext>
            </a:extLst>
          </p:cNvPr>
          <p:cNvSpPr/>
          <p:nvPr/>
        </p:nvSpPr>
        <p:spPr>
          <a:xfrm>
            <a:off x="2768752" y="1691700"/>
            <a:ext cx="584663" cy="584663"/>
          </a:xfrm>
          <a:prstGeom prst="ellipse">
            <a:avLst/>
          </a:prstGeom>
          <a:solidFill>
            <a:srgbClr val="007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535FAE02-8907-A64B-823E-3C7B89FD6EFF}"/>
              </a:ext>
            </a:extLst>
          </p:cNvPr>
          <p:cNvSpPr/>
          <p:nvPr/>
        </p:nvSpPr>
        <p:spPr>
          <a:xfrm rot="10800000">
            <a:off x="2961640" y="2190635"/>
            <a:ext cx="198888" cy="171455"/>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75DD8BE9-D20F-FA4E-BC9E-7314D6695FA5}"/>
              </a:ext>
            </a:extLst>
          </p:cNvPr>
          <p:cNvSpPr/>
          <p:nvPr/>
        </p:nvSpPr>
        <p:spPr>
          <a:xfrm>
            <a:off x="2827686" y="1876875"/>
            <a:ext cx="466794" cy="246221"/>
          </a:xfrm>
          <a:prstGeom prst="rect">
            <a:avLst/>
          </a:prstGeom>
        </p:spPr>
        <p:txBody>
          <a:bodyPr wrap="none">
            <a:spAutoFit/>
          </a:bodyPr>
          <a:lstStyle/>
          <a:p>
            <a:pPr algn="ctr"/>
            <a:r>
              <a:rPr lang="en-US" sz="1000" b="1" dirty="0">
                <a:solidFill>
                  <a:schemeClr val="bg1"/>
                </a:solidFill>
                <a:latin typeface="Arial" panose="020B0604020202020204" pitchFamily="34" charset="0"/>
                <a:cs typeface="Arial" panose="020B0604020202020204" pitchFamily="34" charset="0"/>
              </a:rPr>
              <a:t>2009</a:t>
            </a:r>
          </a:p>
        </p:txBody>
      </p:sp>
      <p:sp>
        <p:nvSpPr>
          <p:cNvPr id="29" name="Ellipse 28">
            <a:extLst>
              <a:ext uri="{FF2B5EF4-FFF2-40B4-BE49-F238E27FC236}">
                <a16:creationId xmlns:a16="http://schemas.microsoft.com/office/drawing/2014/main" id="{FF68CBDC-39D5-344F-94DE-D6DBD1841072}"/>
              </a:ext>
            </a:extLst>
          </p:cNvPr>
          <p:cNvSpPr/>
          <p:nvPr/>
        </p:nvSpPr>
        <p:spPr>
          <a:xfrm>
            <a:off x="3372454" y="4075002"/>
            <a:ext cx="123987" cy="123986"/>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Connecteur droit 29">
            <a:extLst>
              <a:ext uri="{FF2B5EF4-FFF2-40B4-BE49-F238E27FC236}">
                <a16:creationId xmlns:a16="http://schemas.microsoft.com/office/drawing/2014/main" id="{A2D43138-B708-DD46-B81A-405CA799C022}"/>
              </a:ext>
            </a:extLst>
          </p:cNvPr>
          <p:cNvCxnSpPr>
            <a:cxnSpLocks/>
          </p:cNvCxnSpPr>
          <p:nvPr/>
        </p:nvCxnSpPr>
        <p:spPr>
          <a:xfrm>
            <a:off x="3061083" y="2421289"/>
            <a:ext cx="0" cy="1617839"/>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3" name="Ellipse 32">
            <a:extLst>
              <a:ext uri="{FF2B5EF4-FFF2-40B4-BE49-F238E27FC236}">
                <a16:creationId xmlns:a16="http://schemas.microsoft.com/office/drawing/2014/main" id="{E6B22B18-DAC6-D34A-9CF1-85FC46FDD606}"/>
              </a:ext>
            </a:extLst>
          </p:cNvPr>
          <p:cNvSpPr/>
          <p:nvPr/>
        </p:nvSpPr>
        <p:spPr>
          <a:xfrm>
            <a:off x="4475155" y="976197"/>
            <a:ext cx="584663" cy="58466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8E8ADB21-33A7-A749-ABB7-7C9EEBF8CAA7}"/>
              </a:ext>
            </a:extLst>
          </p:cNvPr>
          <p:cNvSpPr/>
          <p:nvPr/>
        </p:nvSpPr>
        <p:spPr>
          <a:xfrm rot="10800000">
            <a:off x="4668042" y="1478562"/>
            <a:ext cx="198888" cy="171455"/>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5CCDD64-B20F-844B-93E8-5C99BC9F436B}"/>
              </a:ext>
            </a:extLst>
          </p:cNvPr>
          <p:cNvSpPr/>
          <p:nvPr/>
        </p:nvSpPr>
        <p:spPr>
          <a:xfrm>
            <a:off x="4534089" y="1149797"/>
            <a:ext cx="466794" cy="246221"/>
          </a:xfrm>
          <a:prstGeom prst="rect">
            <a:avLst/>
          </a:prstGeom>
        </p:spPr>
        <p:txBody>
          <a:bodyPr wrap="none">
            <a:spAutoFit/>
          </a:bodyPr>
          <a:lstStyle/>
          <a:p>
            <a:pPr algn="ctr"/>
            <a:r>
              <a:rPr lang="en-US" sz="1000" b="1" dirty="0">
                <a:solidFill>
                  <a:schemeClr val="bg1"/>
                </a:solidFill>
                <a:latin typeface="Arial" panose="020B0604020202020204" pitchFamily="34" charset="0"/>
                <a:cs typeface="Arial" panose="020B0604020202020204" pitchFamily="34" charset="0"/>
              </a:rPr>
              <a:t>2011</a:t>
            </a:r>
          </a:p>
        </p:txBody>
      </p:sp>
      <p:sp>
        <p:nvSpPr>
          <p:cNvPr id="36" name="Ellipse 35">
            <a:extLst>
              <a:ext uri="{FF2B5EF4-FFF2-40B4-BE49-F238E27FC236}">
                <a16:creationId xmlns:a16="http://schemas.microsoft.com/office/drawing/2014/main" id="{A616838A-5871-304C-96E1-CBB98742635C}"/>
              </a:ext>
            </a:extLst>
          </p:cNvPr>
          <p:cNvSpPr/>
          <p:nvPr/>
        </p:nvSpPr>
        <p:spPr>
          <a:xfrm>
            <a:off x="5085021" y="4075002"/>
            <a:ext cx="123987" cy="123986"/>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Connecteur droit 36">
            <a:extLst>
              <a:ext uri="{FF2B5EF4-FFF2-40B4-BE49-F238E27FC236}">
                <a16:creationId xmlns:a16="http://schemas.microsoft.com/office/drawing/2014/main" id="{96DEAEEC-2CCF-7F41-A466-0E0793D1F049}"/>
              </a:ext>
            </a:extLst>
          </p:cNvPr>
          <p:cNvCxnSpPr>
            <a:cxnSpLocks/>
          </p:cNvCxnSpPr>
          <p:nvPr/>
        </p:nvCxnSpPr>
        <p:spPr>
          <a:xfrm>
            <a:off x="4767486" y="1770619"/>
            <a:ext cx="0" cy="2257203"/>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40" name="Ellipse 39">
            <a:extLst>
              <a:ext uri="{FF2B5EF4-FFF2-40B4-BE49-F238E27FC236}">
                <a16:creationId xmlns:a16="http://schemas.microsoft.com/office/drawing/2014/main" id="{0CDB7381-7A10-F74C-916C-DC86473DC8FC}"/>
              </a:ext>
            </a:extLst>
          </p:cNvPr>
          <p:cNvSpPr/>
          <p:nvPr/>
        </p:nvSpPr>
        <p:spPr>
          <a:xfrm>
            <a:off x="695034"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1" name="Ellipse 40">
            <a:extLst>
              <a:ext uri="{FF2B5EF4-FFF2-40B4-BE49-F238E27FC236}">
                <a16:creationId xmlns:a16="http://schemas.microsoft.com/office/drawing/2014/main" id="{8EAC4543-C576-3E4F-9EC5-5C59B23286CC}"/>
              </a:ext>
            </a:extLst>
          </p:cNvPr>
          <p:cNvSpPr/>
          <p:nvPr/>
        </p:nvSpPr>
        <p:spPr>
          <a:xfrm>
            <a:off x="885768"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2" name="Ellipse 41">
            <a:extLst>
              <a:ext uri="{FF2B5EF4-FFF2-40B4-BE49-F238E27FC236}">
                <a16:creationId xmlns:a16="http://schemas.microsoft.com/office/drawing/2014/main" id="{8558AFFA-B367-AF4C-889E-9B8BBDB18EB1}"/>
              </a:ext>
            </a:extLst>
          </p:cNvPr>
          <p:cNvSpPr/>
          <p:nvPr/>
        </p:nvSpPr>
        <p:spPr>
          <a:xfrm>
            <a:off x="1076502"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3" name="Ellipse 42">
            <a:extLst>
              <a:ext uri="{FF2B5EF4-FFF2-40B4-BE49-F238E27FC236}">
                <a16:creationId xmlns:a16="http://schemas.microsoft.com/office/drawing/2014/main" id="{68CF495E-BDC2-3047-9500-1B1C80347022}"/>
              </a:ext>
            </a:extLst>
          </p:cNvPr>
          <p:cNvSpPr/>
          <p:nvPr/>
        </p:nvSpPr>
        <p:spPr>
          <a:xfrm>
            <a:off x="1267236"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4" name="Ellipse 43">
            <a:extLst>
              <a:ext uri="{FF2B5EF4-FFF2-40B4-BE49-F238E27FC236}">
                <a16:creationId xmlns:a16="http://schemas.microsoft.com/office/drawing/2014/main" id="{8C8E0357-3361-3247-9A76-8ECFBBFF2CBE}"/>
              </a:ext>
            </a:extLst>
          </p:cNvPr>
          <p:cNvSpPr/>
          <p:nvPr/>
        </p:nvSpPr>
        <p:spPr>
          <a:xfrm>
            <a:off x="1660335"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Ellipse 44">
            <a:extLst>
              <a:ext uri="{FF2B5EF4-FFF2-40B4-BE49-F238E27FC236}">
                <a16:creationId xmlns:a16="http://schemas.microsoft.com/office/drawing/2014/main" id="{54E87F70-EC76-D840-94D1-E4E073D2E473}"/>
              </a:ext>
            </a:extLst>
          </p:cNvPr>
          <p:cNvSpPr/>
          <p:nvPr/>
        </p:nvSpPr>
        <p:spPr>
          <a:xfrm>
            <a:off x="1843574"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Ellipse 45">
            <a:extLst>
              <a:ext uri="{FF2B5EF4-FFF2-40B4-BE49-F238E27FC236}">
                <a16:creationId xmlns:a16="http://schemas.microsoft.com/office/drawing/2014/main" id="{DEDE0F7F-7AE9-4F48-B8F8-5223E7148DBA}"/>
              </a:ext>
            </a:extLst>
          </p:cNvPr>
          <p:cNvSpPr/>
          <p:nvPr/>
        </p:nvSpPr>
        <p:spPr>
          <a:xfrm>
            <a:off x="2030896"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Ellipse 46">
            <a:extLst>
              <a:ext uri="{FF2B5EF4-FFF2-40B4-BE49-F238E27FC236}">
                <a16:creationId xmlns:a16="http://schemas.microsoft.com/office/drawing/2014/main" id="{9DB9DFF4-54C4-BB4E-BB4D-77C77DC0C2BE}"/>
              </a:ext>
            </a:extLst>
          </p:cNvPr>
          <p:cNvSpPr/>
          <p:nvPr/>
        </p:nvSpPr>
        <p:spPr>
          <a:xfrm>
            <a:off x="2222355"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Ellipse 47">
            <a:extLst>
              <a:ext uri="{FF2B5EF4-FFF2-40B4-BE49-F238E27FC236}">
                <a16:creationId xmlns:a16="http://schemas.microsoft.com/office/drawing/2014/main" id="{F1088E57-92B4-E745-9564-AE8EB8339301}"/>
              </a:ext>
            </a:extLst>
          </p:cNvPr>
          <p:cNvSpPr/>
          <p:nvPr/>
        </p:nvSpPr>
        <p:spPr>
          <a:xfrm>
            <a:off x="2413814"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9" name="Ellipse 48">
            <a:extLst>
              <a:ext uri="{FF2B5EF4-FFF2-40B4-BE49-F238E27FC236}">
                <a16:creationId xmlns:a16="http://schemas.microsoft.com/office/drawing/2014/main" id="{98DD2797-D9B4-E647-AA68-EC3F546319FA}"/>
              </a:ext>
            </a:extLst>
          </p:cNvPr>
          <p:cNvSpPr/>
          <p:nvPr/>
        </p:nvSpPr>
        <p:spPr>
          <a:xfrm>
            <a:off x="2605273"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0" name="Ellipse 49">
            <a:extLst>
              <a:ext uri="{FF2B5EF4-FFF2-40B4-BE49-F238E27FC236}">
                <a16:creationId xmlns:a16="http://schemas.microsoft.com/office/drawing/2014/main" id="{28E5C3E4-DDB5-FA46-8377-34A15B0EBB6A}"/>
              </a:ext>
            </a:extLst>
          </p:cNvPr>
          <p:cNvSpPr/>
          <p:nvPr/>
        </p:nvSpPr>
        <p:spPr>
          <a:xfrm>
            <a:off x="2796732"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1" name="Ellipse 50">
            <a:extLst>
              <a:ext uri="{FF2B5EF4-FFF2-40B4-BE49-F238E27FC236}">
                <a16:creationId xmlns:a16="http://schemas.microsoft.com/office/drawing/2014/main" id="{C438ECF2-1066-3249-8A01-7617B46C745F}"/>
              </a:ext>
            </a:extLst>
          </p:cNvPr>
          <p:cNvSpPr/>
          <p:nvPr/>
        </p:nvSpPr>
        <p:spPr>
          <a:xfrm>
            <a:off x="2999090" y="4075002"/>
            <a:ext cx="123987" cy="123986"/>
          </a:xfrm>
          <a:prstGeom prst="ellipse">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 </a:t>
            </a:r>
          </a:p>
        </p:txBody>
      </p:sp>
      <p:sp>
        <p:nvSpPr>
          <p:cNvPr id="52" name="Ellipse 51">
            <a:extLst>
              <a:ext uri="{FF2B5EF4-FFF2-40B4-BE49-F238E27FC236}">
                <a16:creationId xmlns:a16="http://schemas.microsoft.com/office/drawing/2014/main" id="{54E0E863-93F0-CA49-AFB4-E53555F7AD1E}"/>
              </a:ext>
            </a:extLst>
          </p:cNvPr>
          <p:cNvSpPr/>
          <p:nvPr/>
        </p:nvSpPr>
        <p:spPr>
          <a:xfrm>
            <a:off x="3179650"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3" name="Ellipse 52">
            <a:extLst>
              <a:ext uri="{FF2B5EF4-FFF2-40B4-BE49-F238E27FC236}">
                <a16:creationId xmlns:a16="http://schemas.microsoft.com/office/drawing/2014/main" id="{7B61554B-F339-424E-BCEB-65CCC59A8517}"/>
              </a:ext>
            </a:extLst>
          </p:cNvPr>
          <p:cNvSpPr/>
          <p:nvPr/>
        </p:nvSpPr>
        <p:spPr>
          <a:xfrm>
            <a:off x="3933234"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4" name="Ellipse 53">
            <a:extLst>
              <a:ext uri="{FF2B5EF4-FFF2-40B4-BE49-F238E27FC236}">
                <a16:creationId xmlns:a16="http://schemas.microsoft.com/office/drawing/2014/main" id="{88A32C69-C964-5541-B6C5-83A89D90EEF6}"/>
              </a:ext>
            </a:extLst>
          </p:cNvPr>
          <p:cNvSpPr/>
          <p:nvPr/>
        </p:nvSpPr>
        <p:spPr>
          <a:xfrm>
            <a:off x="3562568"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5" name="Ellipse 54">
            <a:extLst>
              <a:ext uri="{FF2B5EF4-FFF2-40B4-BE49-F238E27FC236}">
                <a16:creationId xmlns:a16="http://schemas.microsoft.com/office/drawing/2014/main" id="{6E9A5280-A8D2-0840-863E-3C905D058D60}"/>
              </a:ext>
            </a:extLst>
          </p:cNvPr>
          <p:cNvSpPr/>
          <p:nvPr/>
        </p:nvSpPr>
        <p:spPr>
          <a:xfrm>
            <a:off x="3754027"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6" name="Ellipse 55">
            <a:extLst>
              <a:ext uri="{FF2B5EF4-FFF2-40B4-BE49-F238E27FC236}">
                <a16:creationId xmlns:a16="http://schemas.microsoft.com/office/drawing/2014/main" id="{EE7DACBF-4FAC-B74C-BCF0-27E18045093C}"/>
              </a:ext>
            </a:extLst>
          </p:cNvPr>
          <p:cNvSpPr/>
          <p:nvPr/>
        </p:nvSpPr>
        <p:spPr>
          <a:xfrm>
            <a:off x="4132861"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7" name="Ellipse 56">
            <a:extLst>
              <a:ext uri="{FF2B5EF4-FFF2-40B4-BE49-F238E27FC236}">
                <a16:creationId xmlns:a16="http://schemas.microsoft.com/office/drawing/2014/main" id="{CBA48DC3-D65A-394F-BB4A-20BD20BCAE53}"/>
              </a:ext>
            </a:extLst>
          </p:cNvPr>
          <p:cNvSpPr/>
          <p:nvPr/>
        </p:nvSpPr>
        <p:spPr>
          <a:xfrm>
            <a:off x="4325252"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8" name="Ellipse 57">
            <a:extLst>
              <a:ext uri="{FF2B5EF4-FFF2-40B4-BE49-F238E27FC236}">
                <a16:creationId xmlns:a16="http://schemas.microsoft.com/office/drawing/2014/main" id="{2BBAC97A-D103-3E45-9C2C-3B07767FCBF9}"/>
              </a:ext>
            </a:extLst>
          </p:cNvPr>
          <p:cNvSpPr/>
          <p:nvPr/>
        </p:nvSpPr>
        <p:spPr>
          <a:xfrm>
            <a:off x="4513560"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9" name="Ellipse 58">
            <a:extLst>
              <a:ext uri="{FF2B5EF4-FFF2-40B4-BE49-F238E27FC236}">
                <a16:creationId xmlns:a16="http://schemas.microsoft.com/office/drawing/2014/main" id="{02034AF8-4885-494E-BACD-60AC386727CD}"/>
              </a:ext>
            </a:extLst>
          </p:cNvPr>
          <p:cNvSpPr/>
          <p:nvPr/>
        </p:nvSpPr>
        <p:spPr>
          <a:xfrm>
            <a:off x="4705493" y="4075002"/>
            <a:ext cx="123987" cy="123986"/>
          </a:xfrm>
          <a:prstGeom prst="ellipse">
            <a:avLst/>
          </a:prstGeom>
          <a:solidFill>
            <a:srgbClr val="92D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Ellipse 59">
            <a:extLst>
              <a:ext uri="{FF2B5EF4-FFF2-40B4-BE49-F238E27FC236}">
                <a16:creationId xmlns:a16="http://schemas.microsoft.com/office/drawing/2014/main" id="{6CC6FEF5-92F2-264F-B03E-55949D874CB1}"/>
              </a:ext>
            </a:extLst>
          </p:cNvPr>
          <p:cNvSpPr/>
          <p:nvPr/>
        </p:nvSpPr>
        <p:spPr>
          <a:xfrm>
            <a:off x="4890176"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1" name="Ellipse 60">
            <a:extLst>
              <a:ext uri="{FF2B5EF4-FFF2-40B4-BE49-F238E27FC236}">
                <a16:creationId xmlns:a16="http://schemas.microsoft.com/office/drawing/2014/main" id="{F2E79500-F24F-E749-9B63-659157D45B2E}"/>
              </a:ext>
            </a:extLst>
          </p:cNvPr>
          <p:cNvSpPr/>
          <p:nvPr/>
        </p:nvSpPr>
        <p:spPr>
          <a:xfrm>
            <a:off x="5265859"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2" name="Ellipse 61">
            <a:extLst>
              <a:ext uri="{FF2B5EF4-FFF2-40B4-BE49-F238E27FC236}">
                <a16:creationId xmlns:a16="http://schemas.microsoft.com/office/drawing/2014/main" id="{658E5E5E-1944-284A-9583-77621E119F5D}"/>
              </a:ext>
            </a:extLst>
          </p:cNvPr>
          <p:cNvSpPr/>
          <p:nvPr/>
        </p:nvSpPr>
        <p:spPr>
          <a:xfrm>
            <a:off x="5828917"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3" name="Ellipse 62">
            <a:extLst>
              <a:ext uri="{FF2B5EF4-FFF2-40B4-BE49-F238E27FC236}">
                <a16:creationId xmlns:a16="http://schemas.microsoft.com/office/drawing/2014/main" id="{7B89CECB-77A5-624F-B6B2-BFCB024E4AD9}"/>
              </a:ext>
            </a:extLst>
          </p:cNvPr>
          <p:cNvSpPr/>
          <p:nvPr/>
        </p:nvSpPr>
        <p:spPr>
          <a:xfrm>
            <a:off x="5455100"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4" name="Ellipse 63">
            <a:extLst>
              <a:ext uri="{FF2B5EF4-FFF2-40B4-BE49-F238E27FC236}">
                <a16:creationId xmlns:a16="http://schemas.microsoft.com/office/drawing/2014/main" id="{AA5AACBE-136B-2047-87A4-39857F44CBAC}"/>
              </a:ext>
            </a:extLst>
          </p:cNvPr>
          <p:cNvSpPr/>
          <p:nvPr/>
        </p:nvSpPr>
        <p:spPr>
          <a:xfrm>
            <a:off x="5643408"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5" name="Ellipse 64">
            <a:extLst>
              <a:ext uri="{FF2B5EF4-FFF2-40B4-BE49-F238E27FC236}">
                <a16:creationId xmlns:a16="http://schemas.microsoft.com/office/drawing/2014/main" id="{3D6F7D39-C2B0-7346-B893-465FA93F7A5A}"/>
              </a:ext>
            </a:extLst>
          </p:cNvPr>
          <p:cNvSpPr/>
          <p:nvPr/>
        </p:nvSpPr>
        <p:spPr>
          <a:xfrm>
            <a:off x="6401337"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6" name="Ellipse 65">
            <a:extLst>
              <a:ext uri="{FF2B5EF4-FFF2-40B4-BE49-F238E27FC236}">
                <a16:creationId xmlns:a16="http://schemas.microsoft.com/office/drawing/2014/main" id="{52D9165B-4A74-974E-94D3-E8BC073B03DC}"/>
              </a:ext>
            </a:extLst>
          </p:cNvPr>
          <p:cNvSpPr/>
          <p:nvPr/>
        </p:nvSpPr>
        <p:spPr>
          <a:xfrm>
            <a:off x="6026289" y="4075002"/>
            <a:ext cx="123987" cy="123986"/>
          </a:xfrm>
          <a:prstGeom prst="ellipse">
            <a:avLst/>
          </a:prstGeom>
          <a:solidFill>
            <a:srgbClr val="FF830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7" name="Ellipse 66">
            <a:extLst>
              <a:ext uri="{FF2B5EF4-FFF2-40B4-BE49-F238E27FC236}">
                <a16:creationId xmlns:a16="http://schemas.microsoft.com/office/drawing/2014/main" id="{1B0D35EC-5328-E44B-8220-ED0771B5F7E1}"/>
              </a:ext>
            </a:extLst>
          </p:cNvPr>
          <p:cNvSpPr/>
          <p:nvPr/>
        </p:nvSpPr>
        <p:spPr>
          <a:xfrm>
            <a:off x="6208332"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8" name="Ellipse 67">
            <a:extLst>
              <a:ext uri="{FF2B5EF4-FFF2-40B4-BE49-F238E27FC236}">
                <a16:creationId xmlns:a16="http://schemas.microsoft.com/office/drawing/2014/main" id="{79F05A44-D0F8-EC4E-8EEA-8649FAD29FFD}"/>
              </a:ext>
            </a:extLst>
          </p:cNvPr>
          <p:cNvSpPr/>
          <p:nvPr/>
        </p:nvSpPr>
        <p:spPr>
          <a:xfrm>
            <a:off x="6585805"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9" name="Ellipse 68">
            <a:extLst>
              <a:ext uri="{FF2B5EF4-FFF2-40B4-BE49-F238E27FC236}">
                <a16:creationId xmlns:a16="http://schemas.microsoft.com/office/drawing/2014/main" id="{1C11A506-139E-7E4F-9186-BF4E3B693E50}"/>
              </a:ext>
            </a:extLst>
          </p:cNvPr>
          <p:cNvSpPr/>
          <p:nvPr/>
        </p:nvSpPr>
        <p:spPr>
          <a:xfrm>
            <a:off x="6956658" y="4080002"/>
            <a:ext cx="123987" cy="123986"/>
          </a:xfrm>
          <a:prstGeom prst="ellipse">
            <a:avLst/>
          </a:prstGeom>
          <a:solidFill>
            <a:srgbClr val="66006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0" name="Ellipse 69">
            <a:extLst>
              <a:ext uri="{FF2B5EF4-FFF2-40B4-BE49-F238E27FC236}">
                <a16:creationId xmlns:a16="http://schemas.microsoft.com/office/drawing/2014/main" id="{DD728683-C7A3-FB4F-8003-7DD80CFC4885}"/>
              </a:ext>
            </a:extLst>
          </p:cNvPr>
          <p:cNvSpPr/>
          <p:nvPr/>
        </p:nvSpPr>
        <p:spPr>
          <a:xfrm>
            <a:off x="7157291"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2" name="Ellipse 71">
            <a:extLst>
              <a:ext uri="{FF2B5EF4-FFF2-40B4-BE49-F238E27FC236}">
                <a16:creationId xmlns:a16="http://schemas.microsoft.com/office/drawing/2014/main" id="{FCB371A7-641F-8F43-B9BA-49E669AFAD16}"/>
              </a:ext>
            </a:extLst>
          </p:cNvPr>
          <p:cNvSpPr/>
          <p:nvPr/>
        </p:nvSpPr>
        <p:spPr>
          <a:xfrm>
            <a:off x="7339037"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3" name="Ellipse 72">
            <a:extLst>
              <a:ext uri="{FF2B5EF4-FFF2-40B4-BE49-F238E27FC236}">
                <a16:creationId xmlns:a16="http://schemas.microsoft.com/office/drawing/2014/main" id="{E64958CC-0427-F044-BE2E-7829320D3B99}"/>
              </a:ext>
            </a:extLst>
          </p:cNvPr>
          <p:cNvSpPr/>
          <p:nvPr/>
        </p:nvSpPr>
        <p:spPr>
          <a:xfrm>
            <a:off x="7527345"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4" name="Ellipse 73">
            <a:extLst>
              <a:ext uri="{FF2B5EF4-FFF2-40B4-BE49-F238E27FC236}">
                <a16:creationId xmlns:a16="http://schemas.microsoft.com/office/drawing/2014/main" id="{A7B45D2D-9A00-4946-9F54-F5C5BC791EB3}"/>
              </a:ext>
            </a:extLst>
          </p:cNvPr>
          <p:cNvSpPr/>
          <p:nvPr/>
        </p:nvSpPr>
        <p:spPr>
          <a:xfrm>
            <a:off x="7715653"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5" name="Ellipse 74">
            <a:extLst>
              <a:ext uri="{FF2B5EF4-FFF2-40B4-BE49-F238E27FC236}">
                <a16:creationId xmlns:a16="http://schemas.microsoft.com/office/drawing/2014/main" id="{C6F45E0B-F6B9-6C40-8769-3FA810C60936}"/>
              </a:ext>
            </a:extLst>
          </p:cNvPr>
          <p:cNvSpPr/>
          <p:nvPr/>
        </p:nvSpPr>
        <p:spPr>
          <a:xfrm>
            <a:off x="8106326" y="4075002"/>
            <a:ext cx="123987" cy="123986"/>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8" name="Forme libre 87">
            <a:extLst>
              <a:ext uri="{FF2B5EF4-FFF2-40B4-BE49-F238E27FC236}">
                <a16:creationId xmlns:a16="http://schemas.microsoft.com/office/drawing/2014/main" id="{4A28235E-474A-A74A-8BF1-FF52FC9B6DA8}"/>
              </a:ext>
            </a:extLst>
          </p:cNvPr>
          <p:cNvSpPr/>
          <p:nvPr/>
        </p:nvSpPr>
        <p:spPr>
          <a:xfrm>
            <a:off x="8246936" y="3893205"/>
            <a:ext cx="296885" cy="534389"/>
          </a:xfrm>
          <a:custGeom>
            <a:avLst/>
            <a:gdLst>
              <a:gd name="connsiteX0" fmla="*/ 0 w 296884"/>
              <a:gd name="connsiteY0" fmla="*/ 0 h 534389"/>
              <a:gd name="connsiteX1" fmla="*/ 296884 w 296884"/>
              <a:gd name="connsiteY1" fmla="*/ 255319 h 534389"/>
              <a:gd name="connsiteX2" fmla="*/ 17814 w 296884"/>
              <a:gd name="connsiteY2" fmla="*/ 534389 h 534389"/>
            </a:gdLst>
            <a:ahLst/>
            <a:cxnLst>
              <a:cxn ang="0">
                <a:pos x="connsiteX0" y="connsiteY0"/>
              </a:cxn>
              <a:cxn ang="0">
                <a:pos x="connsiteX1" y="connsiteY1"/>
              </a:cxn>
              <a:cxn ang="0">
                <a:pos x="connsiteX2" y="connsiteY2"/>
              </a:cxn>
            </a:cxnLst>
            <a:rect l="l" t="t" r="r" b="b"/>
            <a:pathLst>
              <a:path w="296884" h="534389">
                <a:moveTo>
                  <a:pt x="0" y="0"/>
                </a:moveTo>
                <a:lnTo>
                  <a:pt x="296884" y="255319"/>
                </a:lnTo>
                <a:lnTo>
                  <a:pt x="17814" y="534389"/>
                </a:lnTo>
              </a:path>
            </a:pathLst>
          </a:cu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Espace réservé du contenu 10">
            <a:extLst>
              <a:ext uri="{FF2B5EF4-FFF2-40B4-BE49-F238E27FC236}">
                <a16:creationId xmlns:a16="http://schemas.microsoft.com/office/drawing/2014/main" id="{BADD94A7-551C-1042-B4DB-5F04BBDAFA46}"/>
              </a:ext>
            </a:extLst>
          </p:cNvPr>
          <p:cNvSpPr txBox="1">
            <a:spLocks/>
          </p:cNvSpPr>
          <p:nvPr/>
        </p:nvSpPr>
        <p:spPr>
          <a:xfrm>
            <a:off x="6207304" y="3123460"/>
            <a:ext cx="738856" cy="83099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en-US" sz="900" dirty="0">
                <a:latin typeface="Arial" panose="020B0604020202020204" pitchFamily="34" charset="0"/>
                <a:cs typeface="Arial" panose="020B0604020202020204" pitchFamily="34" charset="0"/>
              </a:rPr>
              <a:t>Inserm establishes its </a:t>
            </a:r>
            <a:r>
              <a:rPr lang="en-US" sz="900" b="1" dirty="0">
                <a:solidFill>
                  <a:srgbClr val="FF8301"/>
                </a:solidFill>
                <a:latin typeface="Arial" panose="020B0604020202020204" pitchFamily="34" charset="0"/>
                <a:cs typeface="Arial" panose="020B0604020202020204" pitchFamily="34" charset="0"/>
              </a:rPr>
              <a:t>2025 Strategic Plan </a:t>
            </a:r>
            <a:r>
              <a:rPr lang="en-US" sz="900" dirty="0">
                <a:latin typeface="Arial" panose="020B0604020202020204" pitchFamily="34" charset="0"/>
                <a:cs typeface="Arial" panose="020B0604020202020204" pitchFamily="34" charset="0"/>
              </a:rPr>
              <a:t>with the French State</a:t>
            </a:r>
            <a:endParaRPr lang="en-US" altLang="fr-FR" sz="900" b="1" dirty="0">
              <a:solidFill>
                <a:srgbClr val="2D83C8"/>
              </a:solidFill>
              <a:latin typeface="Arial" panose="020B0604020202020204" pitchFamily="34" charset="0"/>
              <a:cs typeface="Arial" panose="020B0604020202020204" pitchFamily="34" charset="0"/>
            </a:endParaRPr>
          </a:p>
        </p:txBody>
      </p:sp>
      <p:sp>
        <p:nvSpPr>
          <p:cNvPr id="78" name="Ellipse 77">
            <a:extLst>
              <a:ext uri="{FF2B5EF4-FFF2-40B4-BE49-F238E27FC236}">
                <a16:creationId xmlns:a16="http://schemas.microsoft.com/office/drawing/2014/main" id="{17D81B4C-86F6-E44E-8956-7715847E5079}"/>
              </a:ext>
            </a:extLst>
          </p:cNvPr>
          <p:cNvSpPr/>
          <p:nvPr/>
        </p:nvSpPr>
        <p:spPr>
          <a:xfrm>
            <a:off x="5795951" y="2453070"/>
            <a:ext cx="584663" cy="584663"/>
          </a:xfrm>
          <a:prstGeom prst="ellipse">
            <a:avLst/>
          </a:prstGeom>
          <a:solidFill>
            <a:srgbClr val="FF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riangle 78">
            <a:extLst>
              <a:ext uri="{FF2B5EF4-FFF2-40B4-BE49-F238E27FC236}">
                <a16:creationId xmlns:a16="http://schemas.microsoft.com/office/drawing/2014/main" id="{535FAE02-8907-A64B-823E-3C7B89FD6EFF}"/>
              </a:ext>
            </a:extLst>
          </p:cNvPr>
          <p:cNvSpPr/>
          <p:nvPr/>
        </p:nvSpPr>
        <p:spPr>
          <a:xfrm rot="10800000">
            <a:off x="5988838" y="2952005"/>
            <a:ext cx="198888" cy="171455"/>
          </a:xfrm>
          <a:prstGeom prst="triangle">
            <a:avLst/>
          </a:prstGeom>
          <a:solidFill>
            <a:srgbClr val="FF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75DD8BE9-D20F-FA4E-BC9E-7314D6695FA5}"/>
              </a:ext>
            </a:extLst>
          </p:cNvPr>
          <p:cNvSpPr/>
          <p:nvPr/>
        </p:nvSpPr>
        <p:spPr>
          <a:xfrm>
            <a:off x="5854885" y="2638245"/>
            <a:ext cx="466794" cy="246221"/>
          </a:xfrm>
          <a:prstGeom prst="rect">
            <a:avLst/>
          </a:prstGeom>
        </p:spPr>
        <p:txBody>
          <a:bodyPr wrap="none">
            <a:spAutoFit/>
          </a:bodyPr>
          <a:lstStyle/>
          <a:p>
            <a:pPr algn="ctr"/>
            <a:r>
              <a:rPr lang="en-US" sz="1000" b="1" dirty="0">
                <a:solidFill>
                  <a:schemeClr val="bg1"/>
                </a:solidFill>
                <a:latin typeface="Arial" panose="020B0604020202020204" pitchFamily="34" charset="0"/>
                <a:cs typeface="Arial" panose="020B0604020202020204" pitchFamily="34" charset="0"/>
              </a:rPr>
              <a:t>2019</a:t>
            </a:r>
          </a:p>
        </p:txBody>
      </p:sp>
      <p:sp>
        <p:nvSpPr>
          <p:cNvPr id="81" name="Ellipse 80">
            <a:extLst>
              <a:ext uri="{FF2B5EF4-FFF2-40B4-BE49-F238E27FC236}">
                <a16:creationId xmlns:a16="http://schemas.microsoft.com/office/drawing/2014/main" id="{FF68CBDC-39D5-344F-94DE-D6DBD1841072}"/>
              </a:ext>
            </a:extLst>
          </p:cNvPr>
          <p:cNvSpPr/>
          <p:nvPr/>
        </p:nvSpPr>
        <p:spPr>
          <a:xfrm>
            <a:off x="6778954" y="4075002"/>
            <a:ext cx="123987" cy="123986"/>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2" name="Connecteur droit 81">
            <a:extLst>
              <a:ext uri="{FF2B5EF4-FFF2-40B4-BE49-F238E27FC236}">
                <a16:creationId xmlns:a16="http://schemas.microsoft.com/office/drawing/2014/main" id="{A2D43138-B708-DD46-B81A-405CA799C022}"/>
              </a:ext>
            </a:extLst>
          </p:cNvPr>
          <p:cNvCxnSpPr>
            <a:cxnSpLocks/>
          </p:cNvCxnSpPr>
          <p:nvPr/>
        </p:nvCxnSpPr>
        <p:spPr>
          <a:xfrm>
            <a:off x="6088282" y="3225654"/>
            <a:ext cx="0" cy="810483"/>
          </a:xfrm>
          <a:prstGeom prst="line">
            <a:avLst/>
          </a:prstGeom>
          <a:ln>
            <a:solidFill>
              <a:srgbClr val="FF8301"/>
            </a:solidFill>
          </a:ln>
        </p:spPr>
        <p:style>
          <a:lnRef idx="1">
            <a:schemeClr val="accent1"/>
          </a:lnRef>
          <a:fillRef idx="0">
            <a:schemeClr val="accent1"/>
          </a:fillRef>
          <a:effectRef idx="0">
            <a:schemeClr val="accent1"/>
          </a:effectRef>
          <a:fontRef idx="minor">
            <a:schemeClr val="tx1"/>
          </a:fontRef>
        </p:style>
      </p:cxnSp>
      <p:sp>
        <p:nvSpPr>
          <p:cNvPr id="83" name="Ellipse 82">
            <a:extLst>
              <a:ext uri="{FF2B5EF4-FFF2-40B4-BE49-F238E27FC236}">
                <a16:creationId xmlns:a16="http://schemas.microsoft.com/office/drawing/2014/main" id="{17D81B4C-86F6-E44E-8956-7715847E5079}"/>
              </a:ext>
            </a:extLst>
          </p:cNvPr>
          <p:cNvSpPr/>
          <p:nvPr/>
        </p:nvSpPr>
        <p:spPr>
          <a:xfrm>
            <a:off x="6726320" y="700669"/>
            <a:ext cx="584663" cy="584663"/>
          </a:xfrm>
          <a:prstGeom prst="ellips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riangle 83">
            <a:extLst>
              <a:ext uri="{FF2B5EF4-FFF2-40B4-BE49-F238E27FC236}">
                <a16:creationId xmlns:a16="http://schemas.microsoft.com/office/drawing/2014/main" id="{535FAE02-8907-A64B-823E-3C7B89FD6EFF}"/>
              </a:ext>
            </a:extLst>
          </p:cNvPr>
          <p:cNvSpPr/>
          <p:nvPr/>
        </p:nvSpPr>
        <p:spPr>
          <a:xfrm rot="10800000">
            <a:off x="6919207" y="1199604"/>
            <a:ext cx="198888" cy="171455"/>
          </a:xfrm>
          <a:prstGeom prst="triangl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75DD8BE9-D20F-FA4E-BC9E-7314D6695FA5}"/>
              </a:ext>
            </a:extLst>
          </p:cNvPr>
          <p:cNvSpPr/>
          <p:nvPr/>
        </p:nvSpPr>
        <p:spPr>
          <a:xfrm>
            <a:off x="6785254" y="885844"/>
            <a:ext cx="466794" cy="246221"/>
          </a:xfrm>
          <a:prstGeom prst="rect">
            <a:avLst/>
          </a:prstGeom>
        </p:spPr>
        <p:txBody>
          <a:bodyPr wrap="none">
            <a:spAutoFit/>
          </a:bodyPr>
          <a:lstStyle/>
          <a:p>
            <a:r>
              <a:rPr lang="en-US" sz="1000" b="1" dirty="0">
                <a:solidFill>
                  <a:schemeClr val="bg1"/>
                </a:solidFill>
                <a:latin typeface="Arial" panose="020B0604020202020204" pitchFamily="34" charset="0"/>
                <a:cs typeface="Arial" panose="020B0604020202020204" pitchFamily="34" charset="0"/>
              </a:rPr>
              <a:t>2022</a:t>
            </a:r>
          </a:p>
        </p:txBody>
      </p:sp>
      <p:sp>
        <p:nvSpPr>
          <p:cNvPr id="86" name="Ellipse 85">
            <a:extLst>
              <a:ext uri="{FF2B5EF4-FFF2-40B4-BE49-F238E27FC236}">
                <a16:creationId xmlns:a16="http://schemas.microsoft.com/office/drawing/2014/main" id="{FF68CBDC-39D5-344F-94DE-D6DBD1841072}"/>
              </a:ext>
            </a:extLst>
          </p:cNvPr>
          <p:cNvSpPr/>
          <p:nvPr/>
        </p:nvSpPr>
        <p:spPr>
          <a:xfrm>
            <a:off x="7917422" y="4080002"/>
            <a:ext cx="123987" cy="123986"/>
          </a:xfrm>
          <a:prstGeom prst="ellipse">
            <a:avLst/>
          </a:prstGeom>
          <a:solidFill>
            <a:srgbClr val="5DC2F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7" name="Connecteur droit 86">
            <a:extLst>
              <a:ext uri="{FF2B5EF4-FFF2-40B4-BE49-F238E27FC236}">
                <a16:creationId xmlns:a16="http://schemas.microsoft.com/office/drawing/2014/main" id="{A2D43138-B708-DD46-B81A-405CA799C022}"/>
              </a:ext>
            </a:extLst>
          </p:cNvPr>
          <p:cNvCxnSpPr>
            <a:cxnSpLocks/>
          </p:cNvCxnSpPr>
          <p:nvPr/>
        </p:nvCxnSpPr>
        <p:spPr>
          <a:xfrm>
            <a:off x="7018651" y="1478561"/>
            <a:ext cx="0" cy="2567679"/>
          </a:xfrm>
          <a:prstGeom prst="line">
            <a:avLst/>
          </a:prstGeom>
          <a:ln>
            <a:solidFill>
              <a:srgbClr val="660066"/>
            </a:solidFill>
          </a:ln>
        </p:spPr>
        <p:style>
          <a:lnRef idx="1">
            <a:schemeClr val="accent1"/>
          </a:lnRef>
          <a:fillRef idx="0">
            <a:schemeClr val="accent1"/>
          </a:fillRef>
          <a:effectRef idx="0">
            <a:schemeClr val="accent1"/>
          </a:effectRef>
          <a:fontRef idx="minor">
            <a:schemeClr val="tx1"/>
          </a:fontRef>
        </p:style>
      </p:cxnSp>
      <p:sp>
        <p:nvSpPr>
          <p:cNvPr id="89" name="Espace réservé du contenu 10">
            <a:extLst>
              <a:ext uri="{FF2B5EF4-FFF2-40B4-BE49-F238E27FC236}">
                <a16:creationId xmlns:a16="http://schemas.microsoft.com/office/drawing/2014/main" id="{BADD94A7-551C-1042-B4DB-5F04BBDAFA46}"/>
              </a:ext>
            </a:extLst>
          </p:cNvPr>
          <p:cNvSpPr txBox="1">
            <a:spLocks/>
          </p:cNvSpPr>
          <p:nvPr/>
        </p:nvSpPr>
        <p:spPr>
          <a:xfrm>
            <a:off x="8102795" y="2991841"/>
            <a:ext cx="830497" cy="69249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en-US" sz="900" dirty="0">
                <a:latin typeface="Arial" panose="020B0604020202020204" pitchFamily="34" charset="0"/>
                <a:cs typeface="Arial" panose="020B0604020202020204" pitchFamily="34" charset="0"/>
              </a:rPr>
              <a:t>The </a:t>
            </a:r>
            <a:r>
              <a:rPr lang="en-US" sz="900" b="1" dirty="0">
                <a:solidFill>
                  <a:srgbClr val="5CC3F5"/>
                </a:solidFill>
                <a:latin typeface="Arial" panose="020B0604020202020204" pitchFamily="34" charset="0"/>
                <a:cs typeface="Arial" panose="020B0604020202020204" pitchFamily="34" charset="0"/>
              </a:rPr>
              <a:t>Health programming agency </a:t>
            </a:r>
            <a:r>
              <a:rPr lang="en-US" sz="900" dirty="0">
                <a:latin typeface="Arial" panose="020B0604020202020204" pitchFamily="34" charset="0"/>
                <a:cs typeface="Arial" panose="020B0604020202020204" pitchFamily="34" charset="0"/>
              </a:rPr>
              <a:t>ran by Inserm is created</a:t>
            </a:r>
          </a:p>
        </p:txBody>
      </p:sp>
      <p:sp>
        <p:nvSpPr>
          <p:cNvPr id="92" name="Espace réservé du contenu 10">
            <a:extLst>
              <a:ext uri="{FF2B5EF4-FFF2-40B4-BE49-F238E27FC236}">
                <a16:creationId xmlns:a16="http://schemas.microsoft.com/office/drawing/2014/main" id="{BADD94A7-551C-1042-B4DB-5F04BBDAFA46}"/>
              </a:ext>
            </a:extLst>
          </p:cNvPr>
          <p:cNvSpPr txBox="1">
            <a:spLocks/>
          </p:cNvSpPr>
          <p:nvPr/>
        </p:nvSpPr>
        <p:spPr>
          <a:xfrm>
            <a:off x="7149191" y="1350283"/>
            <a:ext cx="1073686" cy="995144"/>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en-US" sz="900" dirty="0">
                <a:latin typeface="Arial" panose="020B0604020202020204" pitchFamily="34" charset="0"/>
                <a:cs typeface="Arial" panose="020B0604020202020204" pitchFamily="34" charset="0"/>
              </a:rPr>
              <a:t>Inserm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establishes its</a:t>
            </a:r>
            <a:r>
              <a:rPr lang="en-US" sz="900" dirty="0">
                <a:solidFill>
                  <a:srgbClr val="660066"/>
                </a:solidFill>
                <a:latin typeface="Arial" panose="020B0604020202020204" pitchFamily="34" charset="0"/>
                <a:cs typeface="Arial" panose="020B0604020202020204" pitchFamily="34" charset="0"/>
              </a:rPr>
              <a:t> </a:t>
            </a:r>
            <a:br>
              <a:rPr lang="en-US" sz="900" dirty="0">
                <a:solidFill>
                  <a:srgbClr val="660066"/>
                </a:solidFill>
                <a:latin typeface="Arial" panose="020B0604020202020204" pitchFamily="34" charset="0"/>
                <a:cs typeface="Arial" panose="020B0604020202020204" pitchFamily="34" charset="0"/>
              </a:rPr>
            </a:br>
            <a:r>
              <a:rPr lang="en-US" sz="900" b="1" dirty="0">
                <a:solidFill>
                  <a:srgbClr val="660066"/>
                </a:solidFill>
                <a:latin typeface="Arial" panose="020B0604020202020204" pitchFamily="34" charset="0"/>
                <a:cs typeface="Arial" panose="020B0604020202020204" pitchFamily="34" charset="0"/>
              </a:rPr>
              <a:t>2021-2025 Objectives, resources and performance </a:t>
            </a:r>
          </a:p>
          <a:p>
            <a:pPr marL="0" lvl="3" defTabSz="600060">
              <a:lnSpc>
                <a:spcPct val="100000"/>
              </a:lnSpc>
              <a:spcBef>
                <a:spcPts val="225"/>
              </a:spcBef>
              <a:buClr>
                <a:schemeClr val="accent1"/>
              </a:buClr>
            </a:pPr>
            <a:r>
              <a:rPr lang="en-US" sz="900" b="1" dirty="0">
                <a:solidFill>
                  <a:srgbClr val="660066"/>
                </a:solidFill>
                <a:latin typeface="Arial" panose="020B0604020202020204" pitchFamily="34" charset="0"/>
                <a:cs typeface="Arial" panose="020B0604020202020204" pitchFamily="34" charset="0"/>
              </a:rPr>
              <a:t>contract</a:t>
            </a:r>
            <a:endParaRPr lang="en-US" sz="900" dirty="0">
              <a:latin typeface="Arial" panose="020B0604020202020204" pitchFamily="34" charset="0"/>
              <a:cs typeface="Arial" panose="020B0604020202020204" pitchFamily="34" charset="0"/>
            </a:endParaRPr>
          </a:p>
        </p:txBody>
      </p:sp>
      <p:sp>
        <p:nvSpPr>
          <p:cNvPr id="93" name="Ellipse 92">
            <a:extLst>
              <a:ext uri="{FF2B5EF4-FFF2-40B4-BE49-F238E27FC236}">
                <a16:creationId xmlns:a16="http://schemas.microsoft.com/office/drawing/2014/main" id="{17D81B4C-86F6-E44E-8956-7715847E5079}"/>
              </a:ext>
            </a:extLst>
          </p:cNvPr>
          <p:cNvSpPr/>
          <p:nvPr/>
        </p:nvSpPr>
        <p:spPr>
          <a:xfrm>
            <a:off x="7687084" y="2357717"/>
            <a:ext cx="584663" cy="584663"/>
          </a:xfrm>
          <a:prstGeom prst="ellipse">
            <a:avLst/>
          </a:prstGeom>
          <a:solidFill>
            <a:srgbClr val="5DC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riangle 83">
            <a:extLst>
              <a:ext uri="{FF2B5EF4-FFF2-40B4-BE49-F238E27FC236}">
                <a16:creationId xmlns:a16="http://schemas.microsoft.com/office/drawing/2014/main" id="{535FAE02-8907-A64B-823E-3C7B89FD6EFF}"/>
              </a:ext>
            </a:extLst>
          </p:cNvPr>
          <p:cNvSpPr/>
          <p:nvPr/>
        </p:nvSpPr>
        <p:spPr>
          <a:xfrm rot="10800000">
            <a:off x="7879971" y="2848701"/>
            <a:ext cx="198888" cy="171455"/>
          </a:xfrm>
          <a:prstGeom prst="triangle">
            <a:avLst/>
          </a:prstGeom>
          <a:solidFill>
            <a:srgbClr val="5DC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75DD8BE9-D20F-FA4E-BC9E-7314D6695FA5}"/>
              </a:ext>
            </a:extLst>
          </p:cNvPr>
          <p:cNvSpPr/>
          <p:nvPr/>
        </p:nvSpPr>
        <p:spPr>
          <a:xfrm>
            <a:off x="7746018" y="2527498"/>
            <a:ext cx="466794" cy="246221"/>
          </a:xfrm>
          <a:prstGeom prst="rect">
            <a:avLst/>
          </a:prstGeom>
        </p:spPr>
        <p:txBody>
          <a:bodyPr wrap="none">
            <a:spAutoFit/>
          </a:bodyPr>
          <a:lstStyle/>
          <a:p>
            <a:r>
              <a:rPr lang="en-US" sz="1000" b="1" dirty="0">
                <a:solidFill>
                  <a:schemeClr val="bg1"/>
                </a:solidFill>
                <a:latin typeface="Arial" panose="020B0604020202020204" pitchFamily="34" charset="0"/>
                <a:cs typeface="Arial" panose="020B0604020202020204" pitchFamily="34" charset="0"/>
              </a:rPr>
              <a:t>2024</a:t>
            </a:r>
          </a:p>
        </p:txBody>
      </p:sp>
      <p:cxnSp>
        <p:nvCxnSpPr>
          <p:cNvPr id="96" name="Connecteur droit 95">
            <a:extLst>
              <a:ext uri="{FF2B5EF4-FFF2-40B4-BE49-F238E27FC236}">
                <a16:creationId xmlns:a16="http://schemas.microsoft.com/office/drawing/2014/main" id="{A2D43138-B708-DD46-B81A-405CA799C022}"/>
              </a:ext>
            </a:extLst>
          </p:cNvPr>
          <p:cNvCxnSpPr>
            <a:cxnSpLocks/>
          </p:cNvCxnSpPr>
          <p:nvPr/>
        </p:nvCxnSpPr>
        <p:spPr>
          <a:xfrm>
            <a:off x="7979415" y="3083719"/>
            <a:ext cx="0" cy="944103"/>
          </a:xfrm>
          <a:prstGeom prst="line">
            <a:avLst/>
          </a:prstGeom>
          <a:ln>
            <a:solidFill>
              <a:srgbClr val="5DC2F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501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a:xfrm>
            <a:off x="175501" y="209199"/>
            <a:ext cx="5671730" cy="286103"/>
          </a:xfrm>
          <a:prstGeom prst="rect">
            <a:avLst/>
          </a:prstGeom>
        </p:spPr>
        <p:txBody>
          <a:bodyPr/>
          <a:lstStyle/>
          <a:p>
            <a:r>
              <a:rPr lang="en-US" dirty="0"/>
              <a:t>Address major biomedical research challenges</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en-US" smtClean="0">
                <a:latin typeface="Arial" panose="020B0604020202020204" pitchFamily="34" charset="0"/>
                <a:cs typeface="Arial" panose="020B0604020202020204" pitchFamily="34" charset="0"/>
              </a:rPr>
              <a:pPr/>
              <a:t>9</a:t>
            </a:fld>
            <a:endParaRPr lang="en-US"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79481CA1-7A63-364E-9570-1B64AED7D198}"/>
              </a:ext>
            </a:extLst>
          </p:cNvPr>
          <p:cNvSpPr txBox="1"/>
          <p:nvPr/>
        </p:nvSpPr>
        <p:spPr>
          <a:xfrm>
            <a:off x="636023" y="495302"/>
            <a:ext cx="5151431" cy="323165"/>
          </a:xfrm>
          <a:prstGeom prst="rect">
            <a:avLst/>
          </a:prstGeom>
          <a:noFill/>
        </p:spPr>
        <p:txBody>
          <a:bodyPr wrap="square" lIns="0" tIns="0" rIns="0" bIns="0" rtlCol="0">
            <a:spAutoFit/>
          </a:bodyPr>
          <a:lstStyle/>
          <a:p>
            <a:r>
              <a:rPr lang="en-US" sz="2100" dirty="0">
                <a:latin typeface="Arial" panose="020B0604020202020204" pitchFamily="34" charset="0"/>
                <a:cs typeface="Arial" panose="020B0604020202020204" pitchFamily="34" charset="0"/>
              </a:rPr>
              <a:t>Our organization</a:t>
            </a:r>
          </a:p>
        </p:txBody>
      </p:sp>
      <p:sp>
        <p:nvSpPr>
          <p:cNvPr id="40" name="Espace réservé du contenu 5">
            <a:extLst>
              <a:ext uri="{FF2B5EF4-FFF2-40B4-BE49-F238E27FC236}">
                <a16:creationId xmlns:a16="http://schemas.microsoft.com/office/drawing/2014/main" id="{855E7F26-AA24-214E-8ED3-3D4931A34D3D}"/>
              </a:ext>
            </a:extLst>
          </p:cNvPr>
          <p:cNvSpPr txBox="1">
            <a:spLocks/>
          </p:cNvSpPr>
          <p:nvPr/>
        </p:nvSpPr>
        <p:spPr>
          <a:xfrm>
            <a:off x="128356" y="1495425"/>
            <a:ext cx="1844676" cy="1192810"/>
          </a:xfrm>
          <a:prstGeom prst="rect">
            <a:avLst/>
          </a:prstGeom>
        </p:spPr>
        <p:txBody>
          <a:bodyPr vert="horz" lIns="0" tIns="0" rIns="0" bIns="0" rtlCol="0">
            <a:noAutofit/>
          </a:bodyPr>
          <a:lstStyle>
            <a:lvl1pPr marL="0" indent="0" algn="l" defTabSz="685783" rtl="0" eaLnBrk="1" latinLnBrk="0" hangingPunct="1">
              <a:lnSpc>
                <a:spcPct val="90000"/>
              </a:lnSpc>
              <a:spcBef>
                <a:spcPts val="750"/>
              </a:spcBef>
              <a:buClr>
                <a:srgbClr val="EF4C22"/>
              </a:buClr>
              <a:buFontTx/>
              <a:buNone/>
              <a:defRPr sz="1900" b="0" i="0" kern="1200">
                <a:solidFill>
                  <a:schemeClr val="tx1"/>
                </a:solidFill>
                <a:latin typeface="Arial" panose="020B0604020202020204" pitchFamily="34" charset="0"/>
                <a:ea typeface="+mn-ea"/>
                <a:cs typeface="Arial" panose="020B0604020202020204" pitchFamily="34" charset="0"/>
              </a:defRPr>
            </a:lvl1pPr>
            <a:lvl2pPr marL="161996" indent="-160731" algn="l" defTabSz="685783" rtl="0" eaLnBrk="1" latinLnBrk="0" hangingPunct="1">
              <a:lnSpc>
                <a:spcPct val="90000"/>
              </a:lnSpc>
              <a:spcBef>
                <a:spcPts val="1275"/>
              </a:spcBef>
              <a:buClr>
                <a:schemeClr val="accent1"/>
              </a:buClr>
              <a:buFont typeface="Arial" panose="020B0604020202020204" pitchFamily="34" charset="0"/>
              <a:buChar char="•"/>
              <a:tabLst/>
              <a:defRPr sz="1700" b="0" i="0" kern="1200">
                <a:solidFill>
                  <a:schemeClr val="tx1"/>
                </a:solidFill>
                <a:latin typeface="Arial" panose="020B0604020202020204" pitchFamily="34" charset="0"/>
                <a:ea typeface="+mn-ea"/>
                <a:cs typeface="Arial" panose="020B0604020202020204" pitchFamily="34" charset="0"/>
              </a:defRPr>
            </a:lvl2pPr>
            <a:lvl3pPr marL="161996" marR="0" indent="-161996" algn="l" defTabSz="685783" rtl="0" eaLnBrk="1" fontAlgn="auto" latinLnBrk="0" hangingPunct="1">
              <a:lnSpc>
                <a:spcPct val="100000"/>
              </a:lnSpc>
              <a:spcBef>
                <a:spcPts val="900"/>
              </a:spcBef>
              <a:spcAft>
                <a:spcPts val="0"/>
              </a:spcAft>
              <a:buClr>
                <a:schemeClr val="accent1"/>
              </a:buClr>
              <a:buSzPct val="80000"/>
              <a:buFont typeface="Helvetica" pitchFamily="2" charset="0"/>
              <a:buChar char="●"/>
              <a:tabLst/>
              <a:defRPr sz="1200" b="0" i="0" kern="1200">
                <a:solidFill>
                  <a:schemeClr val="tx1"/>
                </a:solidFill>
                <a:latin typeface="Arial" panose="020B0604020202020204" pitchFamily="34" charset="0"/>
                <a:ea typeface="+mn-ea"/>
                <a:cs typeface="Arial" panose="020B0604020202020204" pitchFamily="34" charset="0"/>
              </a:defRPr>
            </a:lvl3pPr>
            <a:lvl4pPr marL="8100" indent="0" algn="l" defTabSz="685783" rtl="0" eaLnBrk="1" latinLnBrk="0" hangingPunct="1">
              <a:lnSpc>
                <a:spcPct val="100000"/>
              </a:lnSpc>
              <a:spcBef>
                <a:spcPts val="600"/>
              </a:spcBef>
              <a:buClr>
                <a:schemeClr val="accent1"/>
              </a:buClr>
              <a:buFont typeface="Arial" panose="020B0604020202020204" pitchFamily="34" charset="0"/>
              <a:buNone/>
              <a:tabLst/>
              <a:defRPr sz="900" b="0" i="0" kern="1200">
                <a:solidFill>
                  <a:schemeClr val="tx1"/>
                </a:solidFill>
                <a:latin typeface="Arial" panose="020B0604020202020204" pitchFamily="34" charset="0"/>
                <a:ea typeface="+mn-ea"/>
                <a:cs typeface="Arial" panose="020B0604020202020204" pitchFamily="34" charset="0"/>
              </a:defRPr>
            </a:lvl4pPr>
            <a:lvl5pPr marL="7144" marR="0" indent="0" algn="l" defTabSz="685783" rtl="0" eaLnBrk="1" fontAlgn="auto" latinLnBrk="0" hangingPunct="1">
              <a:lnSpc>
                <a:spcPct val="100000"/>
              </a:lnSpc>
              <a:spcBef>
                <a:spcPts val="600"/>
              </a:spcBef>
              <a:spcAft>
                <a:spcPts val="0"/>
              </a:spcAft>
              <a:buClr>
                <a:srgbClr val="EF4C22"/>
              </a:buClr>
              <a:buSzTx/>
              <a:buFontTx/>
              <a:buNone/>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843042" indent="-128585" algn="l" defTabSz="685783" rtl="0" eaLnBrk="1" latinLnBrk="0" hangingPunct="1">
              <a:lnSpc>
                <a:spcPct val="90000"/>
              </a:lnSpc>
              <a:spcBef>
                <a:spcPts val="375"/>
              </a:spcBef>
              <a:buClr>
                <a:srgbClr val="E63723"/>
              </a:buClr>
              <a:buFont typeface="AppleSymbols" charset="0"/>
              <a:buChar char="⎼"/>
              <a:defRPr sz="1050" b="0" kern="1200">
                <a:solidFill>
                  <a:schemeClr val="tx2"/>
                </a:solidFill>
                <a:latin typeface="+mj-lt"/>
                <a:ea typeface="Times New Roman" charset="0"/>
                <a:cs typeface="Times New Roman" charset="0"/>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4" algn="r" defTabSz="914400">
              <a:lnSpc>
                <a:spcPct val="90000"/>
              </a:lnSpc>
              <a:spcBef>
                <a:spcPts val="225"/>
              </a:spcBef>
            </a:pPr>
            <a:r>
              <a:rPr lang="en-US" dirty="0"/>
              <a:t>Professional Ethics Board</a:t>
            </a:r>
          </a:p>
          <a:p>
            <a:pPr marL="0" lvl="4" algn="r" defTabSz="914400">
              <a:lnSpc>
                <a:spcPct val="90000"/>
              </a:lnSpc>
              <a:spcBef>
                <a:spcPts val="225"/>
              </a:spcBef>
            </a:pPr>
            <a:r>
              <a:rPr lang="en-US" dirty="0"/>
              <a:t>Ethics Committee</a:t>
            </a:r>
          </a:p>
          <a:p>
            <a:pPr marL="0" lvl="4" algn="r" defTabSz="914400">
              <a:lnSpc>
                <a:spcPct val="90000"/>
              </a:lnSpc>
              <a:spcBef>
                <a:spcPts val="225"/>
              </a:spcBef>
            </a:pPr>
            <a:r>
              <a:rPr lang="en-US" dirty="0"/>
              <a:t>Ethics Evaluation Committee</a:t>
            </a:r>
          </a:p>
          <a:p>
            <a:pPr marL="0" lvl="4" algn="r" defTabSz="914400">
              <a:lnSpc>
                <a:spcPct val="90000"/>
              </a:lnSpc>
              <a:spcBef>
                <a:spcPts val="225"/>
              </a:spcBef>
            </a:pPr>
            <a:r>
              <a:rPr lang="en-US" dirty="0"/>
              <a:t>Office for Research Integrity </a:t>
            </a:r>
          </a:p>
          <a:p>
            <a:pPr marL="0" lvl="4" algn="r" defTabSz="914400">
              <a:lnSpc>
                <a:spcPct val="90000"/>
              </a:lnSpc>
              <a:spcBef>
                <a:spcPts val="225"/>
              </a:spcBef>
            </a:pPr>
            <a:r>
              <a:rPr lang="en-US" dirty="0"/>
              <a:t>Think Tank Network with Patient Organizations (GRAM)</a:t>
            </a:r>
          </a:p>
          <a:p>
            <a:pPr marL="0" lvl="4" algn="r" defTabSz="914400">
              <a:lnSpc>
                <a:spcPct val="90000"/>
              </a:lnSpc>
              <a:spcBef>
                <a:spcPts val="225"/>
              </a:spcBef>
            </a:pPr>
            <a:r>
              <a:rPr lang="en-US" dirty="0"/>
              <a:t>History Committee</a:t>
            </a:r>
          </a:p>
          <a:p>
            <a:pPr marL="0" lvl="4" algn="r" defTabSz="914400">
              <a:lnSpc>
                <a:spcPct val="90000"/>
              </a:lnSpc>
              <a:spcBef>
                <a:spcPts val="225"/>
              </a:spcBef>
            </a:pPr>
            <a:endParaRPr lang="en-US" dirty="0">
              <a:ea typeface="+mn-ea"/>
            </a:endParaRPr>
          </a:p>
        </p:txBody>
      </p:sp>
      <p:sp>
        <p:nvSpPr>
          <p:cNvPr id="43" name="Espace réservé du contenu 5">
            <a:extLst>
              <a:ext uri="{FF2B5EF4-FFF2-40B4-BE49-F238E27FC236}">
                <a16:creationId xmlns:a16="http://schemas.microsoft.com/office/drawing/2014/main" id="{7FF6B2F0-12D8-4141-AFD3-A9EB0601E05D}"/>
              </a:ext>
            </a:extLst>
          </p:cNvPr>
          <p:cNvSpPr txBox="1">
            <a:spLocks/>
          </p:cNvSpPr>
          <p:nvPr/>
        </p:nvSpPr>
        <p:spPr>
          <a:xfrm>
            <a:off x="7045460" y="1639057"/>
            <a:ext cx="1447462" cy="700192"/>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25"/>
              </a:spcBef>
              <a:buClr>
                <a:schemeClr val="accent1"/>
              </a:buClr>
            </a:pPr>
            <a:r>
              <a:rPr lang="en-US" sz="750" dirty="0">
                <a:latin typeface="Arial" panose="020B0604020202020204" pitchFamily="34" charset="0"/>
                <a:cs typeface="Arial" panose="020B0604020202020204" pitchFamily="34" charset="0"/>
              </a:rPr>
              <a:t>Management Board</a:t>
            </a:r>
          </a:p>
          <a:p>
            <a:pPr>
              <a:lnSpc>
                <a:spcPct val="150000"/>
              </a:lnSpc>
              <a:spcBef>
                <a:spcPts val="225"/>
              </a:spcBef>
              <a:buClr>
                <a:schemeClr val="accent1"/>
              </a:buClr>
            </a:pPr>
            <a:r>
              <a:rPr lang="en-US" sz="750" dirty="0">
                <a:latin typeface="Arial" panose="020B0604020202020204" pitchFamily="34" charset="0"/>
                <a:cs typeface="Arial" panose="020B0604020202020204" pitchFamily="34" charset="0"/>
              </a:rPr>
              <a:t>Scientific Advisory Board</a:t>
            </a:r>
          </a:p>
          <a:p>
            <a:pPr>
              <a:lnSpc>
                <a:spcPct val="150000"/>
              </a:lnSpc>
              <a:spcBef>
                <a:spcPts val="225"/>
              </a:spcBef>
              <a:buClr>
                <a:schemeClr val="accent1"/>
              </a:buClr>
            </a:pPr>
            <a:r>
              <a:rPr lang="en-US" sz="750" dirty="0">
                <a:latin typeface="Arial" panose="020B0604020202020204" pitchFamily="34" charset="0"/>
                <a:cs typeface="Arial" panose="020B0604020202020204" pitchFamily="34" charset="0"/>
              </a:rPr>
              <a:t>Specialized Scientific Committees</a:t>
            </a:r>
          </a:p>
          <a:p>
            <a:pPr>
              <a:lnSpc>
                <a:spcPct val="150000"/>
              </a:lnSpc>
              <a:spcBef>
                <a:spcPts val="225"/>
              </a:spcBef>
              <a:buClr>
                <a:schemeClr val="accent1"/>
              </a:buClr>
            </a:pPr>
            <a:r>
              <a:rPr lang="en-US" sz="750" dirty="0">
                <a:latin typeface="Arial" panose="020B0604020202020204" pitchFamily="34" charset="0"/>
                <a:cs typeface="Arial" panose="020B0604020202020204" pitchFamily="34" charset="0"/>
              </a:rPr>
              <a:t>Research Support Committee</a:t>
            </a:r>
          </a:p>
        </p:txBody>
      </p:sp>
      <p:sp>
        <p:nvSpPr>
          <p:cNvPr id="56" name="ZoneTexte 55">
            <a:extLst>
              <a:ext uri="{FF2B5EF4-FFF2-40B4-BE49-F238E27FC236}">
                <a16:creationId xmlns:a16="http://schemas.microsoft.com/office/drawing/2014/main" id="{E46D8885-29C7-CF44-9861-2F2850D23A78}"/>
              </a:ext>
            </a:extLst>
          </p:cNvPr>
          <p:cNvSpPr txBox="1"/>
          <p:nvPr/>
        </p:nvSpPr>
        <p:spPr>
          <a:xfrm>
            <a:off x="3761928" y="2232388"/>
            <a:ext cx="1396132" cy="246221"/>
          </a:xfrm>
          <a:prstGeom prst="rect">
            <a:avLst/>
          </a:prstGeom>
          <a:noFill/>
        </p:spPr>
        <p:txBody>
          <a:bodyPr wrap="square" rtlCol="0" anchor="ctr">
            <a:spAutoFit/>
          </a:bodyPr>
          <a:lstStyle/>
          <a:p>
            <a:pPr algn="ctr"/>
            <a:r>
              <a:rPr lang="en-US" sz="1000" dirty="0">
                <a:solidFill>
                  <a:srgbClr val="DE492A"/>
                </a:solidFill>
                <a:latin typeface="Arial" panose="020B0604020202020204" pitchFamily="34" charset="0"/>
                <a:ea typeface="Hind SemiBold" charset="0"/>
                <a:cs typeface="Arial" panose="020B0604020202020204" pitchFamily="34" charset="0"/>
              </a:rPr>
              <a:t>General Directorate</a:t>
            </a:r>
          </a:p>
        </p:txBody>
      </p:sp>
      <p:grpSp>
        <p:nvGrpSpPr>
          <p:cNvPr id="29" name="Groupe 28">
            <a:extLst>
              <a:ext uri="{FF2B5EF4-FFF2-40B4-BE49-F238E27FC236}">
                <a16:creationId xmlns:a16="http://schemas.microsoft.com/office/drawing/2014/main" id="{315DCEF0-6CB8-761A-9C1A-10AFF8EEB010}"/>
              </a:ext>
            </a:extLst>
          </p:cNvPr>
          <p:cNvGrpSpPr/>
          <p:nvPr/>
        </p:nvGrpSpPr>
        <p:grpSpPr>
          <a:xfrm>
            <a:off x="2407872" y="1340710"/>
            <a:ext cx="871153" cy="757489"/>
            <a:chOff x="2407872" y="1340710"/>
            <a:chExt cx="871153" cy="757489"/>
          </a:xfrm>
        </p:grpSpPr>
        <p:sp>
          <p:nvSpPr>
            <p:cNvPr id="76" name="Espace réservé du contenu 5">
              <a:extLst>
                <a:ext uri="{FF2B5EF4-FFF2-40B4-BE49-F238E27FC236}">
                  <a16:creationId xmlns:a16="http://schemas.microsoft.com/office/drawing/2014/main" id="{6D45FBA9-A706-0742-803D-C92E540833D1}"/>
                </a:ext>
              </a:extLst>
            </p:cNvPr>
            <p:cNvSpPr txBox="1">
              <a:spLocks/>
            </p:cNvSpPr>
            <p:nvPr/>
          </p:nvSpPr>
          <p:spPr>
            <a:xfrm>
              <a:off x="2407872" y="1760927"/>
              <a:ext cx="871153" cy="337272"/>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225"/>
                </a:spcBef>
                <a:buClr>
                  <a:schemeClr val="accent1"/>
                </a:buClr>
              </a:pPr>
              <a:r>
                <a:rPr lang="en-US" sz="750" dirty="0">
                  <a:latin typeface="Arial" panose="020B0604020202020204" pitchFamily="34" charset="0"/>
                  <a:cs typeface="Arial" panose="020B0604020202020204" pitchFamily="34" charset="0"/>
                </a:rPr>
                <a:t>Vice CEO </a:t>
              </a:r>
              <a:br>
                <a:rPr lang="en-US" sz="750" dirty="0">
                  <a:latin typeface="Arial" panose="020B0604020202020204" pitchFamily="34" charset="0"/>
                  <a:cs typeface="Arial" panose="020B0604020202020204" pitchFamily="34" charset="0"/>
                </a:rPr>
              </a:br>
              <a:r>
                <a:rPr lang="en-US" sz="750" dirty="0">
                  <a:latin typeface="Arial" panose="020B0604020202020204" pitchFamily="34" charset="0"/>
                  <a:cs typeface="Arial" panose="020B0604020202020204" pitchFamily="34" charset="0"/>
                </a:rPr>
                <a:t>for Strategy</a:t>
              </a:r>
            </a:p>
            <a:p>
              <a:pPr algn="ctr">
                <a:spcBef>
                  <a:spcPts val="225"/>
                </a:spcBef>
                <a:buClr>
                  <a:schemeClr val="accent1"/>
                </a:buClr>
              </a:pPr>
              <a:r>
                <a:rPr lang="fr-FR" sz="750" b="1" dirty="0">
                  <a:latin typeface="Arial" panose="020B0604020202020204" pitchFamily="34" charset="0"/>
                  <a:cs typeface="Arial" panose="020B0604020202020204" pitchFamily="34" charset="0"/>
                </a:rPr>
                <a:t>Elli Chatzopoulou</a:t>
              </a:r>
            </a:p>
          </p:txBody>
        </p:sp>
        <p:pic>
          <p:nvPicPr>
            <p:cNvPr id="77" name="Image 76"/>
            <p:cNvPicPr>
              <a:picLocks noChangeAspect="1"/>
            </p:cNvPicPr>
            <p:nvPr/>
          </p:nvPicPr>
          <p:blipFill>
            <a:blip r:embed="rId3"/>
            <a:srcRect/>
            <a:stretch/>
          </p:blipFill>
          <p:spPr>
            <a:xfrm>
              <a:off x="2670016" y="1340710"/>
              <a:ext cx="346864" cy="343206"/>
            </a:xfrm>
            <a:prstGeom prst="rect">
              <a:avLst/>
            </a:prstGeom>
          </p:spPr>
        </p:pic>
      </p:grpSp>
      <p:grpSp>
        <p:nvGrpSpPr>
          <p:cNvPr id="31" name="Groupe 30">
            <a:extLst>
              <a:ext uri="{FF2B5EF4-FFF2-40B4-BE49-F238E27FC236}">
                <a16:creationId xmlns:a16="http://schemas.microsoft.com/office/drawing/2014/main" id="{81DC8363-9FA0-DB2E-DD28-E18007ADE31E}"/>
              </a:ext>
            </a:extLst>
          </p:cNvPr>
          <p:cNvGrpSpPr/>
          <p:nvPr/>
        </p:nvGrpSpPr>
        <p:grpSpPr>
          <a:xfrm>
            <a:off x="3425431" y="1334513"/>
            <a:ext cx="974726" cy="767632"/>
            <a:chOff x="3514806" y="1334513"/>
            <a:chExt cx="974726" cy="767632"/>
          </a:xfrm>
        </p:grpSpPr>
        <p:sp>
          <p:nvSpPr>
            <p:cNvPr id="59" name="Espace réservé du contenu 5">
              <a:extLst>
                <a:ext uri="{FF2B5EF4-FFF2-40B4-BE49-F238E27FC236}">
                  <a16:creationId xmlns:a16="http://schemas.microsoft.com/office/drawing/2014/main" id="{0691404F-0F6F-D646-A458-53B925BCB057}"/>
                </a:ext>
              </a:extLst>
            </p:cNvPr>
            <p:cNvSpPr txBox="1">
              <a:spLocks/>
            </p:cNvSpPr>
            <p:nvPr/>
          </p:nvSpPr>
          <p:spPr>
            <a:xfrm>
              <a:off x="3514806" y="1764873"/>
              <a:ext cx="974726" cy="337272"/>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225"/>
                </a:spcBef>
                <a:buClr>
                  <a:schemeClr val="accent1"/>
                </a:buClr>
              </a:pPr>
              <a:r>
                <a:rPr lang="en-US" sz="750" dirty="0">
                  <a:latin typeface="Arial" panose="020B0604020202020204" pitchFamily="34" charset="0"/>
                  <a:cs typeface="Arial" panose="020B0604020202020204" pitchFamily="34" charset="0"/>
                </a:rPr>
                <a:t>Vice CEO </a:t>
              </a:r>
              <a:br>
                <a:rPr lang="en-US" sz="750" dirty="0">
                  <a:latin typeface="Arial" panose="020B0604020202020204" pitchFamily="34" charset="0"/>
                  <a:cs typeface="Arial" panose="020B0604020202020204" pitchFamily="34" charset="0"/>
                </a:rPr>
              </a:br>
              <a:r>
                <a:rPr lang="en-US" sz="750" dirty="0">
                  <a:latin typeface="Arial" panose="020B0604020202020204" pitchFamily="34" charset="0"/>
                  <a:cs typeface="Arial" panose="020B0604020202020204" pitchFamily="34" charset="0"/>
                </a:rPr>
                <a:t>for Administration</a:t>
              </a:r>
            </a:p>
            <a:p>
              <a:pPr algn="ctr">
                <a:spcBef>
                  <a:spcPts val="225"/>
                </a:spcBef>
                <a:buClr>
                  <a:schemeClr val="accent1"/>
                </a:buClr>
              </a:pPr>
              <a:r>
                <a:rPr lang="en-US" sz="750" b="1" dirty="0">
                  <a:latin typeface="Arial" panose="020B0604020202020204" pitchFamily="34" charset="0"/>
                  <a:cs typeface="Arial" panose="020B0604020202020204" pitchFamily="34" charset="0"/>
                </a:rPr>
                <a:t>Damien </a:t>
              </a:r>
              <a:r>
                <a:rPr lang="en-US" sz="750" b="1" dirty="0" err="1">
                  <a:latin typeface="Arial" panose="020B0604020202020204" pitchFamily="34" charset="0"/>
                  <a:cs typeface="Arial" panose="020B0604020202020204" pitchFamily="34" charset="0"/>
                </a:rPr>
                <a:t>Rousset</a:t>
              </a:r>
              <a:endParaRPr lang="en-US" sz="750" b="1" dirty="0">
                <a:latin typeface="Arial" panose="020B0604020202020204" pitchFamily="34" charset="0"/>
                <a:cs typeface="Arial" panose="020B0604020202020204" pitchFamily="34" charset="0"/>
              </a:endParaRPr>
            </a:p>
          </p:txBody>
        </p:sp>
        <p:pic>
          <p:nvPicPr>
            <p:cNvPr id="78" name="Image 77"/>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823969" y="1334513"/>
              <a:ext cx="356400" cy="356400"/>
            </a:xfrm>
            <a:prstGeom prst="rect">
              <a:avLst/>
            </a:prstGeom>
          </p:spPr>
        </p:pic>
      </p:grpSp>
      <p:grpSp>
        <p:nvGrpSpPr>
          <p:cNvPr id="37" name="Groupe 36">
            <a:extLst>
              <a:ext uri="{FF2B5EF4-FFF2-40B4-BE49-F238E27FC236}">
                <a16:creationId xmlns:a16="http://schemas.microsoft.com/office/drawing/2014/main" id="{02139C7D-4DB5-5514-17B3-07F258A31CB0}"/>
              </a:ext>
            </a:extLst>
          </p:cNvPr>
          <p:cNvGrpSpPr/>
          <p:nvPr/>
        </p:nvGrpSpPr>
        <p:grpSpPr>
          <a:xfrm>
            <a:off x="4008253" y="523240"/>
            <a:ext cx="871153" cy="663757"/>
            <a:chOff x="4138878" y="523240"/>
            <a:chExt cx="871153" cy="663757"/>
          </a:xfrm>
        </p:grpSpPr>
        <p:sp>
          <p:nvSpPr>
            <p:cNvPr id="57" name="Espace réservé du contenu 5">
              <a:extLst>
                <a:ext uri="{FF2B5EF4-FFF2-40B4-BE49-F238E27FC236}">
                  <a16:creationId xmlns:a16="http://schemas.microsoft.com/office/drawing/2014/main" id="{6D45FBA9-A706-0742-803D-C92E540833D1}"/>
                </a:ext>
              </a:extLst>
            </p:cNvPr>
            <p:cNvSpPr txBox="1">
              <a:spLocks/>
            </p:cNvSpPr>
            <p:nvPr/>
          </p:nvSpPr>
          <p:spPr>
            <a:xfrm>
              <a:off x="4138878" y="953600"/>
              <a:ext cx="871153" cy="23339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225"/>
                </a:spcBef>
                <a:buClr>
                  <a:schemeClr val="accent1"/>
                </a:buClr>
              </a:pPr>
              <a:r>
                <a:rPr lang="en-US" sz="750" dirty="0">
                  <a:solidFill>
                    <a:srgbClr val="DE492A"/>
                  </a:solidFill>
                  <a:latin typeface="Arial" panose="020B0604020202020204" pitchFamily="34" charset="0"/>
                  <a:cs typeface="Arial" panose="020B0604020202020204" pitchFamily="34" charset="0"/>
                </a:rPr>
                <a:t>Chairman and CEO</a:t>
              </a:r>
            </a:p>
            <a:p>
              <a:pPr algn="ctr">
                <a:spcBef>
                  <a:spcPts val="225"/>
                </a:spcBef>
                <a:buClr>
                  <a:schemeClr val="accent1"/>
                </a:buClr>
              </a:pPr>
              <a:r>
                <a:rPr lang="en-US" sz="750" b="1" dirty="0">
                  <a:latin typeface="Arial" panose="020B0604020202020204" pitchFamily="34" charset="0"/>
                  <a:cs typeface="Arial" panose="020B0604020202020204" pitchFamily="34" charset="0"/>
                </a:rPr>
                <a:t>Didier Samuel</a:t>
              </a:r>
            </a:p>
          </p:txBody>
        </p:sp>
        <p:pic>
          <p:nvPicPr>
            <p:cNvPr id="36" name="Image 35"/>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394743" y="523240"/>
              <a:ext cx="357889" cy="357889"/>
            </a:xfrm>
            <a:prstGeom prst="rect">
              <a:avLst/>
            </a:prstGeom>
          </p:spPr>
        </p:pic>
      </p:grpSp>
      <p:cxnSp>
        <p:nvCxnSpPr>
          <p:cNvPr id="4" name="Connecteur droit 3">
            <a:extLst>
              <a:ext uri="{FF2B5EF4-FFF2-40B4-BE49-F238E27FC236}">
                <a16:creationId xmlns:a16="http://schemas.microsoft.com/office/drawing/2014/main" id="{484AD368-19BE-EEFE-3FD2-77BE4F2F53CE}"/>
              </a:ext>
            </a:extLst>
          </p:cNvPr>
          <p:cNvCxnSpPr>
            <a:cxnSpLocks/>
          </p:cNvCxnSpPr>
          <p:nvPr/>
        </p:nvCxnSpPr>
        <p:spPr>
          <a:xfrm>
            <a:off x="2061724" y="1689707"/>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2987FCDC-E819-4DCD-FD7B-C36FC29D740A}"/>
              </a:ext>
            </a:extLst>
          </p:cNvPr>
          <p:cNvCxnSpPr>
            <a:cxnSpLocks/>
          </p:cNvCxnSpPr>
          <p:nvPr/>
        </p:nvCxnSpPr>
        <p:spPr>
          <a:xfrm>
            <a:off x="2061724" y="1948717"/>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977C3648-6757-2EF3-6742-87EE46E81395}"/>
              </a:ext>
            </a:extLst>
          </p:cNvPr>
          <p:cNvCxnSpPr>
            <a:cxnSpLocks/>
          </p:cNvCxnSpPr>
          <p:nvPr/>
        </p:nvCxnSpPr>
        <p:spPr>
          <a:xfrm>
            <a:off x="2061724" y="2123440"/>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D3BD34F6-CEC2-42A5-DC9B-FD1C7ACC1483}"/>
              </a:ext>
            </a:extLst>
          </p:cNvPr>
          <p:cNvCxnSpPr>
            <a:cxnSpLocks/>
          </p:cNvCxnSpPr>
          <p:nvPr/>
        </p:nvCxnSpPr>
        <p:spPr>
          <a:xfrm>
            <a:off x="2061724" y="2309225"/>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31958FAD-8FB7-B6E5-E693-DEEA7FD3FB5B}"/>
              </a:ext>
            </a:extLst>
          </p:cNvPr>
          <p:cNvCxnSpPr>
            <a:cxnSpLocks/>
          </p:cNvCxnSpPr>
          <p:nvPr/>
        </p:nvCxnSpPr>
        <p:spPr>
          <a:xfrm>
            <a:off x="2178260" y="1546832"/>
            <a:ext cx="0" cy="833732"/>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3EF2B7A0-6F85-8222-EE54-AACBEFF39DE6}"/>
              </a:ext>
            </a:extLst>
          </p:cNvPr>
          <p:cNvCxnSpPr>
            <a:cxnSpLocks/>
          </p:cNvCxnSpPr>
          <p:nvPr/>
        </p:nvCxnSpPr>
        <p:spPr>
          <a:xfrm>
            <a:off x="2178181" y="2380564"/>
            <a:ext cx="1587980"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E39FAD12-A36F-871A-7E86-875E598D036D}"/>
              </a:ext>
            </a:extLst>
          </p:cNvPr>
          <p:cNvCxnSpPr>
            <a:cxnSpLocks/>
          </p:cNvCxnSpPr>
          <p:nvPr/>
        </p:nvCxnSpPr>
        <p:spPr>
          <a:xfrm>
            <a:off x="2061724" y="1828203"/>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2523513D-4BB8-46C2-7BD6-4B55EEA5AB4A}"/>
              </a:ext>
            </a:extLst>
          </p:cNvPr>
          <p:cNvCxnSpPr>
            <a:cxnSpLocks/>
          </p:cNvCxnSpPr>
          <p:nvPr/>
        </p:nvCxnSpPr>
        <p:spPr>
          <a:xfrm>
            <a:off x="5141128" y="2377376"/>
            <a:ext cx="1687974" cy="15181"/>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48B8906C-9E25-362E-C4EC-8E3C44A26907}"/>
              </a:ext>
            </a:extLst>
          </p:cNvPr>
          <p:cNvCxnSpPr>
            <a:cxnSpLocks/>
          </p:cNvCxnSpPr>
          <p:nvPr/>
        </p:nvCxnSpPr>
        <p:spPr>
          <a:xfrm>
            <a:off x="6827580" y="1689199"/>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66A2508-DC76-3896-E686-27640095D4A0}"/>
              </a:ext>
            </a:extLst>
          </p:cNvPr>
          <p:cNvCxnSpPr>
            <a:cxnSpLocks/>
          </p:cNvCxnSpPr>
          <p:nvPr/>
        </p:nvCxnSpPr>
        <p:spPr>
          <a:xfrm>
            <a:off x="6827580" y="1689199"/>
            <a:ext cx="0" cy="703358"/>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DB3AB727-03B1-4894-A9E5-4F9A6C18C64C}"/>
              </a:ext>
            </a:extLst>
          </p:cNvPr>
          <p:cNvCxnSpPr>
            <a:cxnSpLocks/>
          </p:cNvCxnSpPr>
          <p:nvPr/>
        </p:nvCxnSpPr>
        <p:spPr>
          <a:xfrm>
            <a:off x="6827580" y="1861658"/>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E8FEA23C-A702-258A-CBD0-3FBD4822FFF4}"/>
              </a:ext>
            </a:extLst>
          </p:cNvPr>
          <p:cNvCxnSpPr>
            <a:cxnSpLocks/>
          </p:cNvCxnSpPr>
          <p:nvPr/>
        </p:nvCxnSpPr>
        <p:spPr>
          <a:xfrm>
            <a:off x="6827580" y="2060431"/>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680AB2E2-66CD-6B50-CA06-9E5A3360AA52}"/>
              </a:ext>
            </a:extLst>
          </p:cNvPr>
          <p:cNvCxnSpPr>
            <a:cxnSpLocks/>
          </p:cNvCxnSpPr>
          <p:nvPr/>
        </p:nvCxnSpPr>
        <p:spPr>
          <a:xfrm>
            <a:off x="6827580" y="2257361"/>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grpSp>
        <p:nvGrpSpPr>
          <p:cNvPr id="24" name="Groupe 23">
            <a:extLst>
              <a:ext uri="{FF2B5EF4-FFF2-40B4-BE49-F238E27FC236}">
                <a16:creationId xmlns:a16="http://schemas.microsoft.com/office/drawing/2014/main" id="{A374E510-1114-6255-9278-41F2AE9A2275}"/>
              </a:ext>
            </a:extLst>
          </p:cNvPr>
          <p:cNvGrpSpPr/>
          <p:nvPr/>
        </p:nvGrpSpPr>
        <p:grpSpPr>
          <a:xfrm>
            <a:off x="6455653" y="2654013"/>
            <a:ext cx="1891782" cy="1728479"/>
            <a:chOff x="6558780" y="2626755"/>
            <a:chExt cx="1891782" cy="1728479"/>
          </a:xfrm>
        </p:grpSpPr>
        <p:sp>
          <p:nvSpPr>
            <p:cNvPr id="25" name="Espace réservé du contenu 5">
              <a:extLst>
                <a:ext uri="{FF2B5EF4-FFF2-40B4-BE49-F238E27FC236}">
                  <a16:creationId xmlns:a16="http://schemas.microsoft.com/office/drawing/2014/main" id="{6E77DB99-89F3-46C2-4FF3-27394A76CF42}"/>
                </a:ext>
              </a:extLst>
            </p:cNvPr>
            <p:cNvSpPr txBox="1">
              <a:spLocks/>
            </p:cNvSpPr>
            <p:nvPr/>
          </p:nvSpPr>
          <p:spPr>
            <a:xfrm>
              <a:off x="6558780" y="2970239"/>
              <a:ext cx="1891782" cy="138499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Auvergne-Rhône-Alpes</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Est</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Grand Ouest</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Île-de-France (4)</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Nord-Ouest</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Nouvelle-Aquitaine</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Occitanie Méditerranée</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Occitanie Pyrénées</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Provence-Alpes-Côte d’Azur and Corsica</a:t>
              </a:r>
            </a:p>
            <a:p>
              <a:pPr marL="99450" indent="-99450">
                <a:spcBef>
                  <a:spcPts val="300"/>
                </a:spcBef>
                <a:buClr>
                  <a:schemeClr val="accent1"/>
                </a:buClr>
                <a:buFont typeface="Helvetica" pitchFamily="2" charset="0"/>
                <a:buChar char="•"/>
              </a:pPr>
              <a:endParaRPr lang="fr-FR" sz="750" dirty="0">
                <a:latin typeface="Arial" panose="020B0604020202020204" pitchFamily="34" charset="0"/>
                <a:cs typeface="Arial" panose="020B0604020202020204" pitchFamily="34" charset="0"/>
              </a:endParaRPr>
            </a:p>
          </p:txBody>
        </p:sp>
        <p:grpSp>
          <p:nvGrpSpPr>
            <p:cNvPr id="26" name="Groupe 25">
              <a:extLst>
                <a:ext uri="{FF2B5EF4-FFF2-40B4-BE49-F238E27FC236}">
                  <a16:creationId xmlns:a16="http://schemas.microsoft.com/office/drawing/2014/main" id="{2B6C3912-2083-361C-D782-D5CBFC2304F9}"/>
                </a:ext>
              </a:extLst>
            </p:cNvPr>
            <p:cNvGrpSpPr/>
            <p:nvPr/>
          </p:nvGrpSpPr>
          <p:grpSpPr>
            <a:xfrm>
              <a:off x="6558780" y="2626755"/>
              <a:ext cx="1659045" cy="216000"/>
              <a:chOff x="6558780" y="2626755"/>
              <a:chExt cx="1659045" cy="216000"/>
            </a:xfrm>
          </p:grpSpPr>
          <p:sp>
            <p:nvSpPr>
              <p:cNvPr id="27" name="ZoneTexte 26">
                <a:extLst>
                  <a:ext uri="{FF2B5EF4-FFF2-40B4-BE49-F238E27FC236}">
                    <a16:creationId xmlns:a16="http://schemas.microsoft.com/office/drawing/2014/main" id="{25CFCF77-08B4-2CEC-9CCE-52BDAB31E206}"/>
                  </a:ext>
                </a:extLst>
              </p:cNvPr>
              <p:cNvSpPr txBox="1"/>
              <p:nvPr/>
            </p:nvSpPr>
            <p:spPr>
              <a:xfrm>
                <a:off x="6659541" y="2626755"/>
                <a:ext cx="1558284" cy="21600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lIns="0" tIns="0" rIns="0" bIns="0" rtlCol="0" anchor="ctr" anchorCtr="0">
                <a:noAutofit/>
              </a:bodyPr>
              <a:lstStyle/>
              <a:p>
                <a:r>
                  <a:rPr lang="en-GB" sz="1100" b="1" dirty="0">
                    <a:solidFill>
                      <a:srgbClr val="4E879B"/>
                    </a:solidFill>
                    <a:latin typeface="Arial" panose="020B0604020202020204" pitchFamily="34" charset="0"/>
                    <a:ea typeface="Hind Medium" charset="0"/>
                    <a:cs typeface="Arial" panose="020B0604020202020204" pitchFamily="34" charset="0"/>
                  </a:rPr>
                  <a:t>Regional Offices</a:t>
                </a:r>
              </a:p>
            </p:txBody>
          </p:sp>
          <p:sp>
            <p:nvSpPr>
              <p:cNvPr id="28" name="Rectangle 27">
                <a:extLst>
                  <a:ext uri="{FF2B5EF4-FFF2-40B4-BE49-F238E27FC236}">
                    <a16:creationId xmlns:a16="http://schemas.microsoft.com/office/drawing/2014/main" id="{FE235D37-A49D-FD8B-98E1-3A9307C3237A}"/>
                  </a:ext>
                </a:extLst>
              </p:cNvPr>
              <p:cNvSpPr/>
              <p:nvPr/>
            </p:nvSpPr>
            <p:spPr>
              <a:xfrm>
                <a:off x="6558780" y="2634875"/>
                <a:ext cx="45719" cy="180000"/>
              </a:xfrm>
              <a:prstGeom prst="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30" name="Espace réservé du contenu 5">
            <a:extLst>
              <a:ext uri="{FF2B5EF4-FFF2-40B4-BE49-F238E27FC236}">
                <a16:creationId xmlns:a16="http://schemas.microsoft.com/office/drawing/2014/main" id="{9BA6ADA1-A391-12F0-BB5D-E333999DB4C7}"/>
              </a:ext>
            </a:extLst>
          </p:cNvPr>
          <p:cNvSpPr txBox="1">
            <a:spLocks/>
          </p:cNvSpPr>
          <p:nvPr/>
        </p:nvSpPr>
        <p:spPr>
          <a:xfrm>
            <a:off x="3641678" y="2997497"/>
            <a:ext cx="1884730" cy="146193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Communication</a:t>
            </a:r>
          </a:p>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Financial Affairs</a:t>
            </a:r>
          </a:p>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Human Resources</a:t>
            </a:r>
          </a:p>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Information Systems</a:t>
            </a:r>
          </a:p>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Legal Affairs</a:t>
            </a:r>
          </a:p>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National and Foreign Affairs</a:t>
            </a:r>
          </a:p>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Open Science</a:t>
            </a:r>
          </a:p>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Program Assessment</a:t>
            </a:r>
          </a:p>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Strategic Program</a:t>
            </a:r>
          </a:p>
          <a:p>
            <a:pPr marL="99450" indent="-99450">
              <a:spcBef>
                <a:spcPts val="9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Accounting Department</a:t>
            </a:r>
          </a:p>
        </p:txBody>
      </p:sp>
      <p:sp>
        <p:nvSpPr>
          <p:cNvPr id="32" name="ZoneTexte 31">
            <a:extLst>
              <a:ext uri="{FF2B5EF4-FFF2-40B4-BE49-F238E27FC236}">
                <a16:creationId xmlns:a16="http://schemas.microsoft.com/office/drawing/2014/main" id="{3F45E063-173D-6FC4-2F2B-65652745EA63}"/>
              </a:ext>
            </a:extLst>
          </p:cNvPr>
          <p:cNvSpPr txBox="1"/>
          <p:nvPr/>
        </p:nvSpPr>
        <p:spPr>
          <a:xfrm>
            <a:off x="3731663" y="2654013"/>
            <a:ext cx="982910" cy="21600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lIns="0" tIns="0" rIns="0" bIns="0" rtlCol="0" anchor="ctr" anchorCtr="0">
            <a:noAutofit/>
          </a:bodyPr>
          <a:lstStyle/>
          <a:p>
            <a:r>
              <a:rPr lang="fr-FR" sz="1100" b="1" dirty="0">
                <a:solidFill>
                  <a:srgbClr val="4E879B"/>
                </a:solidFill>
                <a:latin typeface="Arial" panose="020B0604020202020204" pitchFamily="34" charset="0"/>
                <a:ea typeface="Hind SemiBold" charset="0"/>
                <a:cs typeface="Arial" panose="020B0604020202020204" pitchFamily="34" charset="0"/>
              </a:rPr>
              <a:t>Divisions</a:t>
            </a:r>
          </a:p>
        </p:txBody>
      </p:sp>
      <p:sp>
        <p:nvSpPr>
          <p:cNvPr id="33" name="Rectangle 32">
            <a:extLst>
              <a:ext uri="{FF2B5EF4-FFF2-40B4-BE49-F238E27FC236}">
                <a16:creationId xmlns:a16="http://schemas.microsoft.com/office/drawing/2014/main" id="{9BF702DF-ADE5-6313-C9BA-4A41C8D10F78}"/>
              </a:ext>
            </a:extLst>
          </p:cNvPr>
          <p:cNvSpPr/>
          <p:nvPr/>
        </p:nvSpPr>
        <p:spPr>
          <a:xfrm>
            <a:off x="3641678" y="2662133"/>
            <a:ext cx="45719" cy="180000"/>
          </a:xfrm>
          <a:prstGeom prst="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4" name="Groupe 33">
            <a:extLst>
              <a:ext uri="{FF2B5EF4-FFF2-40B4-BE49-F238E27FC236}">
                <a16:creationId xmlns:a16="http://schemas.microsoft.com/office/drawing/2014/main" id="{00B03D9D-58E1-080A-F5A5-AF7065661CD8}"/>
              </a:ext>
            </a:extLst>
          </p:cNvPr>
          <p:cNvGrpSpPr/>
          <p:nvPr/>
        </p:nvGrpSpPr>
        <p:grpSpPr>
          <a:xfrm>
            <a:off x="610362" y="2654013"/>
            <a:ext cx="2097358" cy="1918499"/>
            <a:chOff x="1171962" y="2626755"/>
            <a:chExt cx="2097358" cy="1918499"/>
          </a:xfrm>
        </p:grpSpPr>
        <p:sp>
          <p:nvSpPr>
            <p:cNvPr id="35" name="Espace réservé du contenu 5">
              <a:extLst>
                <a:ext uri="{FF2B5EF4-FFF2-40B4-BE49-F238E27FC236}">
                  <a16:creationId xmlns:a16="http://schemas.microsoft.com/office/drawing/2014/main" id="{213763EB-F1C4-0833-0C4B-043D82DD643C}"/>
                </a:ext>
              </a:extLst>
            </p:cNvPr>
            <p:cNvSpPr txBox="1">
              <a:spLocks/>
            </p:cNvSpPr>
            <p:nvPr/>
          </p:nvSpPr>
          <p:spPr>
            <a:xfrm>
              <a:off x="1171962" y="2990982"/>
              <a:ext cx="2097358" cy="1554272"/>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Cancer</a:t>
              </a:r>
            </a:p>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Cell biology, development and evolution</a:t>
              </a:r>
            </a:p>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Genetics, genomics and bioinformatics</a:t>
              </a:r>
            </a:p>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Health Technologies</a:t>
              </a:r>
            </a:p>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Immunology, inflammation, infectious diseases and microbiology</a:t>
              </a:r>
            </a:p>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Molecular and structural basis of living organisms</a:t>
              </a:r>
            </a:p>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Neurosciences, cognitive sciences, neurology, psychiatry</a:t>
              </a:r>
            </a:p>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Pathophysiology, metabolism, nutrition</a:t>
              </a:r>
            </a:p>
            <a:p>
              <a:pPr marL="99450" indent="-99450">
                <a:spcBef>
                  <a:spcPts val="300"/>
                </a:spcBef>
                <a:buClr>
                  <a:srgbClr val="DE492A"/>
                </a:buClr>
                <a:buFont typeface="Helvetica" pitchFamily="2" charset="0"/>
                <a:buChar char="•"/>
              </a:pPr>
              <a:r>
                <a:rPr lang="en-US" sz="750" dirty="0">
                  <a:latin typeface="Arial" panose="020B0604020202020204" pitchFamily="34" charset="0"/>
                  <a:cs typeface="Arial" panose="020B0604020202020204" pitchFamily="34" charset="0"/>
                </a:rPr>
                <a:t>Public health</a:t>
              </a:r>
            </a:p>
          </p:txBody>
        </p:sp>
        <p:sp>
          <p:nvSpPr>
            <p:cNvPr id="38" name="ZoneTexte 37">
              <a:extLst>
                <a:ext uri="{FF2B5EF4-FFF2-40B4-BE49-F238E27FC236}">
                  <a16:creationId xmlns:a16="http://schemas.microsoft.com/office/drawing/2014/main" id="{DCE0C02D-894D-FD75-AAC9-F8E17847A674}"/>
                </a:ext>
              </a:extLst>
            </p:cNvPr>
            <p:cNvSpPr txBox="1"/>
            <p:nvPr/>
          </p:nvSpPr>
          <p:spPr>
            <a:xfrm>
              <a:off x="1285429" y="2626755"/>
              <a:ext cx="1448278" cy="21600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lIns="0" tIns="0" rIns="0" bIns="0" rtlCol="0" anchor="ctr" anchorCtr="0">
              <a:noAutofit/>
            </a:bodyPr>
            <a:lstStyle/>
            <a:p>
              <a:r>
                <a:rPr lang="en-GB" sz="1100" b="1" dirty="0">
                  <a:solidFill>
                    <a:srgbClr val="4E879B"/>
                  </a:solidFill>
                  <a:latin typeface="Arial" panose="020B0604020202020204" pitchFamily="34" charset="0"/>
                  <a:ea typeface="Hind SemiBold" charset="0"/>
                  <a:cs typeface="Arial" panose="020B0604020202020204" pitchFamily="34" charset="0"/>
                </a:rPr>
                <a:t>Thematic institutes</a:t>
              </a:r>
            </a:p>
          </p:txBody>
        </p:sp>
      </p:grpSp>
      <p:sp>
        <p:nvSpPr>
          <p:cNvPr id="42" name="Rectangle 41">
            <a:extLst>
              <a:ext uri="{FF2B5EF4-FFF2-40B4-BE49-F238E27FC236}">
                <a16:creationId xmlns:a16="http://schemas.microsoft.com/office/drawing/2014/main" id="{1D19BCF9-6D6B-F712-8DD6-31B898811DC4}"/>
              </a:ext>
            </a:extLst>
          </p:cNvPr>
          <p:cNvSpPr/>
          <p:nvPr/>
        </p:nvSpPr>
        <p:spPr>
          <a:xfrm>
            <a:off x="611188" y="2662133"/>
            <a:ext cx="45719" cy="180000"/>
          </a:xfrm>
          <a:prstGeom prst="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 name="Connecteur droit 40">
            <a:extLst>
              <a:ext uri="{FF2B5EF4-FFF2-40B4-BE49-F238E27FC236}">
                <a16:creationId xmlns:a16="http://schemas.microsoft.com/office/drawing/2014/main" id="{484AD368-19BE-EEFE-3FD2-77BE4F2F53CE}"/>
              </a:ext>
            </a:extLst>
          </p:cNvPr>
          <p:cNvCxnSpPr>
            <a:cxnSpLocks/>
          </p:cNvCxnSpPr>
          <p:nvPr/>
        </p:nvCxnSpPr>
        <p:spPr>
          <a:xfrm>
            <a:off x="2061724" y="1546832"/>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grpSp>
        <p:nvGrpSpPr>
          <p:cNvPr id="12" name="Groupe 11">
            <a:extLst>
              <a:ext uri="{FF2B5EF4-FFF2-40B4-BE49-F238E27FC236}">
                <a16:creationId xmlns:a16="http://schemas.microsoft.com/office/drawing/2014/main" id="{92FB86DD-BAC7-1906-FC7B-58B6C07848E8}"/>
              </a:ext>
            </a:extLst>
          </p:cNvPr>
          <p:cNvGrpSpPr/>
          <p:nvPr/>
        </p:nvGrpSpPr>
        <p:grpSpPr>
          <a:xfrm>
            <a:off x="5460959" y="1331280"/>
            <a:ext cx="1145277" cy="756520"/>
            <a:chOff x="5942909" y="1430763"/>
            <a:chExt cx="1145277" cy="756520"/>
          </a:xfrm>
        </p:grpSpPr>
        <p:sp>
          <p:nvSpPr>
            <p:cNvPr id="13" name="Espace réservé du contenu 5">
              <a:extLst>
                <a:ext uri="{FF2B5EF4-FFF2-40B4-BE49-F238E27FC236}">
                  <a16:creationId xmlns:a16="http://schemas.microsoft.com/office/drawing/2014/main" id="{189238A1-046E-E7B0-79B4-89DA9F5E7116}"/>
                </a:ext>
              </a:extLst>
            </p:cNvPr>
            <p:cNvSpPr txBox="1">
              <a:spLocks/>
            </p:cNvSpPr>
            <p:nvPr/>
          </p:nvSpPr>
          <p:spPr>
            <a:xfrm>
              <a:off x="5942909" y="1843086"/>
              <a:ext cx="1145277" cy="344197"/>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225"/>
                </a:spcBef>
                <a:buClr>
                  <a:schemeClr val="accent1"/>
                </a:buClr>
              </a:pPr>
              <a:r>
                <a:rPr lang="fr-FR" sz="750" dirty="0" err="1">
                  <a:latin typeface="Arial" panose="020B0604020202020204" pitchFamily="34" charset="0"/>
                  <a:cs typeface="Arial" panose="020B0604020202020204" pitchFamily="34" charset="0"/>
                </a:rPr>
                <a:t>Executive</a:t>
              </a:r>
              <a:r>
                <a:rPr lang="fr-FR" sz="750" dirty="0">
                  <a:latin typeface="Arial" panose="020B0604020202020204" pitchFamily="34" charset="0"/>
                  <a:cs typeface="Arial" panose="020B0604020202020204" pitchFamily="34" charset="0"/>
                </a:rPr>
                <a:t> </a:t>
              </a:r>
              <a:r>
                <a:rPr lang="fr-FR" sz="750" dirty="0" err="1">
                  <a:latin typeface="Arial" panose="020B0604020202020204" pitchFamily="34" charset="0"/>
                  <a:cs typeface="Arial" panose="020B0604020202020204" pitchFamily="34" charset="0"/>
                </a:rPr>
                <a:t>Director</a:t>
              </a:r>
              <a:br>
                <a:rPr lang="fr-FR" sz="750" dirty="0">
                  <a:latin typeface="Arial" panose="020B0604020202020204" pitchFamily="34" charset="0"/>
                  <a:cs typeface="Arial" panose="020B0604020202020204" pitchFamily="34" charset="0"/>
                </a:rPr>
              </a:br>
              <a:r>
                <a:rPr lang="fr-FR" sz="750" b="0" i="0" dirty="0" err="1">
                  <a:solidFill>
                    <a:srgbClr val="333333"/>
                  </a:solidFill>
                  <a:effectLst/>
                  <a:latin typeface="Open Sans" panose="020B0606030504020204" pitchFamily="34" charset="0"/>
                </a:rPr>
                <a:t>Programming</a:t>
              </a:r>
              <a:r>
                <a:rPr lang="fr-FR" sz="750" b="0" i="0" dirty="0">
                  <a:solidFill>
                    <a:srgbClr val="333333"/>
                  </a:solidFill>
                  <a:effectLst/>
                  <a:latin typeface="Open Sans" panose="020B0606030504020204" pitchFamily="34" charset="0"/>
                </a:rPr>
                <a:t> Agency</a:t>
              </a:r>
              <a:endParaRPr lang="fr-FR" sz="750" dirty="0">
                <a:latin typeface="Arial" panose="020B0604020202020204" pitchFamily="34" charset="0"/>
                <a:cs typeface="Arial" panose="020B0604020202020204" pitchFamily="34" charset="0"/>
              </a:endParaRPr>
            </a:p>
            <a:p>
              <a:pPr algn="ctr">
                <a:spcBef>
                  <a:spcPts val="225"/>
                </a:spcBef>
                <a:buClr>
                  <a:schemeClr val="accent1"/>
                </a:buClr>
              </a:pPr>
              <a:r>
                <a:rPr lang="fr-FR" sz="750" b="1" dirty="0">
                  <a:latin typeface="Arial" panose="020B0604020202020204" pitchFamily="34" charset="0"/>
                  <a:cs typeface="Arial" panose="020B0604020202020204" pitchFamily="34" charset="0"/>
                </a:rPr>
                <a:t>Franck </a:t>
              </a:r>
              <a:r>
                <a:rPr lang="fr-FR" sz="750" b="1" dirty="0" err="1">
                  <a:latin typeface="Arial" panose="020B0604020202020204" pitchFamily="34" charset="0"/>
                  <a:cs typeface="Arial" panose="020B0604020202020204" pitchFamily="34" charset="0"/>
                </a:rPr>
                <a:t>Mouthon</a:t>
              </a:r>
              <a:endParaRPr lang="fr-FR" sz="750" b="1" dirty="0">
                <a:latin typeface="Arial" panose="020B0604020202020204" pitchFamily="34" charset="0"/>
                <a:cs typeface="Arial" panose="020B0604020202020204" pitchFamily="34" charset="0"/>
              </a:endParaRPr>
            </a:p>
          </p:txBody>
        </p:sp>
        <p:pic>
          <p:nvPicPr>
            <p:cNvPr id="14" name="Image 13" descr="Une image contenant personne, Visage humain, vêtements habillés, Entrepreneur&#10;&#10;Description générée automatiquement">
              <a:extLst>
                <a:ext uri="{FF2B5EF4-FFF2-40B4-BE49-F238E27FC236}">
                  <a16:creationId xmlns:a16="http://schemas.microsoft.com/office/drawing/2014/main" id="{1C5F222A-44FA-1B01-FB87-89E62DCE34CE}"/>
                </a:ext>
              </a:extLst>
            </p:cNvPr>
            <p:cNvPicPr>
              <a:picLocks noChangeAspect="1"/>
            </p:cNvPicPr>
            <p:nvPr/>
          </p:nvPicPr>
          <p:blipFill rotWithShape="1">
            <a:blip r:embed="rId6"/>
            <a:srcRect l="23468" t="7263" r="26730" b="55148"/>
            <a:stretch/>
          </p:blipFill>
          <p:spPr>
            <a:xfrm>
              <a:off x="6330948" y="1430763"/>
              <a:ext cx="337024" cy="356400"/>
            </a:xfrm>
            <a:prstGeom prst="rect">
              <a:avLst/>
            </a:prstGeom>
          </p:spPr>
        </p:pic>
      </p:grpSp>
      <p:grpSp>
        <p:nvGrpSpPr>
          <p:cNvPr id="21" name="Groupe 20">
            <a:extLst>
              <a:ext uri="{FF2B5EF4-FFF2-40B4-BE49-F238E27FC236}">
                <a16:creationId xmlns:a16="http://schemas.microsoft.com/office/drawing/2014/main" id="{E1D34E22-1D7F-200F-C744-44154D6E4809}"/>
              </a:ext>
            </a:extLst>
          </p:cNvPr>
          <p:cNvGrpSpPr/>
          <p:nvPr/>
        </p:nvGrpSpPr>
        <p:grpSpPr>
          <a:xfrm>
            <a:off x="4460702" y="1331280"/>
            <a:ext cx="1048892" cy="665972"/>
            <a:chOff x="5035665" y="1433206"/>
            <a:chExt cx="1048892" cy="665972"/>
          </a:xfrm>
        </p:grpSpPr>
        <p:sp>
          <p:nvSpPr>
            <p:cNvPr id="22" name="Espace réservé du contenu 5">
              <a:extLst>
                <a:ext uri="{FF2B5EF4-FFF2-40B4-BE49-F238E27FC236}">
                  <a16:creationId xmlns:a16="http://schemas.microsoft.com/office/drawing/2014/main" id="{955ECF5B-2EE8-4A7A-E754-9D05A2CA8AC7}"/>
                </a:ext>
              </a:extLst>
            </p:cNvPr>
            <p:cNvSpPr txBox="1">
              <a:spLocks/>
            </p:cNvSpPr>
            <p:nvPr/>
          </p:nvSpPr>
          <p:spPr>
            <a:xfrm>
              <a:off x="5035665" y="1865781"/>
              <a:ext cx="1048892" cy="233397"/>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225"/>
                </a:spcBef>
                <a:buClr>
                  <a:schemeClr val="accent1"/>
                </a:buClr>
              </a:pPr>
              <a:r>
                <a:rPr lang="fr-FR" sz="750" dirty="0" err="1">
                  <a:latin typeface="Arial" panose="020B0604020202020204" pitchFamily="34" charset="0"/>
                  <a:cs typeface="Arial" panose="020B0604020202020204" pitchFamily="34" charset="0"/>
                </a:rPr>
                <a:t>Executive</a:t>
              </a:r>
              <a:r>
                <a:rPr lang="fr-FR" sz="750" dirty="0">
                  <a:latin typeface="Arial" panose="020B0604020202020204" pitchFamily="34" charset="0"/>
                  <a:cs typeface="Arial" panose="020B0604020202020204" pitchFamily="34" charset="0"/>
                </a:rPr>
                <a:t> </a:t>
              </a:r>
              <a:r>
                <a:rPr lang="fr-FR" sz="750" dirty="0" err="1">
                  <a:latin typeface="Arial" panose="020B0604020202020204" pitchFamily="34" charset="0"/>
                  <a:cs typeface="Arial" panose="020B0604020202020204" pitchFamily="34" charset="0"/>
                </a:rPr>
                <a:t>Director</a:t>
              </a:r>
              <a:r>
                <a:rPr lang="fr-FR" sz="750" dirty="0">
                  <a:latin typeface="Arial" panose="020B0604020202020204" pitchFamily="34" charset="0"/>
                  <a:cs typeface="Arial" panose="020B0604020202020204" pitchFamily="34" charset="0"/>
                </a:rPr>
                <a:t> </a:t>
              </a:r>
            </a:p>
            <a:p>
              <a:pPr algn="ctr">
                <a:spcBef>
                  <a:spcPts val="225"/>
                </a:spcBef>
                <a:buClr>
                  <a:schemeClr val="accent1"/>
                </a:buClr>
              </a:pPr>
              <a:r>
                <a:rPr lang="fr-FR" sz="750" b="1" dirty="0">
                  <a:latin typeface="Arial" panose="020B0604020202020204" pitchFamily="34" charset="0"/>
                  <a:cs typeface="Arial" panose="020B0604020202020204" pitchFamily="34" charset="0"/>
                </a:rPr>
                <a:t>Carine Delrieu</a:t>
              </a:r>
            </a:p>
          </p:txBody>
        </p:sp>
        <p:pic>
          <p:nvPicPr>
            <p:cNvPr id="23" name="Image 22" descr="Une image contenant Visage humain, sourire, personne, Front&#10;&#10;Description générée automatiquement">
              <a:extLst>
                <a:ext uri="{FF2B5EF4-FFF2-40B4-BE49-F238E27FC236}">
                  <a16:creationId xmlns:a16="http://schemas.microsoft.com/office/drawing/2014/main" id="{81FF4200-385A-4290-6A7E-97993BFAF70E}"/>
                </a:ext>
              </a:extLst>
            </p:cNvPr>
            <p:cNvPicPr>
              <a:picLocks noChangeAspect="1"/>
            </p:cNvPicPr>
            <p:nvPr/>
          </p:nvPicPr>
          <p:blipFill>
            <a:blip r:embed="rId7"/>
            <a:stretch>
              <a:fillRect/>
            </a:stretch>
          </p:blipFill>
          <p:spPr>
            <a:xfrm>
              <a:off x="5379547" y="1433206"/>
              <a:ext cx="356616" cy="356616"/>
            </a:xfrm>
            <a:prstGeom prst="rect">
              <a:avLst/>
            </a:prstGeom>
          </p:spPr>
        </p:pic>
      </p:grpSp>
    </p:spTree>
    <p:extLst>
      <p:ext uri="{BB962C8B-B14F-4D97-AF65-F5344CB8AC3E}">
        <p14:creationId xmlns:p14="http://schemas.microsoft.com/office/powerpoint/2010/main" val="23673157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calque-4_3">
  <a:themeElements>
    <a:clrScheme name="Nuancier Inserm">
      <a:dk1>
        <a:srgbClr val="424242"/>
      </a:dk1>
      <a:lt1>
        <a:srgbClr val="FFFFFF"/>
      </a:lt1>
      <a:dk2>
        <a:srgbClr val="797979"/>
      </a:dk2>
      <a:lt2>
        <a:srgbClr val="FEFFFF"/>
      </a:lt2>
      <a:accent1>
        <a:srgbClr val="FF3B00"/>
      </a:accent1>
      <a:accent2>
        <a:srgbClr val="A39CC1"/>
      </a:accent2>
      <a:accent3>
        <a:srgbClr val="A2806B"/>
      </a:accent3>
      <a:accent4>
        <a:srgbClr val="E587A7"/>
      </a:accent4>
      <a:accent5>
        <a:srgbClr val="69AADD"/>
      </a:accent5>
      <a:accent6>
        <a:srgbClr val="9CAA87"/>
      </a:accent6>
      <a:hlink>
        <a:srgbClr val="00ACDD"/>
      </a:hlink>
      <a:folHlink>
        <a:srgbClr val="4242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00AA787-C939-EF4E-8F3A-7865AD68A334}" vid="{AB1C544F-57C4-344E-8C93-7ED92809CADE}"/>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3E824275A54C46948C4079E0FDEF45" ma:contentTypeVersion="1" ma:contentTypeDescription="Crée un document." ma:contentTypeScope="" ma:versionID="e9a11e09901a2cd6214d0fb9e842d40f">
  <xsd:schema xmlns:xsd="http://www.w3.org/2001/XMLSchema" xmlns:xs="http://www.w3.org/2001/XMLSchema" xmlns:p="http://schemas.microsoft.com/office/2006/metadata/properties" xmlns:ns1="http://schemas.microsoft.com/sharepoint/v3" targetNamespace="http://schemas.microsoft.com/office/2006/metadata/properties" ma:root="true" ma:fieldsID="132a28c79c43b64d99b1aea8d4faede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29B8F7-253F-404F-9243-8D66F572435D}">
  <ds:schemaRef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http://purl.org/dc/terms/"/>
    <ds:schemaRef ds:uri="http://schemas.microsoft.com/office/2006/metadata/propertie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C19125E6-A01C-4F75-8971-C896FE08A8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30B050-4552-4B1B-ACE1-2EDAD4F0F7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12093</TotalTime>
  <Words>2366</Words>
  <Application>Microsoft Office PowerPoint</Application>
  <PresentationFormat>Affichage à l'écran (16:9)</PresentationFormat>
  <Paragraphs>399</Paragraphs>
  <Slides>32</Slides>
  <Notes>28</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32</vt:i4>
      </vt:variant>
    </vt:vector>
  </HeadingPairs>
  <TitlesOfParts>
    <vt:vector size="42" baseType="lpstr">
      <vt:lpstr>AppleSymbols</vt:lpstr>
      <vt:lpstr>Arial</vt:lpstr>
      <vt:lpstr>Arial Black</vt:lpstr>
      <vt:lpstr>Calibri</vt:lpstr>
      <vt:lpstr>Helvetica</vt:lpstr>
      <vt:lpstr>Hind</vt:lpstr>
      <vt:lpstr>Hind SemiBold</vt:lpstr>
      <vt:lpstr>Lucida Grande Bold</vt:lpstr>
      <vt:lpstr>Open Sans</vt:lpstr>
      <vt:lpstr>calque-4_3</vt:lpstr>
      <vt:lpstr>Présentation PowerPoint</vt:lpstr>
      <vt:lpstr>Inserm is the only public research organization in France entirely dedicated to health.</vt:lpstr>
      <vt:lpstr>Our objective: to promote the health of all by advancing knowledge on living organisms and their diseases, and by developing innovation.</vt:lpstr>
      <vt:lpstr>Présentation PowerPoint</vt:lpstr>
      <vt:lpstr>Présentation PowerPoint</vt:lpstr>
      <vt:lpstr>Address major biomedical research challenges</vt:lpstr>
      <vt:lpstr>Address major biomedical research challenges</vt:lpstr>
      <vt:lpstr>Address major biomedical research challenges</vt:lpstr>
      <vt:lpstr>Address major biomedical research challenges</vt:lpstr>
      <vt:lpstr>Address major biomedical research challenges</vt:lpstr>
      <vt:lpstr>Address major biomedical research challenges</vt:lpstr>
      <vt:lpstr>Address major biomedical research challenges</vt:lpstr>
      <vt:lpstr>Address major biomedical research challenges</vt:lpstr>
      <vt:lpstr>Présentation PowerPoint</vt:lpstr>
      <vt:lpstr>Take action to improve the health of all</vt:lpstr>
      <vt:lpstr>Take action to improve the health of all</vt:lpstr>
      <vt:lpstr>Take action to improve the health of all</vt:lpstr>
      <vt:lpstr>Take action to improve the health of all</vt:lpstr>
      <vt:lpstr>Take action to improve the health of all</vt:lpstr>
      <vt:lpstr>Take action to improve the health of all</vt:lpstr>
      <vt:lpstr>Take action to improve the health of all</vt:lpstr>
      <vt:lpstr>Take action to improve the health of all</vt:lpstr>
      <vt:lpstr>Take action to improve the health of all</vt:lpstr>
      <vt:lpstr>Take action to improve the health of all </vt:lpstr>
      <vt:lpstr>Présentation PowerPoint</vt:lpstr>
      <vt:lpstr>Take action to improve the health of all</vt:lpstr>
      <vt:lpstr>Présentation PowerPoint</vt:lpstr>
      <vt:lpstr>Disseminate knowledge for the benefit of all</vt:lpstr>
      <vt:lpstr>Disseminate knowledge for the benefit of all</vt:lpstr>
      <vt:lpstr>Disseminate knowledge for the benefit of all</vt:lpstr>
      <vt:lpstr>Disseminate knowledge for the benefit of all</vt:lpstr>
      <vt:lpstr>Présentation PowerPoint</vt:lpstr>
    </vt:vector>
  </TitlesOfParts>
  <Manager/>
  <Company>Inserm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Inserm Presentation</dc:title>
  <dc:subject/>
  <dc:creator>Myriem BELKACEM | Inserm</dc:creator>
  <cp:keywords/>
  <dc:description/>
  <cp:lastModifiedBy>Annie METAIS</cp:lastModifiedBy>
  <cp:revision>763</cp:revision>
  <cp:lastPrinted>2019-03-28T14:49:21Z</cp:lastPrinted>
  <dcterms:created xsi:type="dcterms:W3CDTF">2017-11-16T12:13:14Z</dcterms:created>
  <dcterms:modified xsi:type="dcterms:W3CDTF">2026-05-18T07:00:08Z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0x0101002A3E824275A54C46948C4079E0FDEF45</vt:lpwstr>
  </property>
</Properties>
</file>