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ink/ink1.xml" ContentType="application/inkml+xml"/>
  <Override PartName="/ppt/ink/ink2.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3" r:id="rId4"/>
  </p:sldMasterIdLst>
  <p:notesMasterIdLst>
    <p:notesMasterId r:id="rId36"/>
  </p:notesMasterIdLst>
  <p:handoutMasterIdLst>
    <p:handoutMasterId r:id="rId37"/>
  </p:handoutMasterIdLst>
  <p:sldIdLst>
    <p:sldId id="256" r:id="rId5"/>
    <p:sldId id="353" r:id="rId6"/>
    <p:sldId id="354" r:id="rId7"/>
    <p:sldId id="270" r:id="rId8"/>
    <p:sldId id="338" r:id="rId9"/>
    <p:sldId id="313" r:id="rId10"/>
    <p:sldId id="315" r:id="rId11"/>
    <p:sldId id="295" r:id="rId12"/>
    <p:sldId id="307" r:id="rId13"/>
    <p:sldId id="363" r:id="rId14"/>
    <p:sldId id="346" r:id="rId15"/>
    <p:sldId id="310" r:id="rId16"/>
    <p:sldId id="352" r:id="rId17"/>
    <p:sldId id="368" r:id="rId18"/>
    <p:sldId id="339" r:id="rId19"/>
    <p:sldId id="371" r:id="rId20"/>
    <p:sldId id="287" r:id="rId21"/>
    <p:sldId id="326" r:id="rId22"/>
    <p:sldId id="304" r:id="rId23"/>
    <p:sldId id="321" r:id="rId24"/>
    <p:sldId id="341" r:id="rId25"/>
    <p:sldId id="359" r:id="rId26"/>
    <p:sldId id="360" r:id="rId27"/>
    <p:sldId id="361" r:id="rId28"/>
    <p:sldId id="317" r:id="rId29"/>
    <p:sldId id="337" r:id="rId30"/>
    <p:sldId id="362" r:id="rId31"/>
    <p:sldId id="336" r:id="rId32"/>
    <p:sldId id="288" r:id="rId33"/>
    <p:sldId id="318" r:id="rId34"/>
    <p:sldId id="340" r:id="rId35"/>
  </p:sldIdLst>
  <p:sldSz cx="9144000" cy="5143500" type="screen16x9"/>
  <p:notesSz cx="6797675" cy="9926638"/>
  <p:defaultTextStyle>
    <a:defPPr>
      <a:defRPr lang="fr-F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862" userDrawn="1">
          <p15:clr>
            <a:srgbClr val="A4A3A4"/>
          </p15:clr>
        </p15:guide>
        <p15:guide id="3" orient="horz" pos="985"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204" userDrawn="1">
          <p15:clr>
            <a:srgbClr val="A4A3A4"/>
          </p15:clr>
        </p15:guide>
        <p15:guide id="3" orient="horz" pos="3127" userDrawn="1">
          <p15:clr>
            <a:srgbClr val="A4A3A4"/>
          </p15:clr>
        </p15:guide>
        <p15:guide id="4" pos="214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16936D-52C0-35E6-3E35-0869E5163D7E}" name="Annie Metais" initials="AM" userId="S::annie.metais@inserm.fr::cc06ceef-a4b5-4d3e-81ef-37e712ce40c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atherine Dastier de la Vigerie" initials="CDdlV" lastIdx="26" clrIdx="0"/>
  <p:cmAuthor id="1" name="Annie Metais" initials="AM" lastIdx="8" clrIdx="1">
    <p:extLst>
      <p:ext uri="{19B8F6BF-5375-455C-9EA6-DF929625EA0E}">
        <p15:presenceInfo xmlns:p15="http://schemas.microsoft.com/office/powerpoint/2012/main" userId="Annie Metais" providerId="None"/>
      </p:ext>
    </p:extLst>
  </p:cmAuthor>
  <p:cmAuthor id="2" name="Marie-Charlotte Ferran" initials="MF" lastIdx="15" clrIdx="2">
    <p:extLst>
      <p:ext uri="{19B8F6BF-5375-455C-9EA6-DF929625EA0E}">
        <p15:presenceInfo xmlns:p15="http://schemas.microsoft.com/office/powerpoint/2012/main" userId="Marie-Charlotte Ferran" providerId="None"/>
      </p:ext>
    </p:extLst>
  </p:cmAuthor>
  <p:cmAuthor id="3" name="Annie Metais" initials="AM [2]" lastIdx="22" clrIdx="3">
    <p:extLst>
      <p:ext uri="{19B8F6BF-5375-455C-9EA6-DF929625EA0E}">
        <p15:presenceInfo xmlns:p15="http://schemas.microsoft.com/office/powerpoint/2012/main" userId="S-1-5-21-1958020729-3448108107-969568693-7746" providerId="AD"/>
      </p:ext>
    </p:extLst>
  </p:cmAuthor>
  <p:cmAuthor id="4" name="Microsoft Office User" initials="MOU" lastIdx="6" clrIdx="4">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492A"/>
    <a:srgbClr val="4E879B"/>
    <a:srgbClr val="5C8699"/>
    <a:srgbClr val="007EB3"/>
    <a:srgbClr val="8A2C48"/>
    <a:srgbClr val="962147"/>
    <a:srgbClr val="FF8301"/>
    <a:srgbClr val="5DC2F4"/>
    <a:srgbClr val="FF3A00"/>
    <a:srgbClr val="FF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27" autoAdjust="0"/>
    <p:restoredTop sz="95406" autoAdjust="0"/>
  </p:normalViewPr>
  <p:slideViewPr>
    <p:cSldViewPr snapToGrid="0" snapToObjects="1">
      <p:cViewPr>
        <p:scale>
          <a:sx n="150" d="100"/>
          <a:sy n="150" d="100"/>
        </p:scale>
        <p:origin x="300" y="-6"/>
      </p:cViewPr>
      <p:guideLst>
        <p:guide pos="862"/>
        <p:guide orient="horz" pos="985"/>
      </p:guideLst>
    </p:cSldViewPr>
  </p:slideViewPr>
  <p:outlineViewPr>
    <p:cViewPr>
      <p:scale>
        <a:sx n="33" d="100"/>
        <a:sy n="33" d="100"/>
      </p:scale>
      <p:origin x="0" y="-528"/>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13" d="100"/>
          <a:sy n="113" d="100"/>
        </p:scale>
        <p:origin x="3328" y="192"/>
      </p:cViewPr>
      <p:guideLst>
        <p:guide orient="horz" pos="2880"/>
        <p:guide pos="2204"/>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0C8EE6A-62E8-CD40-AEB9-236E8ACB3899}" type="datetimeFigureOut">
              <a:rPr lang="fr-FR" smtClean="0"/>
              <a:t>24/02/2025</a:t>
            </a:fld>
            <a:endParaRPr lang="fr-FR"/>
          </a:p>
        </p:txBody>
      </p:sp>
      <p:sp>
        <p:nvSpPr>
          <p:cNvPr id="4" name="Espace réservé du pied de page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36DE60AB-4A8B-2748-BF4F-4EA0A2E08E81}" type="slidenum">
              <a:rPr lang="fr-FR" smtClean="0"/>
              <a:t>‹N°›</a:t>
            </a:fld>
            <a:endParaRPr lang="fr-FR"/>
          </a:p>
        </p:txBody>
      </p:sp>
    </p:spTree>
    <p:extLst>
      <p:ext uri="{BB962C8B-B14F-4D97-AF65-F5344CB8AC3E}">
        <p14:creationId xmlns:p14="http://schemas.microsoft.com/office/powerpoint/2010/main" val="895236787"/>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04T15:38:18.090"/>
    </inkml:context>
    <inkml:brush xml:id="br0">
      <inkml:brushProperty name="width" value="0.1" units="cm"/>
      <inkml:brushProperty name="height" value="0.6" units="cm"/>
      <inkml:brushProperty name="color" value="#849398"/>
      <inkml:brushProperty name="inkEffects" value="pencil"/>
    </inkml:brush>
  </inkml:definitions>
  <inkml:trace contextRef="#ctx0" brushRef="#br0">0 0 16383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5T14:48:05.157"/>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1 0 16383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8D0ACC5-85CC-1649-BC18-840037C9EA90}" type="datetimeFigureOut">
              <a:rPr lang="fr-FR" smtClean="0"/>
              <a:t>24/02/2025</a:t>
            </a:fld>
            <a:endParaRPr lang="fr-FR"/>
          </a:p>
        </p:txBody>
      </p:sp>
      <p:sp>
        <p:nvSpPr>
          <p:cNvPr id="4" name="Espace réservé de l’image des diapositives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AB5C0F53-5EB0-A846-AA9C-8F8924860C8E}" type="slidenum">
              <a:rPr lang="fr-FR" smtClean="0"/>
              <a:t>‹N°›</a:t>
            </a:fld>
            <a:endParaRPr lang="fr-FR"/>
          </a:p>
        </p:txBody>
      </p:sp>
    </p:spTree>
    <p:extLst>
      <p:ext uri="{BB962C8B-B14F-4D97-AF65-F5344CB8AC3E}">
        <p14:creationId xmlns:p14="http://schemas.microsoft.com/office/powerpoint/2010/main" val="928407904"/>
      </p:ext>
    </p:extLst>
  </p:cSld>
  <p:clrMap bg1="lt1" tx1="dk1" bg2="lt2" tx2="dk2" accent1="accent1" accent2="accent2" accent3="accent3" accent4="accent4" accent5="accent5" accent6="accent6" hlink="hlink" folHlink="folHlink"/>
  <p:hf sldNum="0" hdr="0" ftr="0" dt="0"/>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20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062124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35214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531275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u="sng" baseline="0" dirty="0"/>
              <a:t>Si ce que nous voulons est un état des lieux début 2024 </a:t>
            </a:r>
          </a:p>
          <a:p>
            <a:r>
              <a:rPr lang="fr-FR" b="1" u="sng" baseline="0" dirty="0"/>
              <a:t>1. FIRST STEP </a:t>
            </a:r>
          </a:p>
          <a:p>
            <a:r>
              <a:rPr lang="fr-FR" b="1" u="sng" baseline="0" dirty="0"/>
              <a:t>Appel 2023 en cours en 2024 : 15 nouveaux FS</a:t>
            </a:r>
          </a:p>
          <a:p>
            <a:r>
              <a:rPr lang="fr-FR" baseline="0" dirty="0"/>
              <a:t>Les 8 nouveaux First </a:t>
            </a:r>
            <a:r>
              <a:rPr lang="fr-FR" baseline="0" dirty="0" err="1"/>
              <a:t>step</a:t>
            </a:r>
            <a:r>
              <a:rPr lang="fr-FR" baseline="0" dirty="0"/>
              <a:t> 2024 Europe</a:t>
            </a:r>
          </a:p>
          <a:p>
            <a:r>
              <a:rPr lang="fr-FR" baseline="0" dirty="0"/>
              <a:t>Espagne (3) : 2 à Barcelone, Valencia ; ITALIE (2) Rome et Monza ; ALLEMAGNE (2) : </a:t>
            </a:r>
            <a:r>
              <a:rPr lang="fr-FR" baseline="0" dirty="0" err="1"/>
              <a:t>Neuherberg</a:t>
            </a:r>
            <a:r>
              <a:rPr lang="fr-FR" baseline="0" dirty="0"/>
              <a:t>, Leipzig ; SUEDE : Uppsala</a:t>
            </a:r>
          </a:p>
          <a:p>
            <a:r>
              <a:rPr lang="fr-FR" baseline="0" dirty="0"/>
              <a:t>Les 7 nouveaux First </a:t>
            </a:r>
            <a:r>
              <a:rPr lang="fr-FR" baseline="0" dirty="0" err="1"/>
              <a:t>step</a:t>
            </a:r>
            <a:r>
              <a:rPr lang="fr-FR" baseline="0" dirty="0"/>
              <a:t> 2024 International : ETATS UNIS (5) : New </a:t>
            </a:r>
            <a:r>
              <a:rPr lang="fr-FR" baseline="0" dirty="0" err="1"/>
              <a:t>york</a:t>
            </a:r>
            <a:r>
              <a:rPr lang="fr-FR" baseline="0" dirty="0"/>
              <a:t>, Boston, Chicago, Irvine, </a:t>
            </a:r>
            <a:r>
              <a:rPr lang="fr-FR" baseline="0" dirty="0" err="1"/>
              <a:t>Standford</a:t>
            </a:r>
            <a:r>
              <a:rPr lang="fr-FR" baseline="0" dirty="0"/>
              <a:t> ; CHINE : </a:t>
            </a:r>
            <a:r>
              <a:rPr lang="fr-FR" baseline="0" dirty="0" err="1"/>
              <a:t>Beijin</a:t>
            </a:r>
            <a:r>
              <a:rPr lang="fr-FR" baseline="0" dirty="0"/>
              <a:t> ; ARGENTINE : Buenos Aires</a:t>
            </a:r>
          </a:p>
          <a:p>
            <a:endParaRPr lang="fr-FR" baseline="0" dirty="0"/>
          </a:p>
          <a:p>
            <a:r>
              <a:rPr lang="fr-FR" i="1" baseline="0" dirty="0">
                <a:solidFill>
                  <a:schemeClr val="accent1"/>
                </a:solidFill>
              </a:rPr>
              <a:t>=&gt; et supprimer les tremplins qui sont actuellement sur la carte car leur durée est un an). </a:t>
            </a:r>
          </a:p>
          <a:p>
            <a:endParaRPr lang="fr-FR" i="1" baseline="0" dirty="0">
              <a:solidFill>
                <a:schemeClr val="accent1"/>
              </a:solidFill>
            </a:endParaRPr>
          </a:p>
          <a:p>
            <a:r>
              <a:rPr lang="fr-FR" b="1" u="sng" dirty="0"/>
              <a:t>2. Pour les IRP</a:t>
            </a:r>
          </a:p>
          <a:p>
            <a:r>
              <a:rPr lang="fr-FR" dirty="0"/>
              <a:t>ajouter les 12 IRP de l’appe</a:t>
            </a:r>
            <a:r>
              <a:rPr lang="fr-FR" baseline="0" dirty="0"/>
              <a:t>l 2022 à savoir : </a:t>
            </a:r>
          </a:p>
          <a:p>
            <a:pPr marL="0" marR="0" lvl="0" indent="0" algn="l" defTabSz="685783" rtl="0" eaLnBrk="1" fontAlgn="auto" latinLnBrk="0" hangingPunct="1">
              <a:lnSpc>
                <a:spcPct val="100000"/>
              </a:lnSpc>
              <a:spcBef>
                <a:spcPts val="0"/>
              </a:spcBef>
              <a:spcAft>
                <a:spcPts val="0"/>
              </a:spcAft>
              <a:buClrTx/>
              <a:buSzTx/>
              <a:buFontTx/>
              <a:buNone/>
              <a:tabLst/>
              <a:defRPr/>
            </a:pPr>
            <a:r>
              <a:rPr lang="fr-FR" sz="900" b="0" i="0" u="none" strike="noStrike" kern="1200" dirty="0">
                <a:solidFill>
                  <a:schemeClr val="tx1"/>
                </a:solidFill>
                <a:effectLst/>
                <a:latin typeface="+mn-lt"/>
                <a:ea typeface="+mn-ea"/>
                <a:cs typeface="+mn-cs"/>
              </a:rPr>
              <a:t>AUSTRALIE</a:t>
            </a:r>
            <a:r>
              <a:rPr lang="fr-FR" dirty="0"/>
              <a:t> </a:t>
            </a:r>
            <a:r>
              <a:rPr lang="fr-FR" sz="900" b="0" i="0" u="none" strike="noStrike" kern="1200" dirty="0">
                <a:solidFill>
                  <a:schemeClr val="tx1"/>
                </a:solidFill>
                <a:effectLst/>
                <a:latin typeface="+mn-lt"/>
                <a:ea typeface="+mn-ea"/>
                <a:cs typeface="+mn-cs"/>
              </a:rPr>
              <a:t>Melbourne + NOUVELLE-ZÉLANDE</a:t>
            </a:r>
            <a:r>
              <a:rPr lang="fr-FR" dirty="0"/>
              <a:t> </a:t>
            </a:r>
            <a:r>
              <a:rPr lang="fr-FR" sz="900" b="0" i="0" u="none" strike="noStrike" kern="1200" dirty="0">
                <a:solidFill>
                  <a:schemeClr val="tx1"/>
                </a:solidFill>
                <a:effectLst/>
                <a:latin typeface="+mn-lt"/>
                <a:ea typeface="+mn-ea"/>
                <a:cs typeface="+mn-cs"/>
              </a:rPr>
              <a:t>Christchurch </a:t>
            </a:r>
            <a:r>
              <a:rPr lang="fr-FR" dirty="0"/>
              <a:t>(2 partenaires</a:t>
            </a:r>
            <a:r>
              <a:rPr lang="fr-FR" baseline="0" dirty="0"/>
              <a:t> étrangers</a:t>
            </a:r>
            <a:r>
              <a:rPr lang="fr-FR" dirty="0"/>
              <a:t>)</a:t>
            </a:r>
            <a:r>
              <a:rPr lang="fr-FR" baseline="0" dirty="0"/>
              <a:t> ; </a:t>
            </a:r>
            <a:r>
              <a:rPr lang="fr-FR" sz="900" b="0" i="0" u="none" strike="noStrike" kern="1200" dirty="0">
                <a:solidFill>
                  <a:schemeClr val="tx1"/>
                </a:solidFill>
                <a:effectLst/>
                <a:latin typeface="+mn-lt"/>
                <a:ea typeface="+mn-ea"/>
                <a:cs typeface="+mn-cs"/>
              </a:rPr>
              <a:t>BRÉSIL </a:t>
            </a:r>
            <a:r>
              <a:rPr lang="fr-FR" dirty="0"/>
              <a:t> </a:t>
            </a:r>
            <a:r>
              <a:rPr lang="fr-FR" sz="900" b="0" i="0" u="none" strike="noStrike" kern="1200" dirty="0">
                <a:solidFill>
                  <a:schemeClr val="tx1"/>
                </a:solidFill>
                <a:effectLst/>
                <a:latin typeface="+mn-lt"/>
                <a:ea typeface="+mn-ea"/>
                <a:cs typeface="+mn-cs"/>
              </a:rPr>
              <a:t>Sao Paulo</a:t>
            </a:r>
            <a:r>
              <a:rPr lang="fr-FR" dirty="0"/>
              <a:t> ; </a:t>
            </a:r>
            <a:r>
              <a:rPr lang="fr-FR" sz="900" b="0" i="0" u="none" strike="noStrike" kern="1200" dirty="0">
                <a:solidFill>
                  <a:schemeClr val="tx1"/>
                </a:solidFill>
                <a:effectLst/>
                <a:latin typeface="+mn-lt"/>
                <a:ea typeface="+mn-ea"/>
                <a:cs typeface="+mn-cs"/>
              </a:rPr>
              <a:t>ITALIE</a:t>
            </a:r>
            <a:r>
              <a:rPr lang="fr-FR" dirty="0"/>
              <a:t> </a:t>
            </a:r>
            <a:r>
              <a:rPr lang="fr-FR" sz="900" b="0" i="0" u="none" strike="noStrike" kern="1200" dirty="0">
                <a:solidFill>
                  <a:schemeClr val="tx1"/>
                </a:solidFill>
                <a:effectLst/>
                <a:latin typeface="+mn-lt"/>
                <a:ea typeface="+mn-ea"/>
                <a:cs typeface="+mn-cs"/>
              </a:rPr>
              <a:t>Naples</a:t>
            </a:r>
            <a:r>
              <a:rPr lang="fr-FR" sz="900" b="0" i="0" u="none" strike="noStrike" kern="1200" baseline="0" dirty="0">
                <a:solidFill>
                  <a:schemeClr val="tx1"/>
                </a:solidFill>
                <a:effectLst/>
                <a:latin typeface="+mn-lt"/>
                <a:ea typeface="+mn-ea"/>
                <a:cs typeface="+mn-cs"/>
              </a:rPr>
              <a:t> ; </a:t>
            </a:r>
            <a:r>
              <a:rPr lang="fr-FR" sz="900" b="0" i="0" u="none" strike="noStrike" kern="1200" dirty="0">
                <a:solidFill>
                  <a:schemeClr val="tx1"/>
                </a:solidFill>
                <a:effectLst/>
                <a:latin typeface="+mn-lt"/>
                <a:ea typeface="+mn-ea"/>
                <a:cs typeface="+mn-cs"/>
              </a:rPr>
              <a:t>CANADA</a:t>
            </a:r>
            <a:r>
              <a:rPr lang="fr-FR" dirty="0"/>
              <a:t> </a:t>
            </a:r>
            <a:r>
              <a:rPr lang="fr-FR" sz="900" b="0" i="0" u="none" strike="noStrike" kern="1200" dirty="0">
                <a:solidFill>
                  <a:schemeClr val="tx1"/>
                </a:solidFill>
                <a:effectLst/>
                <a:latin typeface="+mn-lt"/>
                <a:ea typeface="+mn-ea"/>
                <a:cs typeface="+mn-cs"/>
              </a:rPr>
              <a:t>MONTREAL; </a:t>
            </a:r>
            <a:r>
              <a:rPr lang="fr-FR" dirty="0"/>
              <a:t> </a:t>
            </a:r>
            <a:r>
              <a:rPr lang="fr-FR" sz="900" b="0" i="0" u="none" strike="noStrike" kern="1200" dirty="0">
                <a:solidFill>
                  <a:schemeClr val="tx1"/>
                </a:solidFill>
                <a:effectLst/>
                <a:latin typeface="+mn-lt"/>
                <a:ea typeface="+mn-ea"/>
                <a:cs typeface="+mn-cs"/>
              </a:rPr>
              <a:t>INDE</a:t>
            </a:r>
            <a:r>
              <a:rPr lang="fr-FR" dirty="0"/>
              <a:t> </a:t>
            </a:r>
            <a:r>
              <a:rPr lang="fr-FR" sz="900" b="0" i="0" u="none" strike="noStrike" kern="1200" dirty="0">
                <a:solidFill>
                  <a:schemeClr val="tx1"/>
                </a:solidFill>
                <a:effectLst/>
                <a:latin typeface="+mn-lt"/>
                <a:ea typeface="+mn-ea"/>
                <a:cs typeface="+mn-cs"/>
              </a:rPr>
              <a:t>Bangalore ;</a:t>
            </a:r>
            <a:r>
              <a:rPr lang="fr-FR" dirty="0"/>
              <a:t> </a:t>
            </a:r>
            <a:r>
              <a:rPr lang="fr-FR" sz="900" b="0" i="0" u="none" strike="noStrike" kern="1200" dirty="0">
                <a:solidFill>
                  <a:schemeClr val="tx1"/>
                </a:solidFill>
                <a:effectLst/>
                <a:latin typeface="+mn-lt"/>
                <a:ea typeface="+mn-ea"/>
                <a:cs typeface="+mn-cs"/>
              </a:rPr>
              <a:t>ESPAGNE</a:t>
            </a:r>
            <a:r>
              <a:rPr lang="fr-FR" dirty="0"/>
              <a:t> </a:t>
            </a:r>
            <a:r>
              <a:rPr lang="fr-FR" sz="900" b="0" i="0" u="none" strike="noStrike" kern="1200" dirty="0">
                <a:solidFill>
                  <a:schemeClr val="tx1"/>
                </a:solidFill>
                <a:effectLst/>
                <a:latin typeface="+mn-lt"/>
                <a:ea typeface="+mn-ea"/>
                <a:cs typeface="+mn-cs"/>
              </a:rPr>
              <a:t>Pamplona, </a:t>
            </a:r>
            <a:r>
              <a:rPr lang="fr-FR" sz="900" b="0" i="0" u="none" strike="noStrike" kern="1200" dirty="0" err="1">
                <a:solidFill>
                  <a:schemeClr val="tx1"/>
                </a:solidFill>
                <a:effectLst/>
                <a:latin typeface="+mn-lt"/>
                <a:ea typeface="+mn-ea"/>
                <a:cs typeface="+mn-cs"/>
              </a:rPr>
              <a:t>Navarra</a:t>
            </a:r>
            <a:r>
              <a:rPr lang="fr-FR" dirty="0"/>
              <a:t> ; </a:t>
            </a:r>
            <a:r>
              <a:rPr lang="fr-FR" sz="900" b="0" i="0" u="none" strike="noStrike" kern="1200" dirty="0">
                <a:solidFill>
                  <a:schemeClr val="tx1"/>
                </a:solidFill>
                <a:effectLst/>
                <a:latin typeface="+mn-lt"/>
                <a:ea typeface="+mn-ea"/>
                <a:cs typeface="+mn-cs"/>
              </a:rPr>
              <a:t>ESPAGNE</a:t>
            </a:r>
            <a:r>
              <a:rPr lang="fr-FR" dirty="0"/>
              <a:t> </a:t>
            </a:r>
            <a:r>
              <a:rPr lang="fr-FR" sz="900" b="0" i="0" u="none" strike="noStrike" kern="1200" dirty="0">
                <a:solidFill>
                  <a:schemeClr val="tx1"/>
                </a:solidFill>
                <a:effectLst/>
                <a:latin typeface="+mn-lt"/>
                <a:ea typeface="+mn-ea"/>
                <a:cs typeface="+mn-cs"/>
              </a:rPr>
              <a:t>Madrid</a:t>
            </a:r>
            <a:r>
              <a:rPr lang="fr-FR" dirty="0"/>
              <a:t> ; </a:t>
            </a:r>
            <a:r>
              <a:rPr lang="fr-FR" sz="900" b="0" i="0" u="none" strike="noStrike" kern="1200" dirty="0">
                <a:solidFill>
                  <a:schemeClr val="tx1"/>
                </a:solidFill>
                <a:effectLst/>
                <a:latin typeface="+mn-lt"/>
                <a:ea typeface="+mn-ea"/>
                <a:cs typeface="+mn-cs"/>
              </a:rPr>
              <a:t>BÉNIN</a:t>
            </a:r>
            <a:r>
              <a:rPr lang="fr-FR" dirty="0"/>
              <a:t> </a:t>
            </a:r>
            <a:r>
              <a:rPr lang="fr-FR" sz="900" b="0" i="0" u="none" strike="noStrike" kern="1200" dirty="0">
                <a:solidFill>
                  <a:schemeClr val="tx1"/>
                </a:solidFill>
                <a:effectLst/>
                <a:latin typeface="+mn-lt"/>
                <a:ea typeface="+mn-ea"/>
                <a:cs typeface="+mn-cs"/>
              </a:rPr>
              <a:t>Abomey-</a:t>
            </a:r>
            <a:r>
              <a:rPr lang="fr-FR" sz="900" b="0" i="0" u="none" strike="noStrike" kern="1200" dirty="0" err="1">
                <a:solidFill>
                  <a:schemeClr val="tx1"/>
                </a:solidFill>
                <a:effectLst/>
                <a:latin typeface="+mn-lt"/>
                <a:ea typeface="+mn-ea"/>
                <a:cs typeface="+mn-cs"/>
              </a:rPr>
              <a:t>Calavi</a:t>
            </a:r>
            <a:r>
              <a:rPr lang="fr-FR" dirty="0"/>
              <a:t> ; </a:t>
            </a:r>
            <a:r>
              <a:rPr lang="fr-FR" sz="900" b="0" i="0" u="none" strike="noStrike" kern="1200" dirty="0">
                <a:solidFill>
                  <a:schemeClr val="tx1"/>
                </a:solidFill>
                <a:effectLst/>
                <a:latin typeface="+mn-lt"/>
                <a:ea typeface="+mn-ea"/>
                <a:cs typeface="+mn-cs"/>
              </a:rPr>
              <a:t>CAMEROUN</a:t>
            </a:r>
            <a:r>
              <a:rPr lang="fr-FR" dirty="0"/>
              <a:t> </a:t>
            </a:r>
            <a:r>
              <a:rPr lang="fr-FR" sz="900" b="0" i="0" u="none" strike="noStrike" kern="1200" dirty="0">
                <a:solidFill>
                  <a:schemeClr val="tx1"/>
                </a:solidFill>
                <a:effectLst/>
                <a:latin typeface="+mn-lt"/>
                <a:ea typeface="+mn-ea"/>
                <a:cs typeface="+mn-cs"/>
              </a:rPr>
              <a:t>Yaoundé</a:t>
            </a:r>
            <a:r>
              <a:rPr lang="fr-FR" dirty="0"/>
              <a:t> ; </a:t>
            </a:r>
            <a:r>
              <a:rPr lang="fr-FR" sz="900" b="0" i="0" u="none" strike="noStrike" kern="1200" dirty="0">
                <a:solidFill>
                  <a:schemeClr val="tx1"/>
                </a:solidFill>
                <a:effectLst/>
                <a:latin typeface="+mn-lt"/>
                <a:ea typeface="+mn-ea"/>
                <a:cs typeface="+mn-cs"/>
              </a:rPr>
              <a:t>CANADA</a:t>
            </a:r>
            <a:r>
              <a:rPr lang="fr-FR" dirty="0"/>
              <a:t> </a:t>
            </a:r>
            <a:r>
              <a:rPr lang="fr-FR" sz="900" b="0" i="0" u="none" strike="noStrike" kern="1200" dirty="0">
                <a:solidFill>
                  <a:schemeClr val="tx1"/>
                </a:solidFill>
                <a:effectLst/>
                <a:latin typeface="+mn-lt"/>
                <a:ea typeface="+mn-ea"/>
                <a:cs typeface="+mn-cs"/>
              </a:rPr>
              <a:t>Montréal</a:t>
            </a:r>
            <a:r>
              <a:rPr lang="fr-FR" dirty="0"/>
              <a:t> ; </a:t>
            </a:r>
            <a:r>
              <a:rPr lang="fr-FR" sz="900" b="0" i="0" u="none" strike="noStrike" kern="1200" dirty="0">
                <a:solidFill>
                  <a:schemeClr val="tx1"/>
                </a:solidFill>
                <a:effectLst/>
                <a:latin typeface="+mn-lt"/>
                <a:ea typeface="+mn-ea"/>
                <a:cs typeface="+mn-cs"/>
              </a:rPr>
              <a:t>BULGARIE</a:t>
            </a:r>
            <a:r>
              <a:rPr lang="fr-FR" dirty="0"/>
              <a:t> </a:t>
            </a:r>
            <a:r>
              <a:rPr lang="fr-FR" sz="900" b="0" i="0" u="none" strike="noStrike" kern="1200" dirty="0">
                <a:solidFill>
                  <a:schemeClr val="tx1"/>
                </a:solidFill>
                <a:effectLst/>
                <a:latin typeface="+mn-lt"/>
                <a:ea typeface="+mn-ea"/>
                <a:cs typeface="+mn-cs"/>
              </a:rPr>
              <a:t>Sofia + Varna</a:t>
            </a:r>
            <a:r>
              <a:rPr lang="fr-FR" dirty="0"/>
              <a:t> (2 partenaires</a:t>
            </a:r>
            <a:r>
              <a:rPr lang="fr-FR" baseline="0" dirty="0"/>
              <a:t> étrangers</a:t>
            </a:r>
            <a:r>
              <a:rPr lang="fr-FR" dirty="0"/>
              <a:t>)</a:t>
            </a:r>
            <a:r>
              <a:rPr lang="fr-FR" baseline="0" dirty="0"/>
              <a:t> ;</a:t>
            </a:r>
            <a:r>
              <a:rPr lang="fr-FR" dirty="0"/>
              <a:t> </a:t>
            </a:r>
            <a:r>
              <a:rPr lang="fr-FR" sz="900" b="0" i="0" u="none" strike="noStrike" kern="1200" dirty="0">
                <a:solidFill>
                  <a:schemeClr val="tx1"/>
                </a:solidFill>
                <a:effectLst/>
                <a:latin typeface="+mn-lt"/>
                <a:ea typeface="+mn-ea"/>
                <a:cs typeface="+mn-cs"/>
              </a:rPr>
              <a:t>MONGOLIE</a:t>
            </a:r>
            <a:r>
              <a:rPr lang="fr-FR" dirty="0"/>
              <a:t> </a:t>
            </a:r>
            <a:r>
              <a:rPr lang="fr-FR" sz="900" b="0" i="0" u="none" strike="noStrike" kern="1200" dirty="0" err="1">
                <a:solidFill>
                  <a:schemeClr val="tx1"/>
                </a:solidFill>
                <a:effectLst/>
                <a:latin typeface="+mn-lt"/>
                <a:ea typeface="+mn-ea"/>
                <a:cs typeface="+mn-cs"/>
              </a:rPr>
              <a:t>Ulaanbaatar</a:t>
            </a:r>
            <a:r>
              <a:rPr lang="fr-FR" dirty="0"/>
              <a:t> </a:t>
            </a:r>
          </a:p>
          <a:p>
            <a:pPr marL="0" marR="0" lvl="0" indent="0" algn="l" defTabSz="685783" rtl="0" eaLnBrk="1" fontAlgn="auto" latinLnBrk="0" hangingPunct="1">
              <a:lnSpc>
                <a:spcPct val="100000"/>
              </a:lnSpc>
              <a:spcBef>
                <a:spcPts val="0"/>
              </a:spcBef>
              <a:spcAft>
                <a:spcPts val="0"/>
              </a:spcAft>
              <a:buClrTx/>
              <a:buSzTx/>
              <a:buFontTx/>
              <a:buNone/>
              <a:tabLst/>
              <a:defRPr/>
            </a:pPr>
            <a:r>
              <a:rPr lang="fr-FR" baseline="0" dirty="0"/>
              <a:t>+</a:t>
            </a:r>
          </a:p>
          <a:p>
            <a:pPr marL="0" marR="0" lvl="0" indent="0" algn="l" defTabSz="685783" rtl="0" eaLnBrk="1" fontAlgn="auto" latinLnBrk="0" hangingPunct="1">
              <a:lnSpc>
                <a:spcPct val="100000"/>
              </a:lnSpc>
              <a:spcBef>
                <a:spcPts val="0"/>
              </a:spcBef>
              <a:spcAft>
                <a:spcPts val="0"/>
              </a:spcAft>
              <a:buClrTx/>
              <a:buSzTx/>
              <a:buFontTx/>
              <a:buNone/>
              <a:tabLst/>
              <a:defRPr/>
            </a:pPr>
            <a:r>
              <a:rPr lang="fr-FR" baseline="0" dirty="0"/>
              <a:t>Ceux de l’</a:t>
            </a:r>
            <a:r>
              <a:rPr lang="fr-FR" b="1" u="sng" baseline="0" dirty="0"/>
              <a:t> Appel 2023 qui vont démarrer en 2024 : 15 nouveaux IRP au total</a:t>
            </a:r>
          </a:p>
          <a:p>
            <a:pPr marL="0" marR="0" lvl="0" indent="0" algn="l" defTabSz="685783" rtl="0" eaLnBrk="1" fontAlgn="auto" latinLnBrk="0" hangingPunct="1">
              <a:lnSpc>
                <a:spcPct val="100000"/>
              </a:lnSpc>
              <a:spcBef>
                <a:spcPts val="0"/>
              </a:spcBef>
              <a:spcAft>
                <a:spcPts val="0"/>
              </a:spcAft>
              <a:buClrTx/>
              <a:buSzTx/>
              <a:buFontTx/>
              <a:buNone/>
              <a:tabLst/>
              <a:defRPr/>
            </a:pPr>
            <a:r>
              <a:rPr lang="fr-FR" sz="900" b="0" i="0" u="none" strike="noStrike" kern="1200" dirty="0">
                <a:solidFill>
                  <a:schemeClr val="tx1"/>
                </a:solidFill>
                <a:effectLst/>
                <a:latin typeface="+mn-lt"/>
                <a:ea typeface="+mn-ea"/>
                <a:cs typeface="+mn-cs"/>
              </a:rPr>
              <a:t>Les 9 Européens</a:t>
            </a:r>
            <a:r>
              <a:rPr lang="fr-FR" sz="900" b="0" i="0" u="none" strike="noStrike" kern="1200" baseline="0" dirty="0">
                <a:solidFill>
                  <a:schemeClr val="tx1"/>
                </a:solidFill>
                <a:effectLst/>
                <a:latin typeface="+mn-lt"/>
                <a:ea typeface="+mn-ea"/>
                <a:cs typeface="+mn-cs"/>
              </a:rPr>
              <a:t> : =&gt; </a:t>
            </a:r>
            <a:r>
              <a:rPr lang="fr-FR" sz="900" b="0" i="0" u="none" strike="noStrike" kern="1200" dirty="0">
                <a:solidFill>
                  <a:schemeClr val="tx1"/>
                </a:solidFill>
                <a:effectLst/>
                <a:latin typeface="+mn-lt"/>
                <a:ea typeface="+mn-ea"/>
                <a:cs typeface="+mn-cs"/>
              </a:rPr>
              <a:t>Irlande : Limerick ; BELGIQUE</a:t>
            </a:r>
            <a:r>
              <a:rPr lang="fr-FR" sz="900" b="0" i="0" u="none" strike="noStrike" kern="1200" baseline="0" dirty="0">
                <a:solidFill>
                  <a:schemeClr val="tx1"/>
                </a:solidFill>
                <a:effectLst/>
                <a:latin typeface="+mn-lt"/>
                <a:ea typeface="+mn-ea"/>
                <a:cs typeface="+mn-cs"/>
              </a:rPr>
              <a:t> (2) : Bruxelles et Namur ; AUTRICHE : Vienne ; SUISSE : </a:t>
            </a:r>
            <a:r>
              <a:rPr lang="fr-FR" sz="900" b="0" i="0" u="none" strike="noStrike" kern="1200" baseline="0" dirty="0" err="1">
                <a:solidFill>
                  <a:schemeClr val="tx1"/>
                </a:solidFill>
                <a:effectLst/>
                <a:latin typeface="+mn-lt"/>
                <a:ea typeface="+mn-ea"/>
                <a:cs typeface="+mn-cs"/>
              </a:rPr>
              <a:t>Bâles</a:t>
            </a:r>
            <a:r>
              <a:rPr lang="fr-FR" sz="900" b="0" i="0" u="none" strike="noStrike" kern="1200" baseline="0" dirty="0">
                <a:solidFill>
                  <a:schemeClr val="tx1"/>
                </a:solidFill>
                <a:effectLst/>
                <a:latin typeface="+mn-lt"/>
                <a:ea typeface="+mn-ea"/>
                <a:cs typeface="+mn-cs"/>
              </a:rPr>
              <a:t> ; ITALIE : Naples ; ALLEMAGNE : Leipzig ; POLOGNE : Varsovie ;  SUEDE : Stockholm </a:t>
            </a:r>
          </a:p>
          <a:p>
            <a:pPr marL="0" marR="0" lvl="0" indent="0" algn="l" defTabSz="685783"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chemeClr val="tx1"/>
                </a:solidFill>
                <a:effectLst/>
                <a:latin typeface="+mn-lt"/>
                <a:ea typeface="+mn-ea"/>
                <a:cs typeface="+mn-cs"/>
              </a:rPr>
              <a:t>Les 6 hors Europe : =&gt; Australie : Melbourne ; TAIWAN : Taipei ; INDE : New Dehli ; CHINE : Wuhan ; JAPON : Yokohama ; BRESIL : Belo </a:t>
            </a:r>
            <a:r>
              <a:rPr lang="fr-FR" sz="900" b="0" i="0" u="none" strike="noStrike" kern="1200" baseline="0" dirty="0" err="1">
                <a:solidFill>
                  <a:schemeClr val="tx1"/>
                </a:solidFill>
                <a:effectLst/>
                <a:latin typeface="+mn-lt"/>
                <a:ea typeface="+mn-ea"/>
                <a:cs typeface="+mn-cs"/>
              </a:rPr>
              <a:t>Horizonte</a:t>
            </a:r>
            <a:endParaRPr lang="fr-FR" sz="900" b="0" i="0" u="none" strike="noStrike" kern="1200" baseline="0" dirty="0">
              <a:solidFill>
                <a:schemeClr val="tx1"/>
              </a:solidFill>
              <a:effectLst/>
              <a:latin typeface="+mn-lt"/>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fr-FR" sz="900" b="0" i="0" u="none" strike="noStrike" kern="1200" dirty="0">
              <a:solidFill>
                <a:schemeClr val="tx1"/>
              </a:solidFill>
              <a:effectLst/>
              <a:latin typeface="+mn-lt"/>
              <a:ea typeface="+mn-ea"/>
              <a:cs typeface="+mn-cs"/>
            </a:endParaRPr>
          </a:p>
          <a:p>
            <a:endParaRPr lang="fr-FR" dirty="0"/>
          </a:p>
          <a:p>
            <a:pPr marL="0" marR="0" lvl="0" indent="0" algn="l" defTabSz="685783" rtl="0" eaLnBrk="1" fontAlgn="auto" latinLnBrk="0" hangingPunct="1">
              <a:lnSpc>
                <a:spcPct val="100000"/>
              </a:lnSpc>
              <a:spcBef>
                <a:spcPts val="0"/>
              </a:spcBef>
              <a:spcAft>
                <a:spcPts val="0"/>
              </a:spcAft>
              <a:buClrTx/>
              <a:buSzTx/>
              <a:buFontTx/>
              <a:buNone/>
              <a:tabLst/>
              <a:defRPr/>
            </a:pPr>
            <a:r>
              <a:rPr lang="fr-FR" dirty="0"/>
              <a:t>IRN : </a:t>
            </a:r>
            <a:r>
              <a:rPr lang="fr-FR" i="1" baseline="0" dirty="0">
                <a:solidFill>
                  <a:schemeClr val="accent1"/>
                </a:solidFill>
              </a:rPr>
              <a:t>+ changer la légende pour Réseau de recherche (supprimer la ligne « réseau de recherche international » mais conserver les 2 points qui ont été labellisés IRP au sens de l’Inserm – mais un IRN CNRS nb. </a:t>
            </a:r>
            <a:r>
              <a:rPr lang="fr-FR" i="1" baseline="0" dirty="0" err="1">
                <a:solidFill>
                  <a:schemeClr val="accent1"/>
                </a:solidFill>
              </a:rPr>
              <a:t>Planegg</a:t>
            </a:r>
            <a:r>
              <a:rPr lang="fr-FR" i="1" baseline="0" dirty="0">
                <a:solidFill>
                  <a:schemeClr val="accent1"/>
                </a:solidFill>
              </a:rPr>
              <a:t> en Allemagne et Nottingham en UK et </a:t>
            </a:r>
            <a:r>
              <a:rPr lang="fr-FR" i="1" baseline="0" dirty="0" err="1">
                <a:solidFill>
                  <a:schemeClr val="accent1"/>
                </a:solidFill>
              </a:rPr>
              <a:t>Huazhong</a:t>
            </a:r>
            <a:r>
              <a:rPr lang="fr-FR" i="1" baseline="0" dirty="0">
                <a:solidFill>
                  <a:schemeClr val="accent1"/>
                </a:solidFill>
              </a:rPr>
              <a:t> en Chine </a:t>
            </a:r>
          </a:p>
          <a:p>
            <a:endParaRPr lang="fr-FR" dirty="0"/>
          </a:p>
          <a:p>
            <a:pPr marL="0" marR="0" lvl="0" indent="0" algn="l" defTabSz="685783" rtl="0" eaLnBrk="1" fontAlgn="auto" latinLnBrk="0" hangingPunct="1">
              <a:lnSpc>
                <a:spcPct val="100000"/>
              </a:lnSpc>
              <a:spcBef>
                <a:spcPts val="0"/>
              </a:spcBef>
              <a:spcAft>
                <a:spcPts val="0"/>
              </a:spcAft>
              <a:buClrTx/>
              <a:buSzTx/>
              <a:buFontTx/>
              <a:buNone/>
              <a:tabLst/>
              <a:defRPr/>
            </a:pPr>
            <a:r>
              <a:rPr lang="fr-FR" baseline="0" dirty="0"/>
              <a:t>PCT: supprimer Zurich et ajouter Oslo</a:t>
            </a:r>
            <a:endParaRPr lang="fr-FR" dirty="0"/>
          </a:p>
        </p:txBody>
      </p:sp>
    </p:spTree>
    <p:extLst>
      <p:ext uri="{BB962C8B-B14F-4D97-AF65-F5344CB8AC3E}">
        <p14:creationId xmlns:p14="http://schemas.microsoft.com/office/powerpoint/2010/main" val="2519667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u="sng" baseline="0" dirty="0"/>
              <a:t>Si ce que nous voulons est un état des lieux début 2024 </a:t>
            </a:r>
          </a:p>
          <a:p>
            <a:r>
              <a:rPr lang="fr-FR" b="1" u="sng" baseline="0" dirty="0"/>
              <a:t>1. FIRST STEP </a:t>
            </a:r>
          </a:p>
          <a:p>
            <a:r>
              <a:rPr lang="fr-FR" b="1" u="sng" baseline="0" dirty="0"/>
              <a:t>Appel 2023 en cours en 2024 : 15 nouveaux FS</a:t>
            </a:r>
          </a:p>
          <a:p>
            <a:r>
              <a:rPr lang="fr-FR" baseline="0" dirty="0"/>
              <a:t>Les 8 nouveaux First </a:t>
            </a:r>
            <a:r>
              <a:rPr lang="fr-FR" baseline="0" dirty="0" err="1"/>
              <a:t>step</a:t>
            </a:r>
            <a:r>
              <a:rPr lang="fr-FR" baseline="0" dirty="0"/>
              <a:t> 2024 Europe</a:t>
            </a:r>
          </a:p>
          <a:p>
            <a:r>
              <a:rPr lang="fr-FR" baseline="0" dirty="0"/>
              <a:t>Espagne (3) : 2 à Barcelone, Valencia ; ITALIE (2) Rome et Monza ; ALLEMAGNE (2) : </a:t>
            </a:r>
            <a:r>
              <a:rPr lang="fr-FR" baseline="0" dirty="0" err="1"/>
              <a:t>Neuherberg</a:t>
            </a:r>
            <a:r>
              <a:rPr lang="fr-FR" baseline="0" dirty="0"/>
              <a:t>, Leipzig ; SUEDE : Uppsala</a:t>
            </a:r>
          </a:p>
          <a:p>
            <a:r>
              <a:rPr lang="fr-FR" baseline="0" dirty="0"/>
              <a:t>Les 7 nouveaux First </a:t>
            </a:r>
            <a:r>
              <a:rPr lang="fr-FR" baseline="0" dirty="0" err="1"/>
              <a:t>step</a:t>
            </a:r>
            <a:r>
              <a:rPr lang="fr-FR" baseline="0" dirty="0"/>
              <a:t> 2024 International : ETATS UNIS (5) : New </a:t>
            </a:r>
            <a:r>
              <a:rPr lang="fr-FR" baseline="0" dirty="0" err="1"/>
              <a:t>york</a:t>
            </a:r>
            <a:r>
              <a:rPr lang="fr-FR" baseline="0" dirty="0"/>
              <a:t>, Boston, Chicago, Irvine, </a:t>
            </a:r>
            <a:r>
              <a:rPr lang="fr-FR" baseline="0" dirty="0" err="1"/>
              <a:t>Standford</a:t>
            </a:r>
            <a:r>
              <a:rPr lang="fr-FR" baseline="0" dirty="0"/>
              <a:t> ; CHINE : </a:t>
            </a:r>
            <a:r>
              <a:rPr lang="fr-FR" baseline="0" dirty="0" err="1"/>
              <a:t>Beijin</a:t>
            </a:r>
            <a:r>
              <a:rPr lang="fr-FR" baseline="0" dirty="0"/>
              <a:t> ; ARGENTINE : Buenos Aires</a:t>
            </a:r>
          </a:p>
          <a:p>
            <a:endParaRPr lang="fr-FR" baseline="0" dirty="0"/>
          </a:p>
          <a:p>
            <a:r>
              <a:rPr lang="fr-FR" i="1" baseline="0" dirty="0">
                <a:solidFill>
                  <a:schemeClr val="accent1"/>
                </a:solidFill>
              </a:rPr>
              <a:t>=&gt; et supprimer les tremplins qui sont actuellement sur la carte car leur durée est un an). </a:t>
            </a:r>
          </a:p>
          <a:p>
            <a:endParaRPr lang="fr-FR" i="1" baseline="0" dirty="0">
              <a:solidFill>
                <a:schemeClr val="accent1"/>
              </a:solidFill>
            </a:endParaRPr>
          </a:p>
          <a:p>
            <a:r>
              <a:rPr lang="fr-FR" b="1" u="sng" dirty="0"/>
              <a:t>2. Pour les IRP</a:t>
            </a:r>
          </a:p>
          <a:p>
            <a:r>
              <a:rPr lang="fr-FR" dirty="0"/>
              <a:t>ajouter les 12 IRP de l’appe</a:t>
            </a:r>
            <a:r>
              <a:rPr lang="fr-FR" baseline="0" dirty="0"/>
              <a:t>l 2022 à savoir : </a:t>
            </a:r>
          </a:p>
          <a:p>
            <a:pPr marL="0" marR="0" lvl="0" indent="0" algn="l" defTabSz="685783" rtl="0" eaLnBrk="1" fontAlgn="auto" latinLnBrk="0" hangingPunct="1">
              <a:lnSpc>
                <a:spcPct val="100000"/>
              </a:lnSpc>
              <a:spcBef>
                <a:spcPts val="0"/>
              </a:spcBef>
              <a:spcAft>
                <a:spcPts val="0"/>
              </a:spcAft>
              <a:buClrTx/>
              <a:buSzTx/>
              <a:buFontTx/>
              <a:buNone/>
              <a:tabLst/>
              <a:defRPr/>
            </a:pPr>
            <a:r>
              <a:rPr lang="fr-FR" sz="900" b="0" i="0" u="none" strike="noStrike" kern="1200" dirty="0">
                <a:solidFill>
                  <a:schemeClr val="tx1"/>
                </a:solidFill>
                <a:effectLst/>
                <a:latin typeface="+mn-lt"/>
                <a:ea typeface="+mn-ea"/>
                <a:cs typeface="+mn-cs"/>
              </a:rPr>
              <a:t>AUSTRALIE</a:t>
            </a:r>
            <a:r>
              <a:rPr lang="fr-FR" dirty="0"/>
              <a:t> </a:t>
            </a:r>
            <a:r>
              <a:rPr lang="fr-FR" sz="900" b="0" i="0" u="none" strike="noStrike" kern="1200" dirty="0">
                <a:solidFill>
                  <a:schemeClr val="tx1"/>
                </a:solidFill>
                <a:effectLst/>
                <a:latin typeface="+mn-lt"/>
                <a:ea typeface="+mn-ea"/>
                <a:cs typeface="+mn-cs"/>
              </a:rPr>
              <a:t>Melbourne + NOUVELLE-ZÉLANDE</a:t>
            </a:r>
            <a:r>
              <a:rPr lang="fr-FR" dirty="0"/>
              <a:t> </a:t>
            </a:r>
            <a:r>
              <a:rPr lang="fr-FR" sz="900" b="0" i="0" u="none" strike="noStrike" kern="1200" dirty="0">
                <a:solidFill>
                  <a:schemeClr val="tx1"/>
                </a:solidFill>
                <a:effectLst/>
                <a:latin typeface="+mn-lt"/>
                <a:ea typeface="+mn-ea"/>
                <a:cs typeface="+mn-cs"/>
              </a:rPr>
              <a:t>Christchurch </a:t>
            </a:r>
            <a:r>
              <a:rPr lang="fr-FR" dirty="0"/>
              <a:t>(2 partenaires</a:t>
            </a:r>
            <a:r>
              <a:rPr lang="fr-FR" baseline="0" dirty="0"/>
              <a:t> étrangers</a:t>
            </a:r>
            <a:r>
              <a:rPr lang="fr-FR" dirty="0"/>
              <a:t>)</a:t>
            </a:r>
            <a:r>
              <a:rPr lang="fr-FR" baseline="0" dirty="0"/>
              <a:t> ; </a:t>
            </a:r>
            <a:r>
              <a:rPr lang="fr-FR" sz="900" b="0" i="0" u="none" strike="noStrike" kern="1200" dirty="0">
                <a:solidFill>
                  <a:schemeClr val="tx1"/>
                </a:solidFill>
                <a:effectLst/>
                <a:latin typeface="+mn-lt"/>
                <a:ea typeface="+mn-ea"/>
                <a:cs typeface="+mn-cs"/>
              </a:rPr>
              <a:t>BRÉSIL </a:t>
            </a:r>
            <a:r>
              <a:rPr lang="fr-FR" dirty="0"/>
              <a:t> </a:t>
            </a:r>
            <a:r>
              <a:rPr lang="fr-FR" sz="900" b="0" i="0" u="none" strike="noStrike" kern="1200" dirty="0">
                <a:solidFill>
                  <a:schemeClr val="tx1"/>
                </a:solidFill>
                <a:effectLst/>
                <a:latin typeface="+mn-lt"/>
                <a:ea typeface="+mn-ea"/>
                <a:cs typeface="+mn-cs"/>
              </a:rPr>
              <a:t>Sao Paulo</a:t>
            </a:r>
            <a:r>
              <a:rPr lang="fr-FR" dirty="0"/>
              <a:t> ; </a:t>
            </a:r>
            <a:r>
              <a:rPr lang="fr-FR" sz="900" b="0" i="0" u="none" strike="noStrike" kern="1200" dirty="0">
                <a:solidFill>
                  <a:schemeClr val="tx1"/>
                </a:solidFill>
                <a:effectLst/>
                <a:latin typeface="+mn-lt"/>
                <a:ea typeface="+mn-ea"/>
                <a:cs typeface="+mn-cs"/>
              </a:rPr>
              <a:t>ITALIE</a:t>
            </a:r>
            <a:r>
              <a:rPr lang="fr-FR" dirty="0"/>
              <a:t> </a:t>
            </a:r>
            <a:r>
              <a:rPr lang="fr-FR" sz="900" b="0" i="0" u="none" strike="noStrike" kern="1200" dirty="0">
                <a:solidFill>
                  <a:schemeClr val="tx1"/>
                </a:solidFill>
                <a:effectLst/>
                <a:latin typeface="+mn-lt"/>
                <a:ea typeface="+mn-ea"/>
                <a:cs typeface="+mn-cs"/>
              </a:rPr>
              <a:t>Naples</a:t>
            </a:r>
            <a:r>
              <a:rPr lang="fr-FR" sz="900" b="0" i="0" u="none" strike="noStrike" kern="1200" baseline="0" dirty="0">
                <a:solidFill>
                  <a:schemeClr val="tx1"/>
                </a:solidFill>
                <a:effectLst/>
                <a:latin typeface="+mn-lt"/>
                <a:ea typeface="+mn-ea"/>
                <a:cs typeface="+mn-cs"/>
              </a:rPr>
              <a:t> ; </a:t>
            </a:r>
            <a:r>
              <a:rPr lang="fr-FR" sz="900" b="0" i="0" u="none" strike="noStrike" kern="1200" dirty="0">
                <a:solidFill>
                  <a:schemeClr val="tx1"/>
                </a:solidFill>
                <a:effectLst/>
                <a:latin typeface="+mn-lt"/>
                <a:ea typeface="+mn-ea"/>
                <a:cs typeface="+mn-cs"/>
              </a:rPr>
              <a:t>CANADA</a:t>
            </a:r>
            <a:r>
              <a:rPr lang="fr-FR" dirty="0"/>
              <a:t> </a:t>
            </a:r>
            <a:r>
              <a:rPr lang="fr-FR" sz="900" b="0" i="0" u="none" strike="noStrike" kern="1200" dirty="0">
                <a:solidFill>
                  <a:schemeClr val="tx1"/>
                </a:solidFill>
                <a:effectLst/>
                <a:latin typeface="+mn-lt"/>
                <a:ea typeface="+mn-ea"/>
                <a:cs typeface="+mn-cs"/>
              </a:rPr>
              <a:t>MONTREAL; </a:t>
            </a:r>
            <a:r>
              <a:rPr lang="fr-FR" dirty="0"/>
              <a:t> </a:t>
            </a:r>
            <a:r>
              <a:rPr lang="fr-FR" sz="900" b="0" i="0" u="none" strike="noStrike" kern="1200" dirty="0">
                <a:solidFill>
                  <a:schemeClr val="tx1"/>
                </a:solidFill>
                <a:effectLst/>
                <a:latin typeface="+mn-lt"/>
                <a:ea typeface="+mn-ea"/>
                <a:cs typeface="+mn-cs"/>
              </a:rPr>
              <a:t>INDE</a:t>
            </a:r>
            <a:r>
              <a:rPr lang="fr-FR" dirty="0"/>
              <a:t> </a:t>
            </a:r>
            <a:r>
              <a:rPr lang="fr-FR" sz="900" b="0" i="0" u="none" strike="noStrike" kern="1200" dirty="0">
                <a:solidFill>
                  <a:schemeClr val="tx1"/>
                </a:solidFill>
                <a:effectLst/>
                <a:latin typeface="+mn-lt"/>
                <a:ea typeface="+mn-ea"/>
                <a:cs typeface="+mn-cs"/>
              </a:rPr>
              <a:t>Bangalore ;</a:t>
            </a:r>
            <a:r>
              <a:rPr lang="fr-FR" dirty="0"/>
              <a:t> </a:t>
            </a:r>
            <a:r>
              <a:rPr lang="fr-FR" sz="900" b="0" i="0" u="none" strike="noStrike" kern="1200" dirty="0">
                <a:solidFill>
                  <a:schemeClr val="tx1"/>
                </a:solidFill>
                <a:effectLst/>
                <a:latin typeface="+mn-lt"/>
                <a:ea typeface="+mn-ea"/>
                <a:cs typeface="+mn-cs"/>
              </a:rPr>
              <a:t>ESPAGNE</a:t>
            </a:r>
            <a:r>
              <a:rPr lang="fr-FR" dirty="0"/>
              <a:t> </a:t>
            </a:r>
            <a:r>
              <a:rPr lang="fr-FR" sz="900" b="0" i="0" u="none" strike="noStrike" kern="1200" dirty="0">
                <a:solidFill>
                  <a:schemeClr val="tx1"/>
                </a:solidFill>
                <a:effectLst/>
                <a:latin typeface="+mn-lt"/>
                <a:ea typeface="+mn-ea"/>
                <a:cs typeface="+mn-cs"/>
              </a:rPr>
              <a:t>Pamplona, </a:t>
            </a:r>
            <a:r>
              <a:rPr lang="fr-FR" sz="900" b="0" i="0" u="none" strike="noStrike" kern="1200" dirty="0" err="1">
                <a:solidFill>
                  <a:schemeClr val="tx1"/>
                </a:solidFill>
                <a:effectLst/>
                <a:latin typeface="+mn-lt"/>
                <a:ea typeface="+mn-ea"/>
                <a:cs typeface="+mn-cs"/>
              </a:rPr>
              <a:t>Navarra</a:t>
            </a:r>
            <a:r>
              <a:rPr lang="fr-FR" dirty="0"/>
              <a:t> ; </a:t>
            </a:r>
            <a:r>
              <a:rPr lang="fr-FR" sz="900" b="0" i="0" u="none" strike="noStrike" kern="1200" dirty="0">
                <a:solidFill>
                  <a:schemeClr val="tx1"/>
                </a:solidFill>
                <a:effectLst/>
                <a:latin typeface="+mn-lt"/>
                <a:ea typeface="+mn-ea"/>
                <a:cs typeface="+mn-cs"/>
              </a:rPr>
              <a:t>ESPAGNE</a:t>
            </a:r>
            <a:r>
              <a:rPr lang="fr-FR" dirty="0"/>
              <a:t> </a:t>
            </a:r>
            <a:r>
              <a:rPr lang="fr-FR" sz="900" b="0" i="0" u="none" strike="noStrike" kern="1200" dirty="0">
                <a:solidFill>
                  <a:schemeClr val="tx1"/>
                </a:solidFill>
                <a:effectLst/>
                <a:latin typeface="+mn-lt"/>
                <a:ea typeface="+mn-ea"/>
                <a:cs typeface="+mn-cs"/>
              </a:rPr>
              <a:t>Madrid</a:t>
            </a:r>
            <a:r>
              <a:rPr lang="fr-FR" dirty="0"/>
              <a:t> ; </a:t>
            </a:r>
            <a:r>
              <a:rPr lang="fr-FR" sz="900" b="0" i="0" u="none" strike="noStrike" kern="1200" dirty="0">
                <a:solidFill>
                  <a:schemeClr val="tx1"/>
                </a:solidFill>
                <a:effectLst/>
                <a:latin typeface="+mn-lt"/>
                <a:ea typeface="+mn-ea"/>
                <a:cs typeface="+mn-cs"/>
              </a:rPr>
              <a:t>BÉNIN</a:t>
            </a:r>
            <a:r>
              <a:rPr lang="fr-FR" dirty="0"/>
              <a:t> </a:t>
            </a:r>
            <a:r>
              <a:rPr lang="fr-FR" sz="900" b="0" i="0" u="none" strike="noStrike" kern="1200" dirty="0">
                <a:solidFill>
                  <a:schemeClr val="tx1"/>
                </a:solidFill>
                <a:effectLst/>
                <a:latin typeface="+mn-lt"/>
                <a:ea typeface="+mn-ea"/>
                <a:cs typeface="+mn-cs"/>
              </a:rPr>
              <a:t>Abomey-</a:t>
            </a:r>
            <a:r>
              <a:rPr lang="fr-FR" sz="900" b="0" i="0" u="none" strike="noStrike" kern="1200" dirty="0" err="1">
                <a:solidFill>
                  <a:schemeClr val="tx1"/>
                </a:solidFill>
                <a:effectLst/>
                <a:latin typeface="+mn-lt"/>
                <a:ea typeface="+mn-ea"/>
                <a:cs typeface="+mn-cs"/>
              </a:rPr>
              <a:t>Calavi</a:t>
            </a:r>
            <a:r>
              <a:rPr lang="fr-FR" dirty="0"/>
              <a:t> ; </a:t>
            </a:r>
            <a:r>
              <a:rPr lang="fr-FR" sz="900" b="0" i="0" u="none" strike="noStrike" kern="1200" dirty="0">
                <a:solidFill>
                  <a:schemeClr val="tx1"/>
                </a:solidFill>
                <a:effectLst/>
                <a:latin typeface="+mn-lt"/>
                <a:ea typeface="+mn-ea"/>
                <a:cs typeface="+mn-cs"/>
              </a:rPr>
              <a:t>CAMEROUN</a:t>
            </a:r>
            <a:r>
              <a:rPr lang="fr-FR" dirty="0"/>
              <a:t> </a:t>
            </a:r>
            <a:r>
              <a:rPr lang="fr-FR" sz="900" b="0" i="0" u="none" strike="noStrike" kern="1200" dirty="0">
                <a:solidFill>
                  <a:schemeClr val="tx1"/>
                </a:solidFill>
                <a:effectLst/>
                <a:latin typeface="+mn-lt"/>
                <a:ea typeface="+mn-ea"/>
                <a:cs typeface="+mn-cs"/>
              </a:rPr>
              <a:t>Yaoundé</a:t>
            </a:r>
            <a:r>
              <a:rPr lang="fr-FR" dirty="0"/>
              <a:t> ; </a:t>
            </a:r>
            <a:r>
              <a:rPr lang="fr-FR" sz="900" b="0" i="0" u="none" strike="noStrike" kern="1200" dirty="0">
                <a:solidFill>
                  <a:schemeClr val="tx1"/>
                </a:solidFill>
                <a:effectLst/>
                <a:latin typeface="+mn-lt"/>
                <a:ea typeface="+mn-ea"/>
                <a:cs typeface="+mn-cs"/>
              </a:rPr>
              <a:t>CANADA</a:t>
            </a:r>
            <a:r>
              <a:rPr lang="fr-FR" dirty="0"/>
              <a:t> </a:t>
            </a:r>
            <a:r>
              <a:rPr lang="fr-FR" sz="900" b="0" i="0" u="none" strike="noStrike" kern="1200" dirty="0">
                <a:solidFill>
                  <a:schemeClr val="tx1"/>
                </a:solidFill>
                <a:effectLst/>
                <a:latin typeface="+mn-lt"/>
                <a:ea typeface="+mn-ea"/>
                <a:cs typeface="+mn-cs"/>
              </a:rPr>
              <a:t>Montréal</a:t>
            </a:r>
            <a:r>
              <a:rPr lang="fr-FR" dirty="0"/>
              <a:t> ; </a:t>
            </a:r>
            <a:r>
              <a:rPr lang="fr-FR" sz="900" b="0" i="0" u="none" strike="noStrike" kern="1200" dirty="0">
                <a:solidFill>
                  <a:schemeClr val="tx1"/>
                </a:solidFill>
                <a:effectLst/>
                <a:latin typeface="+mn-lt"/>
                <a:ea typeface="+mn-ea"/>
                <a:cs typeface="+mn-cs"/>
              </a:rPr>
              <a:t>BULGARIE</a:t>
            </a:r>
            <a:r>
              <a:rPr lang="fr-FR" dirty="0"/>
              <a:t> </a:t>
            </a:r>
            <a:r>
              <a:rPr lang="fr-FR" sz="900" b="0" i="0" u="none" strike="noStrike" kern="1200" dirty="0">
                <a:solidFill>
                  <a:schemeClr val="tx1"/>
                </a:solidFill>
                <a:effectLst/>
                <a:latin typeface="+mn-lt"/>
                <a:ea typeface="+mn-ea"/>
                <a:cs typeface="+mn-cs"/>
              </a:rPr>
              <a:t>Sofia + Varna</a:t>
            </a:r>
            <a:r>
              <a:rPr lang="fr-FR" dirty="0"/>
              <a:t> (2 partenaires</a:t>
            </a:r>
            <a:r>
              <a:rPr lang="fr-FR" baseline="0" dirty="0"/>
              <a:t> étrangers</a:t>
            </a:r>
            <a:r>
              <a:rPr lang="fr-FR" dirty="0"/>
              <a:t>)</a:t>
            </a:r>
            <a:r>
              <a:rPr lang="fr-FR" baseline="0" dirty="0"/>
              <a:t> ;</a:t>
            </a:r>
            <a:r>
              <a:rPr lang="fr-FR" dirty="0"/>
              <a:t> </a:t>
            </a:r>
            <a:r>
              <a:rPr lang="fr-FR" sz="900" b="0" i="0" u="none" strike="noStrike" kern="1200" dirty="0">
                <a:solidFill>
                  <a:schemeClr val="tx1"/>
                </a:solidFill>
                <a:effectLst/>
                <a:latin typeface="+mn-lt"/>
                <a:ea typeface="+mn-ea"/>
                <a:cs typeface="+mn-cs"/>
              </a:rPr>
              <a:t>MONGOLIE</a:t>
            </a:r>
            <a:r>
              <a:rPr lang="fr-FR" dirty="0"/>
              <a:t> </a:t>
            </a:r>
            <a:r>
              <a:rPr lang="fr-FR" sz="900" b="0" i="0" u="none" strike="noStrike" kern="1200" dirty="0" err="1">
                <a:solidFill>
                  <a:schemeClr val="tx1"/>
                </a:solidFill>
                <a:effectLst/>
                <a:latin typeface="+mn-lt"/>
                <a:ea typeface="+mn-ea"/>
                <a:cs typeface="+mn-cs"/>
              </a:rPr>
              <a:t>Ulaanbaatar</a:t>
            </a:r>
            <a:r>
              <a:rPr lang="fr-FR" dirty="0"/>
              <a:t> </a:t>
            </a:r>
          </a:p>
          <a:p>
            <a:pPr marL="0" marR="0" lvl="0" indent="0" algn="l" defTabSz="685783" rtl="0" eaLnBrk="1" fontAlgn="auto" latinLnBrk="0" hangingPunct="1">
              <a:lnSpc>
                <a:spcPct val="100000"/>
              </a:lnSpc>
              <a:spcBef>
                <a:spcPts val="0"/>
              </a:spcBef>
              <a:spcAft>
                <a:spcPts val="0"/>
              </a:spcAft>
              <a:buClrTx/>
              <a:buSzTx/>
              <a:buFontTx/>
              <a:buNone/>
              <a:tabLst/>
              <a:defRPr/>
            </a:pPr>
            <a:r>
              <a:rPr lang="fr-FR" baseline="0" dirty="0"/>
              <a:t>+</a:t>
            </a:r>
          </a:p>
          <a:p>
            <a:pPr marL="0" marR="0" lvl="0" indent="0" algn="l" defTabSz="685783" rtl="0" eaLnBrk="1" fontAlgn="auto" latinLnBrk="0" hangingPunct="1">
              <a:lnSpc>
                <a:spcPct val="100000"/>
              </a:lnSpc>
              <a:spcBef>
                <a:spcPts val="0"/>
              </a:spcBef>
              <a:spcAft>
                <a:spcPts val="0"/>
              </a:spcAft>
              <a:buClrTx/>
              <a:buSzTx/>
              <a:buFontTx/>
              <a:buNone/>
              <a:tabLst/>
              <a:defRPr/>
            </a:pPr>
            <a:r>
              <a:rPr lang="fr-FR" baseline="0" dirty="0"/>
              <a:t>Ceux de l’</a:t>
            </a:r>
            <a:r>
              <a:rPr lang="fr-FR" b="1" u="sng" baseline="0" dirty="0"/>
              <a:t> Appel 2023 qui vont démarrer en 2024 : 15 nouveaux IRP au total</a:t>
            </a:r>
          </a:p>
          <a:p>
            <a:pPr marL="0" marR="0" lvl="0" indent="0" algn="l" defTabSz="685783" rtl="0" eaLnBrk="1" fontAlgn="auto" latinLnBrk="0" hangingPunct="1">
              <a:lnSpc>
                <a:spcPct val="100000"/>
              </a:lnSpc>
              <a:spcBef>
                <a:spcPts val="0"/>
              </a:spcBef>
              <a:spcAft>
                <a:spcPts val="0"/>
              </a:spcAft>
              <a:buClrTx/>
              <a:buSzTx/>
              <a:buFontTx/>
              <a:buNone/>
              <a:tabLst/>
              <a:defRPr/>
            </a:pPr>
            <a:r>
              <a:rPr lang="fr-FR" sz="900" b="0" i="0" u="none" strike="noStrike" kern="1200" dirty="0">
                <a:solidFill>
                  <a:schemeClr val="tx1"/>
                </a:solidFill>
                <a:effectLst/>
                <a:latin typeface="+mn-lt"/>
                <a:ea typeface="+mn-ea"/>
                <a:cs typeface="+mn-cs"/>
              </a:rPr>
              <a:t>Les 9 Européens</a:t>
            </a:r>
            <a:r>
              <a:rPr lang="fr-FR" sz="900" b="0" i="0" u="none" strike="noStrike" kern="1200" baseline="0" dirty="0">
                <a:solidFill>
                  <a:schemeClr val="tx1"/>
                </a:solidFill>
                <a:effectLst/>
                <a:latin typeface="+mn-lt"/>
                <a:ea typeface="+mn-ea"/>
                <a:cs typeface="+mn-cs"/>
              </a:rPr>
              <a:t> : =&gt; </a:t>
            </a:r>
            <a:r>
              <a:rPr lang="fr-FR" sz="900" b="0" i="0" u="none" strike="noStrike" kern="1200" dirty="0">
                <a:solidFill>
                  <a:schemeClr val="tx1"/>
                </a:solidFill>
                <a:effectLst/>
                <a:latin typeface="+mn-lt"/>
                <a:ea typeface="+mn-ea"/>
                <a:cs typeface="+mn-cs"/>
              </a:rPr>
              <a:t>Irlande : Limerick ; BELGIQUE</a:t>
            </a:r>
            <a:r>
              <a:rPr lang="fr-FR" sz="900" b="0" i="0" u="none" strike="noStrike" kern="1200" baseline="0" dirty="0">
                <a:solidFill>
                  <a:schemeClr val="tx1"/>
                </a:solidFill>
                <a:effectLst/>
                <a:latin typeface="+mn-lt"/>
                <a:ea typeface="+mn-ea"/>
                <a:cs typeface="+mn-cs"/>
              </a:rPr>
              <a:t> (2) : Bruxelles et Namur ; AUTRICHE : Vienne ; SUISSE : </a:t>
            </a:r>
            <a:r>
              <a:rPr lang="fr-FR" sz="900" b="0" i="0" u="none" strike="noStrike" kern="1200" baseline="0" dirty="0" err="1">
                <a:solidFill>
                  <a:schemeClr val="tx1"/>
                </a:solidFill>
                <a:effectLst/>
                <a:latin typeface="+mn-lt"/>
                <a:ea typeface="+mn-ea"/>
                <a:cs typeface="+mn-cs"/>
              </a:rPr>
              <a:t>Bâles</a:t>
            </a:r>
            <a:r>
              <a:rPr lang="fr-FR" sz="900" b="0" i="0" u="none" strike="noStrike" kern="1200" baseline="0" dirty="0">
                <a:solidFill>
                  <a:schemeClr val="tx1"/>
                </a:solidFill>
                <a:effectLst/>
                <a:latin typeface="+mn-lt"/>
                <a:ea typeface="+mn-ea"/>
                <a:cs typeface="+mn-cs"/>
              </a:rPr>
              <a:t> ; ITALIE : Naples ; ALLEMAGNE : Leipzig ; POLOGNE : Varsovie ;  SUEDE : Stockholm </a:t>
            </a:r>
          </a:p>
          <a:p>
            <a:pPr marL="0" marR="0" lvl="0" indent="0" algn="l" defTabSz="685783"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chemeClr val="tx1"/>
                </a:solidFill>
                <a:effectLst/>
                <a:latin typeface="+mn-lt"/>
                <a:ea typeface="+mn-ea"/>
                <a:cs typeface="+mn-cs"/>
              </a:rPr>
              <a:t>Les 6 hors Europe : =&gt; Australie : Melbourne ; TAIWAN : Taipei ; INDE : New Dehli ; CHINE : Wuhan ; JAPON : Yokohama ; BRESIL : Belo </a:t>
            </a:r>
            <a:r>
              <a:rPr lang="fr-FR" sz="900" b="0" i="0" u="none" strike="noStrike" kern="1200" baseline="0" dirty="0" err="1">
                <a:solidFill>
                  <a:schemeClr val="tx1"/>
                </a:solidFill>
                <a:effectLst/>
                <a:latin typeface="+mn-lt"/>
                <a:ea typeface="+mn-ea"/>
                <a:cs typeface="+mn-cs"/>
              </a:rPr>
              <a:t>Horizonte</a:t>
            </a:r>
            <a:endParaRPr lang="fr-FR" sz="900" b="0" i="0" u="none" strike="noStrike" kern="1200" baseline="0" dirty="0">
              <a:solidFill>
                <a:schemeClr val="tx1"/>
              </a:solidFill>
              <a:effectLst/>
              <a:latin typeface="+mn-lt"/>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fr-FR" sz="900" b="0" i="0" u="none" strike="noStrike" kern="1200" dirty="0">
              <a:solidFill>
                <a:schemeClr val="tx1"/>
              </a:solidFill>
              <a:effectLst/>
              <a:latin typeface="+mn-lt"/>
              <a:ea typeface="+mn-ea"/>
              <a:cs typeface="+mn-cs"/>
            </a:endParaRPr>
          </a:p>
          <a:p>
            <a:endParaRPr lang="fr-FR" dirty="0"/>
          </a:p>
          <a:p>
            <a:pPr marL="0" marR="0" lvl="0" indent="0" algn="l" defTabSz="685783" rtl="0" eaLnBrk="1" fontAlgn="auto" latinLnBrk="0" hangingPunct="1">
              <a:lnSpc>
                <a:spcPct val="100000"/>
              </a:lnSpc>
              <a:spcBef>
                <a:spcPts val="0"/>
              </a:spcBef>
              <a:spcAft>
                <a:spcPts val="0"/>
              </a:spcAft>
              <a:buClrTx/>
              <a:buSzTx/>
              <a:buFontTx/>
              <a:buNone/>
              <a:tabLst/>
              <a:defRPr/>
            </a:pPr>
            <a:r>
              <a:rPr lang="fr-FR" dirty="0"/>
              <a:t>IRN : </a:t>
            </a:r>
            <a:r>
              <a:rPr lang="fr-FR" i="1" baseline="0" dirty="0">
                <a:solidFill>
                  <a:schemeClr val="accent1"/>
                </a:solidFill>
              </a:rPr>
              <a:t>+ changer la légende pour Réseau de recherche (supprimer la ligne « réseau de recherche international » mais conserver les 2 points qui ont été labellisés IRP au sens de l’Inserm – mais un IRN CNRS nb. </a:t>
            </a:r>
            <a:r>
              <a:rPr lang="fr-FR" i="1" baseline="0" dirty="0" err="1">
                <a:solidFill>
                  <a:schemeClr val="accent1"/>
                </a:solidFill>
              </a:rPr>
              <a:t>Planegg</a:t>
            </a:r>
            <a:r>
              <a:rPr lang="fr-FR" i="1" baseline="0" dirty="0">
                <a:solidFill>
                  <a:schemeClr val="accent1"/>
                </a:solidFill>
              </a:rPr>
              <a:t> en Allemagne et Nottingham en UK et </a:t>
            </a:r>
            <a:r>
              <a:rPr lang="fr-FR" i="1" baseline="0" dirty="0" err="1">
                <a:solidFill>
                  <a:schemeClr val="accent1"/>
                </a:solidFill>
              </a:rPr>
              <a:t>Huazhong</a:t>
            </a:r>
            <a:r>
              <a:rPr lang="fr-FR" i="1" baseline="0" dirty="0">
                <a:solidFill>
                  <a:schemeClr val="accent1"/>
                </a:solidFill>
              </a:rPr>
              <a:t> en Chine </a:t>
            </a:r>
          </a:p>
          <a:p>
            <a:endParaRPr lang="fr-FR" dirty="0"/>
          </a:p>
          <a:p>
            <a:pPr marL="0" marR="0" lvl="0" indent="0" algn="l" defTabSz="685783" rtl="0" eaLnBrk="1" fontAlgn="auto" latinLnBrk="0" hangingPunct="1">
              <a:lnSpc>
                <a:spcPct val="100000"/>
              </a:lnSpc>
              <a:spcBef>
                <a:spcPts val="0"/>
              </a:spcBef>
              <a:spcAft>
                <a:spcPts val="0"/>
              </a:spcAft>
              <a:buClrTx/>
              <a:buSzTx/>
              <a:buFontTx/>
              <a:buNone/>
              <a:tabLst/>
              <a:defRPr/>
            </a:pPr>
            <a:r>
              <a:rPr lang="fr-FR" baseline="0" dirty="0"/>
              <a:t>PCT: supprimer Zurich et ajouter Oslo</a:t>
            </a:r>
            <a:endParaRPr lang="fr-FR" dirty="0"/>
          </a:p>
        </p:txBody>
      </p:sp>
    </p:spTree>
    <p:extLst>
      <p:ext uri="{BB962C8B-B14F-4D97-AF65-F5344CB8AC3E}">
        <p14:creationId xmlns:p14="http://schemas.microsoft.com/office/powerpoint/2010/main" val="2562241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592213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708076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53125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8010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66172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32928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712507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248943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026408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401331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50921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815435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02864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186427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008851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05318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04132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2804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28048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6552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01579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686073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slide" Target="../slides/slide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2.xml"/><Relationship Id="rId1" Type="http://schemas.openxmlformats.org/officeDocument/2006/relationships/slideMaster" Target="../slideMasters/slideMaster1.xml"/><Relationship Id="rId5" Type="http://schemas.openxmlformats.org/officeDocument/2006/relationships/slide" Target="../slides/slide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1"/>
        </a:solidFill>
        <a:effectLst/>
      </p:bgPr>
    </p:bg>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353B1DDF-28D4-0C3F-56C1-7BF5395C22B1}"/>
              </a:ext>
            </a:extLst>
          </p:cNvPr>
          <p:cNvSpPr>
            <a:spLocks noGrp="1"/>
          </p:cNvSpPr>
          <p:nvPr>
            <p:ph type="ftr" sz="quarter" idx="3"/>
          </p:nvPr>
        </p:nvSpPr>
        <p:spPr>
          <a:xfrm>
            <a:off x="169101" y="4842930"/>
            <a:ext cx="3568327" cy="252429"/>
          </a:xfrm>
          <a:prstGeom prst="rect">
            <a:avLst/>
          </a:prstGeom>
        </p:spPr>
        <p:txBody>
          <a:bodyPr/>
          <a:lstStyle>
            <a:lvl1pPr>
              <a:defRPr sz="1000" b="0" i="0">
                <a:solidFill>
                  <a:schemeClr val="bg1"/>
                </a:solidFill>
                <a:latin typeface="+mj-lt"/>
                <a:ea typeface="Calibri" panose="020F0502020204030204" pitchFamily="34" charset="0"/>
                <a:cs typeface="Calibri" panose="020F0502020204030204" pitchFamily="34" charset="0"/>
              </a:defRPr>
            </a:lvl1pPr>
          </a:lstStyle>
          <a:p>
            <a:r>
              <a:rPr lang="fr-FR" dirty="0"/>
              <a:t>Pesticides et effets sur la santé : nouvelles données</a:t>
            </a:r>
          </a:p>
        </p:txBody>
      </p:sp>
      <p:grpSp>
        <p:nvGrpSpPr>
          <p:cNvPr id="3" name="Groupe 2">
            <a:extLst>
              <a:ext uri="{FF2B5EF4-FFF2-40B4-BE49-F238E27FC236}">
                <a16:creationId xmlns:a16="http://schemas.microsoft.com/office/drawing/2014/main" id="{9A78688F-44D1-2461-1441-4441F0040B2A}"/>
              </a:ext>
            </a:extLst>
          </p:cNvPr>
          <p:cNvGrpSpPr/>
          <p:nvPr userDrawn="1"/>
        </p:nvGrpSpPr>
        <p:grpSpPr>
          <a:xfrm>
            <a:off x="-1112" y="1700469"/>
            <a:ext cx="9143999" cy="3473011"/>
            <a:chOff x="-1112" y="1670489"/>
            <a:chExt cx="9143999" cy="3473011"/>
          </a:xfrm>
        </p:grpSpPr>
        <p:sp>
          <p:nvSpPr>
            <p:cNvPr id="4" name="Rectangle 3">
              <a:extLst>
                <a:ext uri="{FF2B5EF4-FFF2-40B4-BE49-F238E27FC236}">
                  <a16:creationId xmlns:a16="http://schemas.microsoft.com/office/drawing/2014/main" id="{47BF1E75-4977-F881-DB23-C60A163765E6}"/>
                </a:ext>
              </a:extLst>
            </p:cNvPr>
            <p:cNvSpPr/>
            <p:nvPr userDrawn="1"/>
          </p:nvSpPr>
          <p:spPr>
            <a:xfrm>
              <a:off x="-1112" y="1681701"/>
              <a:ext cx="9143999" cy="3438000"/>
            </a:xfrm>
            <a:prstGeom prst="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5" name="Image 4">
              <a:extLst>
                <a:ext uri="{FF2B5EF4-FFF2-40B4-BE49-F238E27FC236}">
                  <a16:creationId xmlns:a16="http://schemas.microsoft.com/office/drawing/2014/main" id="{CC11E4D9-05E2-5DA2-D15E-96A0987877DE}"/>
                </a:ext>
              </a:extLst>
            </p:cNvPr>
            <p:cNvPicPr>
              <a:picLocks noChangeAspect="1"/>
            </p:cNvPicPr>
            <p:nvPr userDrawn="1"/>
          </p:nvPicPr>
          <p:blipFill>
            <a:blip r:embed="rId2"/>
            <a:stretch>
              <a:fillRect/>
            </a:stretch>
          </p:blipFill>
          <p:spPr>
            <a:xfrm>
              <a:off x="-1" y="1670489"/>
              <a:ext cx="3431023" cy="3473011"/>
            </a:xfrm>
            <a:prstGeom prst="rect">
              <a:avLst/>
            </a:prstGeom>
          </p:spPr>
        </p:pic>
      </p:grpSp>
      <p:sp>
        <p:nvSpPr>
          <p:cNvPr id="6" name="Espace réservé du texte 7">
            <a:extLst>
              <a:ext uri="{FF2B5EF4-FFF2-40B4-BE49-F238E27FC236}">
                <a16:creationId xmlns:a16="http://schemas.microsoft.com/office/drawing/2014/main" id="{1B2060F4-6D6E-B409-355F-2DA7D66B8185}"/>
              </a:ext>
            </a:extLst>
          </p:cNvPr>
          <p:cNvSpPr>
            <a:spLocks noGrp="1"/>
          </p:cNvSpPr>
          <p:nvPr>
            <p:ph type="body" sz="quarter" idx="13" hasCustomPrompt="1"/>
          </p:nvPr>
        </p:nvSpPr>
        <p:spPr>
          <a:xfrm>
            <a:off x="4570887" y="2501244"/>
            <a:ext cx="4061645" cy="1095880"/>
          </a:xfrm>
          <a:prstGeom prst="rect">
            <a:avLst/>
          </a:prstGeom>
        </p:spPr>
        <p:txBody>
          <a:bodyPr>
            <a:noAutofit/>
          </a:bodyPr>
          <a:lstStyle>
            <a:lvl1pPr marL="0" indent="0">
              <a:lnSpc>
                <a:spcPct val="100000"/>
              </a:lnSpc>
              <a:buNone/>
              <a:defRPr sz="2400" b="0" i="0" baseline="0">
                <a:solidFill>
                  <a:schemeClr val="bg1"/>
                </a:solidFill>
                <a:latin typeface="Arial" charset="0"/>
                <a:ea typeface="Arial" charset="0"/>
                <a:cs typeface="Arial" charset="0"/>
              </a:defRPr>
            </a:lvl1pPr>
            <a:lvl2pPr marL="457189" indent="0">
              <a:buNone/>
              <a:defRPr/>
            </a:lvl2pPr>
          </a:lstStyle>
          <a:p>
            <a:pPr lvl="0"/>
            <a:r>
              <a:rPr lang="fr-FR" dirty="0"/>
              <a:t>Cliquez ici pour ajouter votre texte dans le modèle de page sommaire</a:t>
            </a:r>
          </a:p>
          <a:p>
            <a:pPr lvl="0"/>
            <a:r>
              <a:rPr lang="fr-FR" dirty="0"/>
              <a:t> </a:t>
            </a:r>
          </a:p>
        </p:txBody>
      </p:sp>
      <p:grpSp>
        <p:nvGrpSpPr>
          <p:cNvPr id="7" name="Groupe 6">
            <a:extLst>
              <a:ext uri="{FF2B5EF4-FFF2-40B4-BE49-F238E27FC236}">
                <a16:creationId xmlns:a16="http://schemas.microsoft.com/office/drawing/2014/main" id="{34EB6267-05AD-5CFF-482F-D3B18993A95A}"/>
              </a:ext>
            </a:extLst>
          </p:cNvPr>
          <p:cNvGrpSpPr/>
          <p:nvPr userDrawn="1"/>
        </p:nvGrpSpPr>
        <p:grpSpPr>
          <a:xfrm>
            <a:off x="-4813" y="-1"/>
            <a:ext cx="7155589" cy="1708485"/>
            <a:chOff x="0" y="-1"/>
            <a:chExt cx="7155589" cy="1708485"/>
          </a:xfrm>
        </p:grpSpPr>
        <p:pic>
          <p:nvPicPr>
            <p:cNvPr id="12" name="Image 11">
              <a:extLst>
                <a:ext uri="{FF2B5EF4-FFF2-40B4-BE49-F238E27FC236}">
                  <a16:creationId xmlns:a16="http://schemas.microsoft.com/office/drawing/2014/main" id="{0C978CD0-6988-CABC-9766-830A4ECFAD0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37859" t="2578" b="4368"/>
            <a:stretch/>
          </p:blipFill>
          <p:spPr>
            <a:xfrm>
              <a:off x="4259179" y="-1"/>
              <a:ext cx="2896410" cy="1708485"/>
            </a:xfrm>
            <a:prstGeom prst="rect">
              <a:avLst/>
            </a:prstGeom>
          </p:spPr>
        </p:pic>
        <p:pic>
          <p:nvPicPr>
            <p:cNvPr id="14" name="Image 13">
              <a:extLst>
                <a:ext uri="{FF2B5EF4-FFF2-40B4-BE49-F238E27FC236}">
                  <a16:creationId xmlns:a16="http://schemas.microsoft.com/office/drawing/2014/main" id="{FC69201B-057A-E61D-72F7-7494AC73011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2578" r="56711" b="4368"/>
            <a:stretch/>
          </p:blipFill>
          <p:spPr>
            <a:xfrm>
              <a:off x="0" y="-1"/>
              <a:ext cx="2017700" cy="1708485"/>
            </a:xfrm>
            <a:prstGeom prst="rect">
              <a:avLst/>
            </a:prstGeom>
          </p:spPr>
        </p:pic>
      </p:grpSp>
      <p:sp>
        <p:nvSpPr>
          <p:cNvPr id="17" name="Ellipse 16">
            <a:extLst>
              <a:ext uri="{FF2B5EF4-FFF2-40B4-BE49-F238E27FC236}">
                <a16:creationId xmlns:a16="http://schemas.microsoft.com/office/drawing/2014/main" id="{42514935-AD23-AB64-A60B-2354B94025EB}"/>
              </a:ext>
            </a:extLst>
          </p:cNvPr>
          <p:cNvSpPr/>
          <p:nvPr userDrawn="1"/>
        </p:nvSpPr>
        <p:spPr>
          <a:xfrm>
            <a:off x="8703000" y="4812153"/>
            <a:ext cx="243000" cy="243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p>
        </p:txBody>
      </p:sp>
      <p:sp>
        <p:nvSpPr>
          <p:cNvPr id="19" name="Espace réservé du numéro de diapositive 4">
            <a:extLst>
              <a:ext uri="{FF2B5EF4-FFF2-40B4-BE49-F238E27FC236}">
                <a16:creationId xmlns:a16="http://schemas.microsoft.com/office/drawing/2014/main" id="{E0532A27-0744-78AF-A826-EF879D10056F}"/>
              </a:ext>
            </a:extLst>
          </p:cNvPr>
          <p:cNvSpPr>
            <a:spLocks noGrp="1"/>
          </p:cNvSpPr>
          <p:nvPr>
            <p:ph type="sldNum" sz="quarter" idx="12"/>
          </p:nvPr>
        </p:nvSpPr>
        <p:spPr>
          <a:xfrm>
            <a:off x="8526287" y="4840163"/>
            <a:ext cx="617713" cy="215904"/>
          </a:xfrm>
          <a:prstGeom prst="rect">
            <a:avLst/>
          </a:prstGeom>
        </p:spPr>
        <p:txBody>
          <a:bodyPr rIns="108000"/>
          <a:lstStyle>
            <a:lvl1pPr algn="ctr">
              <a:defRPr sz="65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90F7D937-8C47-D949-9B66-03B4793ACCA3}" type="slidenum">
              <a:rPr lang="fr-FR" smtClean="0"/>
              <a:pPr/>
              <a:t>‹N°›</a:t>
            </a:fld>
            <a:endParaRPr lang="fr-FR" dirty="0"/>
          </a:p>
        </p:txBody>
      </p:sp>
      <p:sp>
        <p:nvSpPr>
          <p:cNvPr id="20" name="Bouton d'action : Personnalisé 19">
            <a:hlinkClick r:id="rId4" action="ppaction://hlinksldjump" highlightClick="1"/>
            <a:extLst>
              <a:ext uri="{FF2B5EF4-FFF2-40B4-BE49-F238E27FC236}">
                <a16:creationId xmlns:a16="http://schemas.microsoft.com/office/drawing/2014/main" id="{0D555655-88C5-7592-7B1D-9BDD78534411}"/>
              </a:ext>
            </a:extLst>
          </p:cNvPr>
          <p:cNvSpPr/>
          <p:nvPr userDrawn="1"/>
        </p:nvSpPr>
        <p:spPr>
          <a:xfrm>
            <a:off x="0" y="0"/>
            <a:ext cx="9144000" cy="1687398"/>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Bouton d'action : Personnalisé 20">
            <a:hlinkClick r:id="rId4" action="ppaction://hlinksldjump" highlightClick="1"/>
            <a:extLst>
              <a:ext uri="{FF2B5EF4-FFF2-40B4-BE49-F238E27FC236}">
                <a16:creationId xmlns:a16="http://schemas.microsoft.com/office/drawing/2014/main" id="{07142C6C-B49D-F955-C246-FC8505766506}"/>
              </a:ext>
            </a:extLst>
          </p:cNvPr>
          <p:cNvSpPr/>
          <p:nvPr userDrawn="1"/>
        </p:nvSpPr>
        <p:spPr>
          <a:xfrm>
            <a:off x="0" y="-24283"/>
            <a:ext cx="9144000" cy="1687398"/>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520211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B91580-9520-75A6-3077-68D8E1394699}"/>
              </a:ext>
            </a:extLst>
          </p:cNvPr>
          <p:cNvSpPr/>
          <p:nvPr userDrawn="1"/>
        </p:nvSpPr>
        <p:spPr>
          <a:xfrm>
            <a:off x="0" y="4720167"/>
            <a:ext cx="9144000" cy="423333"/>
          </a:xfrm>
          <a:prstGeom prst="rect">
            <a:avLst/>
          </a:prstGeom>
          <a:solidFill>
            <a:srgbClr val="4E87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272F5D"/>
              </a:solidFill>
            </a:endParaRPr>
          </a:p>
        </p:txBody>
      </p:sp>
      <p:sp>
        <p:nvSpPr>
          <p:cNvPr id="5" name="Subtitle 2">
            <a:extLst>
              <a:ext uri="{FF2B5EF4-FFF2-40B4-BE49-F238E27FC236}">
                <a16:creationId xmlns:a16="http://schemas.microsoft.com/office/drawing/2014/main" id="{3AAB2DEC-DD2F-639A-32FA-D652FA406562}"/>
              </a:ext>
            </a:extLst>
          </p:cNvPr>
          <p:cNvSpPr>
            <a:spLocks noGrp="1"/>
          </p:cNvSpPr>
          <p:nvPr>
            <p:ph type="subTitle" idx="1"/>
          </p:nvPr>
        </p:nvSpPr>
        <p:spPr>
          <a:xfrm>
            <a:off x="1777561" y="2675643"/>
            <a:ext cx="4079702" cy="277333"/>
          </a:xfrm>
          <a:prstGeom prst="rect">
            <a:avLst/>
          </a:prstGeom>
        </p:spPr>
        <p:txBody>
          <a:bodyPr lIns="0" tIns="0" rIns="0" bIns="0">
            <a:noAutofit/>
          </a:bodyPr>
          <a:lstStyle>
            <a:lvl1pPr marL="155968" indent="-155968" algn="l">
              <a:buClr>
                <a:srgbClr val="DE492A"/>
              </a:buClr>
              <a:buSzPct val="100000"/>
              <a:buFont typeface="Helvetica" pitchFamily="2" charset="0"/>
              <a:buChar char="●"/>
              <a:tabLst/>
              <a:defRPr sz="900" b="1" i="0">
                <a:solidFill>
                  <a:schemeClr val="tx1"/>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r-FR" dirty="0"/>
              <a:t>Modifiez le style des sous-titres du masque</a:t>
            </a:r>
            <a:endParaRPr lang="en-US" dirty="0"/>
          </a:p>
        </p:txBody>
      </p:sp>
      <p:sp>
        <p:nvSpPr>
          <p:cNvPr id="7" name="Title 1">
            <a:extLst>
              <a:ext uri="{FF2B5EF4-FFF2-40B4-BE49-F238E27FC236}">
                <a16:creationId xmlns:a16="http://schemas.microsoft.com/office/drawing/2014/main" id="{D93DD3B4-3A48-CDE1-AEB7-14B6A973F8CE}"/>
              </a:ext>
            </a:extLst>
          </p:cNvPr>
          <p:cNvSpPr>
            <a:spLocks noGrp="1"/>
          </p:cNvSpPr>
          <p:nvPr>
            <p:ph type="ctrTitle"/>
          </p:nvPr>
        </p:nvSpPr>
        <p:spPr>
          <a:xfrm>
            <a:off x="1350000" y="1512001"/>
            <a:ext cx="6660430" cy="1146965"/>
          </a:xfrm>
          <a:prstGeom prst="rect">
            <a:avLst/>
          </a:prstGeom>
        </p:spPr>
        <p:txBody>
          <a:bodyPr lIns="0" tIns="0" rIns="0" bIns="0" anchor="t" anchorCtr="0">
            <a:normAutofit/>
          </a:bodyPr>
          <a:lstStyle>
            <a:lvl1pPr algn="l">
              <a:defRPr sz="3200" b="0" i="0" baseline="0">
                <a:solidFill>
                  <a:schemeClr val="tx1"/>
                </a:solidFill>
                <a:latin typeface="Arial" panose="020B0604020202020204" pitchFamily="34" charset="0"/>
                <a:cs typeface="Arial" panose="020B0604020202020204" pitchFamily="34" charset="0"/>
              </a:defRPr>
            </a:lvl1pPr>
          </a:lstStyle>
          <a:p>
            <a:endParaRPr lang="en-US" dirty="0"/>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8" name="Encre 7">
                <a:extLst>
                  <a:ext uri="{FF2B5EF4-FFF2-40B4-BE49-F238E27FC236}">
                    <a16:creationId xmlns:a16="http://schemas.microsoft.com/office/drawing/2014/main" id="{F6205121-CD94-4AF1-DFE4-3FD367B29A70}"/>
                  </a:ext>
                </a:extLst>
              </p14:cNvPr>
              <p14:cNvContentPartPr/>
              <p14:nvPr userDrawn="1"/>
            </p14:nvContentPartPr>
            <p14:xfrm>
              <a:off x="2582" y="983552"/>
              <a:ext cx="270" cy="270"/>
            </p14:xfrm>
          </p:contentPart>
        </mc:Choice>
        <mc:Fallback xmlns="">
          <p:pic>
            <p:nvPicPr>
              <p:cNvPr id="8" name="Encre 7">
                <a:extLst>
                  <a:ext uri="{FF2B5EF4-FFF2-40B4-BE49-F238E27FC236}">
                    <a16:creationId xmlns:a16="http://schemas.microsoft.com/office/drawing/2014/main" id="{F6205121-CD94-4AF1-DFE4-3FD367B29A70}"/>
                  </a:ext>
                </a:extLst>
              </p:cNvPr>
              <p:cNvPicPr/>
              <p:nvPr/>
            </p:nvPicPr>
            <p:blipFill>
              <a:blip r:embed="rId3"/>
              <a:stretch>
                <a:fillRect/>
              </a:stretch>
            </p:blipFill>
            <p:spPr>
              <a:xfrm>
                <a:off x="-10918" y="902552"/>
                <a:ext cx="27000" cy="162000"/>
              </a:xfrm>
              <a:prstGeom prst="rect">
                <a:avLst/>
              </a:prstGeom>
            </p:spPr>
          </p:pic>
        </mc:Fallback>
      </mc:AlternateContent>
      <p:pic>
        <p:nvPicPr>
          <p:cNvPr id="9" name="Image 8">
            <a:extLst>
              <a:ext uri="{FF2B5EF4-FFF2-40B4-BE49-F238E27FC236}">
                <a16:creationId xmlns:a16="http://schemas.microsoft.com/office/drawing/2014/main" id="{DFE5F6FB-9951-3D37-0532-C54142E21C2D}"/>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047896" y="4811338"/>
            <a:ext cx="1318507" cy="254392"/>
          </a:xfrm>
          <a:prstGeom prst="rect">
            <a:avLst/>
          </a:prstGeom>
        </p:spPr>
      </p:pic>
      <p:sp>
        <p:nvSpPr>
          <p:cNvPr id="11" name="Ellipse 10">
            <a:extLst>
              <a:ext uri="{FF2B5EF4-FFF2-40B4-BE49-F238E27FC236}">
                <a16:creationId xmlns:a16="http://schemas.microsoft.com/office/drawing/2014/main" id="{51127514-5360-EB5D-664E-54DB65A95140}"/>
              </a:ext>
            </a:extLst>
          </p:cNvPr>
          <p:cNvSpPr/>
          <p:nvPr userDrawn="1"/>
        </p:nvSpPr>
        <p:spPr>
          <a:xfrm>
            <a:off x="8703000" y="4812153"/>
            <a:ext cx="243000" cy="243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p>
        </p:txBody>
      </p:sp>
      <p:sp>
        <p:nvSpPr>
          <p:cNvPr id="13" name="Espace réservé du numéro de diapositive 4">
            <a:extLst>
              <a:ext uri="{FF2B5EF4-FFF2-40B4-BE49-F238E27FC236}">
                <a16:creationId xmlns:a16="http://schemas.microsoft.com/office/drawing/2014/main" id="{529035B5-FC04-3377-C8D1-CAA9D0F0BD54}"/>
              </a:ext>
            </a:extLst>
          </p:cNvPr>
          <p:cNvSpPr>
            <a:spLocks noGrp="1"/>
          </p:cNvSpPr>
          <p:nvPr>
            <p:ph type="sldNum" sz="quarter" idx="12"/>
          </p:nvPr>
        </p:nvSpPr>
        <p:spPr>
          <a:xfrm>
            <a:off x="8526287" y="4840163"/>
            <a:ext cx="617713" cy="215904"/>
          </a:xfrm>
          <a:prstGeom prst="rect">
            <a:avLst/>
          </a:prstGeom>
        </p:spPr>
        <p:txBody>
          <a:bodyPr rIns="108000"/>
          <a:lstStyle>
            <a:lvl1pPr algn="ctr">
              <a:defRPr sz="65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90F7D937-8C47-D949-9B66-03B4793ACCA3}" type="slidenum">
              <a:rPr lang="fr-FR" smtClean="0"/>
              <a:pPr/>
              <a:t>‹N°›</a:t>
            </a:fld>
            <a:endParaRPr lang="fr-FR" dirty="0"/>
          </a:p>
        </p:txBody>
      </p:sp>
      <p:sp>
        <p:nvSpPr>
          <p:cNvPr id="14" name="Bouton d'action : Personnalisé 13">
            <a:hlinkClick r:id="rId5" action="ppaction://hlinksldjump" highlightClick="1"/>
            <a:extLst>
              <a:ext uri="{FF2B5EF4-FFF2-40B4-BE49-F238E27FC236}">
                <a16:creationId xmlns:a16="http://schemas.microsoft.com/office/drawing/2014/main" id="{0051FB3A-BC57-5B6F-6DB8-6C329C822B02}"/>
              </a:ext>
            </a:extLst>
          </p:cNvPr>
          <p:cNvSpPr/>
          <p:nvPr userDrawn="1"/>
        </p:nvSpPr>
        <p:spPr>
          <a:xfrm>
            <a:off x="0" y="0"/>
            <a:ext cx="9144000" cy="62108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Bouton d'action : Personnalisé 16">
            <a:hlinkClick r:id="rId5" action="ppaction://hlinksldjump" highlightClick="1"/>
            <a:extLst>
              <a:ext uri="{FF2B5EF4-FFF2-40B4-BE49-F238E27FC236}">
                <a16:creationId xmlns:a16="http://schemas.microsoft.com/office/drawing/2014/main" id="{A439C4B9-B426-4EEC-E634-A474F4B295F7}"/>
              </a:ext>
            </a:extLst>
          </p:cNvPr>
          <p:cNvSpPr/>
          <p:nvPr userDrawn="1"/>
        </p:nvSpPr>
        <p:spPr>
          <a:xfrm>
            <a:off x="0" y="-8079"/>
            <a:ext cx="9144000" cy="62108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41295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667"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43E777E-7821-6D3F-5DAA-8F23B8B429DE}"/>
              </a:ext>
            </a:extLst>
          </p:cNvPr>
          <p:cNvSpPr>
            <a:spLocks noGrp="1"/>
          </p:cNvSpPr>
          <p:nvPr>
            <p:ph type="title"/>
          </p:nvPr>
        </p:nvSpPr>
        <p:spPr>
          <a:xfrm>
            <a:off x="175501" y="209199"/>
            <a:ext cx="5671730" cy="286103"/>
          </a:xfrm>
          <a:prstGeom prst="rect">
            <a:avLst/>
          </a:prstGeom>
        </p:spPr>
        <p:txBody>
          <a:bodyPr lIns="0" tIns="0" rIns="0" bIns="0"/>
          <a:lstStyle>
            <a:lvl1pPr marL="128585" indent="-128585">
              <a:buClr>
                <a:srgbClr val="DE492A"/>
              </a:buClr>
              <a:buSzPct val="100000"/>
              <a:buFont typeface="Lucida Grande Bold" panose="020B0600040502020204" pitchFamily="34" charset="0"/>
              <a:buChar char="●"/>
              <a:defRPr sz="1000" b="1" i="0" baseline="0">
                <a:solidFill>
                  <a:srgbClr val="DE492A"/>
                </a:solidFill>
                <a:latin typeface="Arial" panose="020B0604020202020204" pitchFamily="34" charset="0"/>
                <a:cs typeface="Arial" panose="020B0604020202020204" pitchFamily="34" charset="0"/>
              </a:defRPr>
            </a:lvl1pPr>
          </a:lstStyle>
          <a:p>
            <a:r>
              <a:rPr lang="fr-FR" dirty="0"/>
              <a:t>Modifiez le style du titre</a:t>
            </a:r>
          </a:p>
        </p:txBody>
      </p:sp>
      <p:sp>
        <p:nvSpPr>
          <p:cNvPr id="6" name="Espace réservé du contenu 6">
            <a:extLst>
              <a:ext uri="{FF2B5EF4-FFF2-40B4-BE49-F238E27FC236}">
                <a16:creationId xmlns:a16="http://schemas.microsoft.com/office/drawing/2014/main" id="{D06D5B2B-12C7-0EFB-3342-9EF30BE47EC0}"/>
              </a:ext>
            </a:extLst>
          </p:cNvPr>
          <p:cNvSpPr>
            <a:spLocks noGrp="1"/>
          </p:cNvSpPr>
          <p:nvPr>
            <p:ph sz="quarter" idx="14" hasCustomPrompt="1"/>
          </p:nvPr>
        </p:nvSpPr>
        <p:spPr>
          <a:xfrm>
            <a:off x="628650" y="1241595"/>
            <a:ext cx="8128000" cy="3202391"/>
          </a:xfrm>
          <a:prstGeom prst="rect">
            <a:avLst/>
          </a:prstGeom>
        </p:spPr>
        <p:txBody>
          <a:bodyPr lIns="0" tIns="0" rIns="0" bIns="0">
            <a:noAutofit/>
          </a:bodyPr>
          <a:lstStyle>
            <a:lvl1pPr marL="0" indent="0">
              <a:buFontTx/>
              <a:buNone/>
              <a:defRPr sz="1900" b="0" i="0">
                <a:solidFill>
                  <a:schemeClr val="tx1"/>
                </a:solidFill>
                <a:latin typeface="Arial" panose="020B0604020202020204" pitchFamily="34" charset="0"/>
                <a:cs typeface="Arial" panose="020B0604020202020204" pitchFamily="34" charset="0"/>
              </a:defRPr>
            </a:lvl1pPr>
            <a:lvl2pPr marL="161996">
              <a:spcBef>
                <a:spcPts val="1275"/>
              </a:spcBef>
              <a:buClr>
                <a:srgbClr val="DE492A"/>
              </a:buClr>
              <a:defRPr sz="1700" b="0" i="0">
                <a:solidFill>
                  <a:schemeClr val="tx1"/>
                </a:solidFill>
                <a:latin typeface="Arial" panose="020B0604020202020204" pitchFamily="34" charset="0"/>
                <a:cs typeface="Arial" panose="020B0604020202020204" pitchFamily="34" charset="0"/>
              </a:defRPr>
            </a:lvl2pPr>
            <a:lvl3pPr marL="161996" indent="-161996">
              <a:lnSpc>
                <a:spcPct val="100000"/>
              </a:lnSpc>
              <a:spcBef>
                <a:spcPts val="900"/>
              </a:spcBef>
              <a:buClr>
                <a:srgbClr val="DE492A"/>
              </a:buClr>
              <a:buSzPct val="80000"/>
              <a:buFont typeface="Helvetica" pitchFamily="2" charset="0"/>
              <a:buChar char="●"/>
              <a:tabLst/>
              <a:defRPr sz="1200" b="0" i="0">
                <a:solidFill>
                  <a:schemeClr val="tx1"/>
                </a:solidFill>
                <a:latin typeface="Arial" panose="020B0604020202020204" pitchFamily="34" charset="0"/>
                <a:cs typeface="Arial" panose="020B0604020202020204" pitchFamily="34" charset="0"/>
              </a:defRPr>
            </a:lvl3pPr>
            <a:lvl4pPr marL="8100" indent="0">
              <a:spcBef>
                <a:spcPts val="600"/>
              </a:spcBef>
              <a:buFont typeface="Arial" panose="020B0604020202020204" pitchFamily="34" charset="0"/>
              <a:buNone/>
              <a:tabLst/>
              <a:defRPr sz="900" b="0" i="0">
                <a:solidFill>
                  <a:schemeClr val="tx1"/>
                </a:solidFill>
                <a:latin typeface="Arial" panose="020B0604020202020204" pitchFamily="34" charset="0"/>
                <a:cs typeface="Arial" panose="020B0604020202020204" pitchFamily="34" charset="0"/>
              </a:defRPr>
            </a:lvl4pPr>
            <a:lvl5pPr>
              <a:defRPr sz="750" b="0" i="0">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8" name="Connecteur droit 7">
            <a:extLst>
              <a:ext uri="{FF2B5EF4-FFF2-40B4-BE49-F238E27FC236}">
                <a16:creationId xmlns:a16="http://schemas.microsoft.com/office/drawing/2014/main" id="{0171963E-4480-9CAA-E428-25357AB040B7}"/>
              </a:ext>
            </a:extLst>
          </p:cNvPr>
          <p:cNvCxnSpPr>
            <a:cxnSpLocks/>
          </p:cNvCxnSpPr>
          <p:nvPr userDrawn="1"/>
        </p:nvCxnSpPr>
        <p:spPr>
          <a:xfrm>
            <a:off x="1" y="1063510"/>
            <a:ext cx="3371630" cy="0"/>
          </a:xfrm>
          <a:prstGeom prst="line">
            <a:avLst/>
          </a:prstGeom>
          <a:ln w="38100" cap="rnd">
            <a:solidFill>
              <a:srgbClr val="4E879B"/>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C32C436-09AE-1916-4D37-E77FEDF529AD}"/>
              </a:ext>
            </a:extLst>
          </p:cNvPr>
          <p:cNvSpPr/>
          <p:nvPr userDrawn="1"/>
        </p:nvSpPr>
        <p:spPr>
          <a:xfrm>
            <a:off x="0" y="4720167"/>
            <a:ext cx="9144000" cy="423333"/>
          </a:xfrm>
          <a:prstGeom prst="rect">
            <a:avLst/>
          </a:prstGeom>
          <a:solidFill>
            <a:srgbClr val="4E87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272F5D"/>
              </a:solidFill>
            </a:endParaRPr>
          </a:p>
        </p:txBody>
      </p:sp>
      <p:pic>
        <p:nvPicPr>
          <p:cNvPr id="12" name="Image 11">
            <a:extLst>
              <a:ext uri="{FF2B5EF4-FFF2-40B4-BE49-F238E27FC236}">
                <a16:creationId xmlns:a16="http://schemas.microsoft.com/office/drawing/2014/main" id="{EFAC80A6-69FA-5ADD-6395-A04CBDE6824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47896" y="4811338"/>
            <a:ext cx="1318507" cy="254392"/>
          </a:xfrm>
          <a:prstGeom prst="rect">
            <a:avLst/>
          </a:prstGeom>
        </p:spPr>
      </p:pic>
      <p:sp>
        <p:nvSpPr>
          <p:cNvPr id="16" name="Ellipse 15">
            <a:extLst>
              <a:ext uri="{FF2B5EF4-FFF2-40B4-BE49-F238E27FC236}">
                <a16:creationId xmlns:a16="http://schemas.microsoft.com/office/drawing/2014/main" id="{A9662AA1-8D92-048A-C710-4440F085BB53}"/>
              </a:ext>
            </a:extLst>
          </p:cNvPr>
          <p:cNvSpPr/>
          <p:nvPr userDrawn="1"/>
        </p:nvSpPr>
        <p:spPr>
          <a:xfrm>
            <a:off x="8703000" y="4812153"/>
            <a:ext cx="243000" cy="243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p>
        </p:txBody>
      </p:sp>
      <p:sp>
        <p:nvSpPr>
          <p:cNvPr id="17" name="Espace réservé du numéro de diapositive 4">
            <a:extLst>
              <a:ext uri="{FF2B5EF4-FFF2-40B4-BE49-F238E27FC236}">
                <a16:creationId xmlns:a16="http://schemas.microsoft.com/office/drawing/2014/main" id="{17013949-C655-D9B0-C5E9-99437C390132}"/>
              </a:ext>
            </a:extLst>
          </p:cNvPr>
          <p:cNvSpPr>
            <a:spLocks noGrp="1"/>
          </p:cNvSpPr>
          <p:nvPr>
            <p:ph type="sldNum" sz="quarter" idx="12"/>
          </p:nvPr>
        </p:nvSpPr>
        <p:spPr>
          <a:xfrm>
            <a:off x="8526287" y="4840163"/>
            <a:ext cx="617713" cy="215904"/>
          </a:xfrm>
          <a:prstGeom prst="rect">
            <a:avLst/>
          </a:prstGeom>
        </p:spPr>
        <p:txBody>
          <a:bodyPr rIns="108000"/>
          <a:lstStyle>
            <a:lvl1pPr algn="ctr">
              <a:defRPr sz="65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90F7D937-8C47-D949-9B66-03B4793ACCA3}" type="slidenum">
              <a:rPr lang="fr-FR" smtClean="0"/>
              <a:pPr/>
              <a:t>‹N°›</a:t>
            </a:fld>
            <a:endParaRPr lang="fr-FR" dirty="0"/>
          </a:p>
        </p:txBody>
      </p:sp>
      <p:sp>
        <p:nvSpPr>
          <p:cNvPr id="18" name="Bouton d'action : Personnalisé 17">
            <a:hlinkClick r:id="rId3" action="ppaction://hlinksldjump" highlightClick="1"/>
            <a:extLst>
              <a:ext uri="{FF2B5EF4-FFF2-40B4-BE49-F238E27FC236}">
                <a16:creationId xmlns:a16="http://schemas.microsoft.com/office/drawing/2014/main" id="{1C7C3100-8CD0-19E4-A7AB-019288C84D24}"/>
              </a:ext>
            </a:extLst>
          </p:cNvPr>
          <p:cNvSpPr/>
          <p:nvPr userDrawn="1"/>
        </p:nvSpPr>
        <p:spPr>
          <a:xfrm>
            <a:off x="0" y="0"/>
            <a:ext cx="9144000" cy="62108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Bouton d'action : Personnalisé 18">
            <a:hlinkClick r:id="rId3" action="ppaction://hlinksldjump" highlightClick="1"/>
            <a:extLst>
              <a:ext uri="{FF2B5EF4-FFF2-40B4-BE49-F238E27FC236}">
                <a16:creationId xmlns:a16="http://schemas.microsoft.com/office/drawing/2014/main" id="{5D42A1DA-400C-474C-C7DD-EB643E268254}"/>
              </a:ext>
            </a:extLst>
          </p:cNvPr>
          <p:cNvSpPr/>
          <p:nvPr userDrawn="1"/>
        </p:nvSpPr>
        <p:spPr>
          <a:xfrm>
            <a:off x="0" y="0"/>
            <a:ext cx="9144000" cy="62108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0246460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8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filet - sans texte">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179B2DC2-2E89-A422-85AD-2266A8000270}"/>
              </a:ext>
            </a:extLst>
          </p:cNvPr>
          <p:cNvCxnSpPr>
            <a:cxnSpLocks/>
          </p:cNvCxnSpPr>
          <p:nvPr userDrawn="1"/>
        </p:nvCxnSpPr>
        <p:spPr>
          <a:xfrm>
            <a:off x="1" y="1063510"/>
            <a:ext cx="3371630" cy="0"/>
          </a:xfrm>
          <a:prstGeom prst="line">
            <a:avLst/>
          </a:prstGeom>
          <a:ln w="38100" cap="rnd">
            <a:solidFill>
              <a:srgbClr val="4E879B"/>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2A80C15-F186-0F68-9010-6229B0BC7D67}"/>
              </a:ext>
            </a:extLst>
          </p:cNvPr>
          <p:cNvSpPr/>
          <p:nvPr userDrawn="1"/>
        </p:nvSpPr>
        <p:spPr>
          <a:xfrm>
            <a:off x="0" y="4720167"/>
            <a:ext cx="9144000" cy="423333"/>
          </a:xfrm>
          <a:prstGeom prst="rect">
            <a:avLst/>
          </a:prstGeom>
          <a:solidFill>
            <a:srgbClr val="4E87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272F5D"/>
              </a:solidFill>
            </a:endParaRPr>
          </a:p>
        </p:txBody>
      </p:sp>
      <p:pic>
        <p:nvPicPr>
          <p:cNvPr id="4" name="Image 3">
            <a:extLst>
              <a:ext uri="{FF2B5EF4-FFF2-40B4-BE49-F238E27FC236}">
                <a16:creationId xmlns:a16="http://schemas.microsoft.com/office/drawing/2014/main" id="{EDBF5828-988A-8F67-1E9E-F0AA588D163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47896" y="4811338"/>
            <a:ext cx="1318507" cy="254392"/>
          </a:xfrm>
          <a:prstGeom prst="rect">
            <a:avLst/>
          </a:prstGeom>
        </p:spPr>
      </p:pic>
      <p:sp>
        <p:nvSpPr>
          <p:cNvPr id="5" name="Ellipse 4">
            <a:extLst>
              <a:ext uri="{FF2B5EF4-FFF2-40B4-BE49-F238E27FC236}">
                <a16:creationId xmlns:a16="http://schemas.microsoft.com/office/drawing/2014/main" id="{8CC5CCE2-6E2E-79CF-2C5D-1842C0F53907}"/>
              </a:ext>
            </a:extLst>
          </p:cNvPr>
          <p:cNvSpPr/>
          <p:nvPr userDrawn="1"/>
        </p:nvSpPr>
        <p:spPr>
          <a:xfrm>
            <a:off x="8703000" y="4812153"/>
            <a:ext cx="243000" cy="243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p>
        </p:txBody>
      </p:sp>
      <p:sp>
        <p:nvSpPr>
          <p:cNvPr id="6" name="Espace réservé du numéro de diapositive 4">
            <a:extLst>
              <a:ext uri="{FF2B5EF4-FFF2-40B4-BE49-F238E27FC236}">
                <a16:creationId xmlns:a16="http://schemas.microsoft.com/office/drawing/2014/main" id="{29633B51-43A2-264E-4E14-0439A6900976}"/>
              </a:ext>
            </a:extLst>
          </p:cNvPr>
          <p:cNvSpPr>
            <a:spLocks noGrp="1"/>
          </p:cNvSpPr>
          <p:nvPr>
            <p:ph type="sldNum" sz="quarter" idx="12"/>
          </p:nvPr>
        </p:nvSpPr>
        <p:spPr>
          <a:xfrm>
            <a:off x="8526287" y="4840163"/>
            <a:ext cx="617713" cy="215904"/>
          </a:xfrm>
          <a:prstGeom prst="rect">
            <a:avLst/>
          </a:prstGeom>
        </p:spPr>
        <p:txBody>
          <a:bodyPr rIns="108000"/>
          <a:lstStyle>
            <a:lvl1pPr algn="ctr">
              <a:defRPr sz="65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90F7D937-8C47-D949-9B66-03B4793ACCA3}" type="slidenum">
              <a:rPr lang="fr-FR" smtClean="0"/>
              <a:pPr/>
              <a:t>‹N°›</a:t>
            </a:fld>
            <a:endParaRPr lang="fr-FR" dirty="0"/>
          </a:p>
        </p:txBody>
      </p:sp>
      <p:sp>
        <p:nvSpPr>
          <p:cNvPr id="7" name="Bouton d'action : Personnalisé 6">
            <a:hlinkClick r:id="rId3" action="ppaction://hlinksldjump" highlightClick="1"/>
            <a:extLst>
              <a:ext uri="{FF2B5EF4-FFF2-40B4-BE49-F238E27FC236}">
                <a16:creationId xmlns:a16="http://schemas.microsoft.com/office/drawing/2014/main" id="{15E97707-AE8F-60EB-8896-5A9F6877FDA0}"/>
              </a:ext>
            </a:extLst>
          </p:cNvPr>
          <p:cNvSpPr/>
          <p:nvPr userDrawn="1"/>
        </p:nvSpPr>
        <p:spPr>
          <a:xfrm>
            <a:off x="0" y="0"/>
            <a:ext cx="9144000" cy="62108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Personnalisé 8">
            <a:hlinkClick r:id="rId3" action="ppaction://hlinksldjump" highlightClick="1"/>
            <a:extLst>
              <a:ext uri="{FF2B5EF4-FFF2-40B4-BE49-F238E27FC236}">
                <a16:creationId xmlns:a16="http://schemas.microsoft.com/office/drawing/2014/main" id="{750C2D94-7E54-1D9D-ED38-EDA1F15D5028}"/>
              </a:ext>
            </a:extLst>
          </p:cNvPr>
          <p:cNvSpPr/>
          <p:nvPr userDrawn="1"/>
        </p:nvSpPr>
        <p:spPr>
          <a:xfrm>
            <a:off x="0" y="0"/>
            <a:ext cx="9144000" cy="62108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7514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vide">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CE3B2719-CE82-EA58-A076-8DCF5EF65CD3}"/>
              </a:ext>
            </a:extLst>
          </p:cNvPr>
          <p:cNvCxnSpPr>
            <a:cxnSpLocks/>
          </p:cNvCxnSpPr>
          <p:nvPr userDrawn="1"/>
        </p:nvCxnSpPr>
        <p:spPr>
          <a:xfrm>
            <a:off x="1" y="1063510"/>
            <a:ext cx="3371630" cy="0"/>
          </a:xfrm>
          <a:prstGeom prst="line">
            <a:avLst/>
          </a:prstGeom>
          <a:ln w="38100" cap="rnd">
            <a:solidFill>
              <a:srgbClr val="4E879B"/>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3DC47EA-BE2E-BCA8-70AE-2B9C07B064FD}"/>
              </a:ext>
            </a:extLst>
          </p:cNvPr>
          <p:cNvSpPr/>
          <p:nvPr userDrawn="1"/>
        </p:nvSpPr>
        <p:spPr>
          <a:xfrm>
            <a:off x="0" y="4720167"/>
            <a:ext cx="9144000" cy="423333"/>
          </a:xfrm>
          <a:prstGeom prst="rect">
            <a:avLst/>
          </a:prstGeom>
          <a:solidFill>
            <a:srgbClr val="4E87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272F5D"/>
              </a:solidFill>
            </a:endParaRPr>
          </a:p>
        </p:txBody>
      </p:sp>
      <p:pic>
        <p:nvPicPr>
          <p:cNvPr id="4" name="Image 3">
            <a:extLst>
              <a:ext uri="{FF2B5EF4-FFF2-40B4-BE49-F238E27FC236}">
                <a16:creationId xmlns:a16="http://schemas.microsoft.com/office/drawing/2014/main" id="{CB3D9924-1DDA-F01D-1F42-409967FD8D1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47896" y="4811338"/>
            <a:ext cx="1318507" cy="254392"/>
          </a:xfrm>
          <a:prstGeom prst="rect">
            <a:avLst/>
          </a:prstGeom>
        </p:spPr>
      </p:pic>
      <p:sp>
        <p:nvSpPr>
          <p:cNvPr id="5" name="Ellipse 4">
            <a:extLst>
              <a:ext uri="{FF2B5EF4-FFF2-40B4-BE49-F238E27FC236}">
                <a16:creationId xmlns:a16="http://schemas.microsoft.com/office/drawing/2014/main" id="{D1A9C1BE-A300-DD3F-A432-92BD2E9906A6}"/>
              </a:ext>
            </a:extLst>
          </p:cNvPr>
          <p:cNvSpPr/>
          <p:nvPr userDrawn="1"/>
        </p:nvSpPr>
        <p:spPr>
          <a:xfrm>
            <a:off x="8703000" y="4812153"/>
            <a:ext cx="243000" cy="243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p>
        </p:txBody>
      </p:sp>
      <p:sp>
        <p:nvSpPr>
          <p:cNvPr id="6" name="Espace réservé du numéro de diapositive 4">
            <a:extLst>
              <a:ext uri="{FF2B5EF4-FFF2-40B4-BE49-F238E27FC236}">
                <a16:creationId xmlns:a16="http://schemas.microsoft.com/office/drawing/2014/main" id="{88B0C417-4DC9-24CF-B8CA-80336DBA82EB}"/>
              </a:ext>
            </a:extLst>
          </p:cNvPr>
          <p:cNvSpPr>
            <a:spLocks noGrp="1"/>
          </p:cNvSpPr>
          <p:nvPr>
            <p:ph type="sldNum" sz="quarter" idx="12"/>
          </p:nvPr>
        </p:nvSpPr>
        <p:spPr>
          <a:xfrm>
            <a:off x="8526287" y="4840163"/>
            <a:ext cx="617713" cy="215904"/>
          </a:xfrm>
          <a:prstGeom prst="rect">
            <a:avLst/>
          </a:prstGeom>
        </p:spPr>
        <p:txBody>
          <a:bodyPr rIns="108000"/>
          <a:lstStyle>
            <a:lvl1pPr algn="ctr">
              <a:defRPr sz="65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90F7D937-8C47-D949-9B66-03B4793ACCA3}" type="slidenum">
              <a:rPr lang="fr-FR" smtClean="0"/>
              <a:pPr/>
              <a:t>‹N°›</a:t>
            </a:fld>
            <a:endParaRPr lang="fr-FR" dirty="0"/>
          </a:p>
        </p:txBody>
      </p:sp>
      <p:sp>
        <p:nvSpPr>
          <p:cNvPr id="8" name="Bouton d'action : Personnalisé 7">
            <a:hlinkClick r:id="rId3" action="ppaction://hlinksldjump" highlightClick="1"/>
            <a:extLst>
              <a:ext uri="{FF2B5EF4-FFF2-40B4-BE49-F238E27FC236}">
                <a16:creationId xmlns:a16="http://schemas.microsoft.com/office/drawing/2014/main" id="{9D2D6AA3-87FC-5233-3F3C-4E387E98FED5}"/>
              </a:ext>
            </a:extLst>
          </p:cNvPr>
          <p:cNvSpPr/>
          <p:nvPr userDrawn="1"/>
        </p:nvSpPr>
        <p:spPr>
          <a:xfrm>
            <a:off x="0" y="0"/>
            <a:ext cx="9144000" cy="62108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Personnalisé 8">
            <a:hlinkClick r:id="rId3" action="ppaction://hlinksldjump" highlightClick="1"/>
            <a:extLst>
              <a:ext uri="{FF2B5EF4-FFF2-40B4-BE49-F238E27FC236}">
                <a16:creationId xmlns:a16="http://schemas.microsoft.com/office/drawing/2014/main" id="{8D992D54-908C-6048-F304-3E154FA17EBC}"/>
              </a:ext>
            </a:extLst>
          </p:cNvPr>
          <p:cNvSpPr/>
          <p:nvPr userDrawn="1"/>
        </p:nvSpPr>
        <p:spPr>
          <a:xfrm>
            <a:off x="0" y="-914"/>
            <a:ext cx="9144000" cy="62108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521731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customXml" Target="../ink/ink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7">
            <p14:nvContentPartPr>
              <p14:cNvPr id="2" name="Encre 1">
                <a:extLst>
                  <a:ext uri="{FF2B5EF4-FFF2-40B4-BE49-F238E27FC236}">
                    <a16:creationId xmlns:a16="http://schemas.microsoft.com/office/drawing/2014/main" id="{6A28F7ED-181B-5F45-AFDB-0D0820612D46}"/>
                  </a:ext>
                </a:extLst>
              </p14:cNvPr>
              <p14:cNvContentPartPr/>
              <p14:nvPr userDrawn="1"/>
            </p14:nvContentPartPr>
            <p14:xfrm>
              <a:off x="1146842" y="1312952"/>
              <a:ext cx="270" cy="270"/>
            </p14:xfrm>
          </p:contentPart>
        </mc:Choice>
        <mc:Fallback xmlns="">
          <p:pic>
            <p:nvPicPr>
              <p:cNvPr id="2" name="Encre 1">
                <a:extLst>
                  <a:ext uri="{FF2B5EF4-FFF2-40B4-BE49-F238E27FC236}">
                    <a16:creationId xmlns:a16="http://schemas.microsoft.com/office/drawing/2014/main" id="{6A28F7ED-181B-5F45-AFDB-0D0820612D46}"/>
                  </a:ext>
                </a:extLst>
              </p:cNvPr>
              <p:cNvPicPr/>
              <p:nvPr/>
            </p:nvPicPr>
            <p:blipFill>
              <a:blip r:embed="rId9"/>
              <a:stretch>
                <a:fillRect/>
              </a:stretch>
            </p:blipFill>
            <p:spPr>
              <a:xfrm>
                <a:off x="1133342" y="1231952"/>
                <a:ext cx="27000" cy="162000"/>
              </a:xfrm>
              <a:prstGeom prst="rect">
                <a:avLst/>
              </a:prstGeom>
            </p:spPr>
          </p:pic>
        </mc:Fallback>
      </mc:AlternateContent>
      <p:sp>
        <p:nvSpPr>
          <p:cNvPr id="4" name="Text Placeholder 2">
            <a:extLst>
              <a:ext uri="{FF2B5EF4-FFF2-40B4-BE49-F238E27FC236}">
                <a16:creationId xmlns:a16="http://schemas.microsoft.com/office/drawing/2014/main" id="{B4D47009-13AF-77B3-AA49-03ED5FBD47C7}"/>
              </a:ext>
            </a:extLst>
          </p:cNvPr>
          <p:cNvSpPr>
            <a:spLocks noGrp="1"/>
          </p:cNvSpPr>
          <p:nvPr>
            <p:ph type="body" idx="1"/>
          </p:nvPr>
        </p:nvSpPr>
        <p:spPr>
          <a:xfrm>
            <a:off x="629100" y="1123951"/>
            <a:ext cx="7886700" cy="3162300"/>
          </a:xfrm>
          <a:prstGeom prst="rect">
            <a:avLst/>
          </a:prstGeom>
        </p:spPr>
        <p:txBody>
          <a:bodyPr vert="horz" lIns="0" tIns="0" rIns="0" bIns="0" rtlCol="0">
            <a:noAutofit/>
          </a:bodyPr>
          <a:lstStyle/>
          <a:p>
            <a:pPr lvl="0"/>
            <a:r>
              <a:rPr lang="fr-FR" dirty="0"/>
              <a:t>Cliquez pour modifier les styles du texte du masque</a:t>
            </a:r>
          </a:p>
          <a:p>
            <a:pPr lvl="2"/>
            <a:r>
              <a:rPr lang="fr-FR" dirty="0"/>
              <a:t>Deuxième niveau</a:t>
            </a:r>
          </a:p>
          <a:p>
            <a:pPr lvl="3"/>
            <a:r>
              <a:rPr lang="fr-FR" dirty="0"/>
              <a:t>Troisième niveau</a:t>
            </a:r>
          </a:p>
          <a:p>
            <a:pPr lvl="4"/>
            <a:r>
              <a:rPr lang="fr-FR" dirty="0"/>
              <a:t>Quatrième niveau</a:t>
            </a:r>
          </a:p>
          <a:p>
            <a:pPr lvl="4"/>
            <a:endParaRPr lang="en-US" dirty="0"/>
          </a:p>
        </p:txBody>
      </p:sp>
    </p:spTree>
    <p:extLst>
      <p:ext uri="{BB962C8B-B14F-4D97-AF65-F5344CB8AC3E}">
        <p14:creationId xmlns:p14="http://schemas.microsoft.com/office/powerpoint/2010/main" val="2141912322"/>
      </p:ext>
    </p:extLst>
  </p:cSld>
  <p:clrMap bg1="lt1" tx1="dk1" bg2="lt2" tx2="dk2" accent1="accent1" accent2="accent2" accent3="accent3" accent4="accent4" accent5="accent5" accent6="accent6" hlink="hlink" folHlink="folHlink"/>
  <p:sldLayoutIdLst>
    <p:sldLayoutId id="2147483714" r:id="rId1"/>
    <p:sldLayoutId id="2147483752" r:id="rId2"/>
    <p:sldLayoutId id="2147483756" r:id="rId3"/>
    <p:sldLayoutId id="2147483791" r:id="rId4"/>
    <p:sldLayoutId id="2147483792" r:id="rId5"/>
  </p:sldLayoutIdLst>
  <p:hf hdr="0" ftr="0" dt="0"/>
  <p:txStyles>
    <p:titleStyle>
      <a:lvl1pPr algn="l" defTabSz="685783" rtl="0" eaLnBrk="1" latinLnBrk="0" hangingPunct="1">
        <a:lnSpc>
          <a:spcPct val="90000"/>
        </a:lnSpc>
        <a:spcBef>
          <a:spcPct val="0"/>
        </a:spcBef>
        <a:buNone/>
        <a:defRPr sz="1800" b="1" kern="1200">
          <a:solidFill>
            <a:schemeClr val="bg1"/>
          </a:solidFill>
          <a:latin typeface="+mj-lt"/>
          <a:ea typeface="+mj-ea"/>
          <a:cs typeface="+mj-cs"/>
        </a:defRPr>
      </a:lvl1pPr>
    </p:titleStyle>
    <p:bodyStyle>
      <a:lvl1pPr marL="0" indent="0" algn="l" defTabSz="685783" rtl="0" eaLnBrk="1" latinLnBrk="0" hangingPunct="1">
        <a:lnSpc>
          <a:spcPct val="90000"/>
        </a:lnSpc>
        <a:spcBef>
          <a:spcPts val="750"/>
        </a:spcBef>
        <a:buClr>
          <a:srgbClr val="EF4C22"/>
        </a:buClr>
        <a:buFontTx/>
        <a:buNone/>
        <a:defRPr sz="1900" b="0" i="0" kern="1200">
          <a:solidFill>
            <a:schemeClr val="tx1"/>
          </a:solidFill>
          <a:latin typeface="Arial" panose="020B0604020202020204" pitchFamily="34" charset="0"/>
          <a:ea typeface="+mn-ea"/>
          <a:cs typeface="Arial" panose="020B0604020202020204" pitchFamily="34" charset="0"/>
        </a:defRPr>
      </a:lvl1pPr>
      <a:lvl2pPr marL="167875" indent="-160731" algn="l" defTabSz="685783" rtl="0" eaLnBrk="1" latinLnBrk="0" hangingPunct="1">
        <a:lnSpc>
          <a:spcPct val="90000"/>
        </a:lnSpc>
        <a:spcBef>
          <a:spcPts val="375"/>
        </a:spcBef>
        <a:buClr>
          <a:srgbClr val="EF4C22"/>
        </a:buClr>
        <a:buFont typeface="Arial" panose="020B0604020202020204" pitchFamily="34" charset="0"/>
        <a:buChar char="•"/>
        <a:tabLst/>
        <a:defRPr sz="1800" b="0" kern="1200">
          <a:solidFill>
            <a:schemeClr val="tx2"/>
          </a:solidFill>
          <a:latin typeface="+mn-lt"/>
          <a:ea typeface="+mn-ea"/>
          <a:cs typeface="+mn-cs"/>
        </a:defRPr>
      </a:lvl2pPr>
      <a:lvl3pPr marL="161996" marR="0" indent="-161996" algn="l" defTabSz="685783" rtl="0" eaLnBrk="1" fontAlgn="auto" latinLnBrk="0" hangingPunct="1">
        <a:lnSpc>
          <a:spcPct val="90000"/>
        </a:lnSpc>
        <a:spcBef>
          <a:spcPts val="1275"/>
        </a:spcBef>
        <a:spcAft>
          <a:spcPts val="0"/>
        </a:spcAft>
        <a:buClr>
          <a:srgbClr val="DE492A"/>
        </a:buClr>
        <a:buSzTx/>
        <a:buFont typeface="Arial" panose="020B0604020202020204" pitchFamily="34" charset="0"/>
        <a:buChar char="•"/>
        <a:tabLst/>
        <a:defRPr sz="1700" b="0" i="0" kern="1200">
          <a:solidFill>
            <a:schemeClr val="tx1"/>
          </a:solidFill>
          <a:latin typeface="Hind" panose="02000000000000000000" pitchFamily="2" charset="77"/>
          <a:ea typeface="+mn-ea"/>
          <a:cs typeface="Hind" panose="02000000000000000000" pitchFamily="2" charset="77"/>
        </a:defRPr>
      </a:lvl3pPr>
      <a:lvl4pPr marL="161996" indent="-161996" algn="l" defTabSz="685783" rtl="0" eaLnBrk="1" latinLnBrk="0" hangingPunct="1">
        <a:lnSpc>
          <a:spcPct val="100000"/>
        </a:lnSpc>
        <a:spcBef>
          <a:spcPts val="900"/>
        </a:spcBef>
        <a:buClr>
          <a:srgbClr val="DE492A"/>
        </a:buClr>
        <a:buFont typeface="Helvetica" pitchFamily="2" charset="0"/>
        <a:buChar char="●"/>
        <a:tabLst/>
        <a:defRPr sz="1200" b="0" i="0" kern="1200">
          <a:solidFill>
            <a:schemeClr val="tx1"/>
          </a:solidFill>
          <a:latin typeface="Arial" panose="020B0604020202020204" pitchFamily="34" charset="0"/>
          <a:ea typeface="+mn-ea"/>
          <a:cs typeface="Arial" panose="020B0604020202020204" pitchFamily="34" charset="0"/>
        </a:defRPr>
      </a:lvl4pPr>
      <a:lvl5pPr marL="7144" marR="0" indent="0" algn="l" defTabSz="685783" rtl="0" eaLnBrk="1" fontAlgn="auto" latinLnBrk="0" hangingPunct="1">
        <a:lnSpc>
          <a:spcPct val="100000"/>
        </a:lnSpc>
        <a:spcBef>
          <a:spcPts val="600"/>
        </a:spcBef>
        <a:spcAft>
          <a:spcPts val="0"/>
        </a:spcAft>
        <a:buClr>
          <a:srgbClr val="EF4C22"/>
        </a:buClr>
        <a:buSzTx/>
        <a:buFontTx/>
        <a:buNone/>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843042" indent="-128585" algn="l" defTabSz="685783" rtl="0" eaLnBrk="1" latinLnBrk="0" hangingPunct="1">
        <a:lnSpc>
          <a:spcPct val="90000"/>
        </a:lnSpc>
        <a:spcBef>
          <a:spcPts val="375"/>
        </a:spcBef>
        <a:buClr>
          <a:srgbClr val="E63723"/>
        </a:buClr>
        <a:buFont typeface="AppleSymbols" charset="0"/>
        <a:buChar char="⎼"/>
        <a:defRPr sz="1050" b="0" kern="1200">
          <a:solidFill>
            <a:schemeClr val="tx2"/>
          </a:solidFill>
          <a:latin typeface="+mj-lt"/>
          <a:ea typeface="Times New Roman" charset="0"/>
          <a:cs typeface="Times New Roman" charset="0"/>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4.xml"/><Relationship Id="rId5" Type="http://schemas.openxmlformats.org/officeDocument/2006/relationships/tags" Target="../tags/tag5.xml"/><Relationship Id="rId10" Type="http://schemas.openxmlformats.org/officeDocument/2006/relationships/slideLayout" Target="../slideLayouts/slideLayout3.xml"/><Relationship Id="rId4" Type="http://schemas.openxmlformats.org/officeDocument/2006/relationships/tags" Target="../tags/tag4.xml"/><Relationship Id="rId9"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hyperlink" Target="https://epidemiologie-france.aviesan.fr/"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www.orpha.net/" TargetMode="External"/><Relationship Id="rId4" Type="http://schemas.openxmlformats.org/officeDocument/2006/relationships/hyperlink" Target="https://cepidc.inserm.f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jpe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jpeg"/><Relationship Id="rId17" Type="http://schemas.openxmlformats.org/officeDocument/2006/relationships/image" Target="../media/image43.jpeg"/><Relationship Id="rId25" Type="http://schemas.openxmlformats.org/officeDocument/2006/relationships/image" Target="../media/image51.png"/><Relationship Id="rId2" Type="http://schemas.openxmlformats.org/officeDocument/2006/relationships/notesSlide" Target="../notesSlides/notesSlide21.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jpeg"/><Relationship Id="rId23" Type="http://schemas.openxmlformats.org/officeDocument/2006/relationships/image" Target="../media/image49.jpe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jpe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jpeg"/><Relationship Id="rId27" Type="http://schemas.openxmlformats.org/officeDocument/2006/relationships/image" Target="../media/image53.jpeg"/></Relationships>
</file>

<file path=ppt/slides/_rels/slide24.xml.rels><?xml version="1.0" encoding="UTF-8" standalone="yes"?>
<Relationships xmlns="http://schemas.openxmlformats.org/package/2006/relationships"><Relationship Id="rId13" Type="http://schemas.openxmlformats.org/officeDocument/2006/relationships/image" Target="../media/image64.png"/><Relationship Id="rId18" Type="http://schemas.openxmlformats.org/officeDocument/2006/relationships/image" Target="../media/image69.png"/><Relationship Id="rId26" Type="http://schemas.openxmlformats.org/officeDocument/2006/relationships/image" Target="../media/image77.png"/><Relationship Id="rId39" Type="http://schemas.openxmlformats.org/officeDocument/2006/relationships/image" Target="../media/image90.png"/><Relationship Id="rId21" Type="http://schemas.openxmlformats.org/officeDocument/2006/relationships/image" Target="../media/image72.png"/><Relationship Id="rId34" Type="http://schemas.openxmlformats.org/officeDocument/2006/relationships/image" Target="../media/image85.png"/><Relationship Id="rId42" Type="http://schemas.openxmlformats.org/officeDocument/2006/relationships/image" Target="../media/image93.png"/><Relationship Id="rId7" Type="http://schemas.openxmlformats.org/officeDocument/2006/relationships/image" Target="../media/image58.emf"/><Relationship Id="rId2" Type="http://schemas.openxmlformats.org/officeDocument/2006/relationships/notesSlide" Target="../notesSlides/notesSlide22.xml"/><Relationship Id="rId16" Type="http://schemas.openxmlformats.org/officeDocument/2006/relationships/image" Target="../media/image67.png"/><Relationship Id="rId29" Type="http://schemas.openxmlformats.org/officeDocument/2006/relationships/image" Target="../media/image80.emf"/><Relationship Id="rId1" Type="http://schemas.openxmlformats.org/officeDocument/2006/relationships/slideLayout" Target="../slideLayouts/slideLayout3.xml"/><Relationship Id="rId6" Type="http://schemas.openxmlformats.org/officeDocument/2006/relationships/image" Target="../media/image57.png"/><Relationship Id="rId11" Type="http://schemas.openxmlformats.org/officeDocument/2006/relationships/image" Target="../media/image62.emf"/><Relationship Id="rId24" Type="http://schemas.openxmlformats.org/officeDocument/2006/relationships/image" Target="../media/image75.png"/><Relationship Id="rId32" Type="http://schemas.openxmlformats.org/officeDocument/2006/relationships/image" Target="../media/image83.png"/><Relationship Id="rId37" Type="http://schemas.openxmlformats.org/officeDocument/2006/relationships/image" Target="../media/image88.png"/><Relationship Id="rId40" Type="http://schemas.openxmlformats.org/officeDocument/2006/relationships/image" Target="../media/image91.png"/><Relationship Id="rId45" Type="http://schemas.openxmlformats.org/officeDocument/2006/relationships/image" Target="../media/image96.png"/><Relationship Id="rId5" Type="http://schemas.openxmlformats.org/officeDocument/2006/relationships/image" Target="../media/image56.jpeg"/><Relationship Id="rId15" Type="http://schemas.openxmlformats.org/officeDocument/2006/relationships/image" Target="../media/image66.png"/><Relationship Id="rId23" Type="http://schemas.openxmlformats.org/officeDocument/2006/relationships/image" Target="../media/image74.png"/><Relationship Id="rId28" Type="http://schemas.openxmlformats.org/officeDocument/2006/relationships/image" Target="../media/image79.png"/><Relationship Id="rId36" Type="http://schemas.openxmlformats.org/officeDocument/2006/relationships/image" Target="../media/image87.png"/><Relationship Id="rId10" Type="http://schemas.openxmlformats.org/officeDocument/2006/relationships/image" Target="../media/image61.emf"/><Relationship Id="rId19" Type="http://schemas.openxmlformats.org/officeDocument/2006/relationships/image" Target="../media/image70.png"/><Relationship Id="rId31" Type="http://schemas.openxmlformats.org/officeDocument/2006/relationships/image" Target="../media/image82.png"/><Relationship Id="rId44" Type="http://schemas.openxmlformats.org/officeDocument/2006/relationships/image" Target="../media/image95.png"/><Relationship Id="rId4" Type="http://schemas.openxmlformats.org/officeDocument/2006/relationships/image" Target="../media/image55.png"/><Relationship Id="rId9" Type="http://schemas.openxmlformats.org/officeDocument/2006/relationships/image" Target="../media/image60.emf"/><Relationship Id="rId14" Type="http://schemas.openxmlformats.org/officeDocument/2006/relationships/image" Target="../media/image65.png"/><Relationship Id="rId22" Type="http://schemas.openxmlformats.org/officeDocument/2006/relationships/image" Target="../media/image73.png"/><Relationship Id="rId27" Type="http://schemas.openxmlformats.org/officeDocument/2006/relationships/image" Target="../media/image78.png"/><Relationship Id="rId30" Type="http://schemas.openxmlformats.org/officeDocument/2006/relationships/image" Target="../media/image81.png"/><Relationship Id="rId35" Type="http://schemas.openxmlformats.org/officeDocument/2006/relationships/image" Target="../media/image86.png"/><Relationship Id="rId43" Type="http://schemas.openxmlformats.org/officeDocument/2006/relationships/image" Target="../media/image94.png"/><Relationship Id="rId8" Type="http://schemas.openxmlformats.org/officeDocument/2006/relationships/image" Target="../media/image59.png"/><Relationship Id="rId3" Type="http://schemas.openxmlformats.org/officeDocument/2006/relationships/image" Target="../media/image54.png"/><Relationship Id="rId12" Type="http://schemas.openxmlformats.org/officeDocument/2006/relationships/image" Target="../media/image63.png"/><Relationship Id="rId17" Type="http://schemas.openxmlformats.org/officeDocument/2006/relationships/image" Target="../media/image68.png"/><Relationship Id="rId25" Type="http://schemas.openxmlformats.org/officeDocument/2006/relationships/image" Target="../media/image76.png"/><Relationship Id="rId33" Type="http://schemas.openxmlformats.org/officeDocument/2006/relationships/image" Target="../media/image84.png"/><Relationship Id="rId38" Type="http://schemas.openxmlformats.org/officeDocument/2006/relationships/image" Target="../media/image89.png"/><Relationship Id="rId20" Type="http://schemas.openxmlformats.org/officeDocument/2006/relationships/image" Target="../media/image71.png"/><Relationship Id="rId41" Type="http://schemas.openxmlformats.org/officeDocument/2006/relationships/image" Target="../media/image9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06.emf"/><Relationship Id="rId13" Type="http://schemas.openxmlformats.org/officeDocument/2006/relationships/image" Target="../media/image111.jpeg"/><Relationship Id="rId3" Type="http://schemas.openxmlformats.org/officeDocument/2006/relationships/image" Target="../media/image101.png"/><Relationship Id="rId7" Type="http://schemas.openxmlformats.org/officeDocument/2006/relationships/image" Target="../media/image105.emf"/><Relationship Id="rId12" Type="http://schemas.openxmlformats.org/officeDocument/2006/relationships/image" Target="../media/image110.jpe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emf"/><Relationship Id="rId4" Type="http://schemas.openxmlformats.org/officeDocument/2006/relationships/image" Target="../media/image102.png"/><Relationship Id="rId9" Type="http://schemas.openxmlformats.org/officeDocument/2006/relationships/image" Target="../media/image10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slide" Target="slide25.xml"/><Relationship Id="rId5" Type="http://schemas.openxmlformats.org/officeDocument/2006/relationships/slide" Target="slide15.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284B4766-742F-39D3-8E89-7842508BE4C1}"/>
              </a:ext>
            </a:extLst>
          </p:cNvPr>
          <p:cNvSpPr txBox="1">
            <a:spLocks/>
          </p:cNvSpPr>
          <p:nvPr/>
        </p:nvSpPr>
        <p:spPr>
          <a:xfrm>
            <a:off x="4455439" y="2469188"/>
            <a:ext cx="4674122" cy="1042427"/>
          </a:xfrm>
          <a:prstGeom prst="rect">
            <a:avLst/>
          </a:prstGeom>
        </p:spPr>
        <p:txBody>
          <a:bodyPr>
            <a:noAutofit/>
          </a:bodyPr>
          <a:lstStyle>
            <a:lvl1pPr algn="l" defTabSz="685783" rtl="0" eaLnBrk="1" latinLnBrk="0" hangingPunct="1">
              <a:lnSpc>
                <a:spcPct val="90000"/>
              </a:lnSpc>
              <a:spcBef>
                <a:spcPct val="0"/>
              </a:spcBef>
              <a:buNone/>
              <a:defRPr sz="1800" b="1" kern="1200">
                <a:solidFill>
                  <a:schemeClr val="bg1"/>
                </a:solidFill>
                <a:latin typeface="+mj-lt"/>
                <a:ea typeface="+mj-ea"/>
                <a:cs typeface="+mj-cs"/>
              </a:defRPr>
            </a:lvl1pPr>
          </a:lstStyle>
          <a:p>
            <a:r>
              <a:rPr lang="fr-FR" sz="3200" dirty="0"/>
              <a:t>Inserm </a:t>
            </a:r>
            <a:r>
              <a:rPr lang="fr-FR" sz="3200" dirty="0" err="1"/>
              <a:t>presentation</a:t>
            </a:r>
            <a:endParaRPr lang="fr-FR" sz="3200" dirty="0"/>
          </a:p>
        </p:txBody>
      </p:sp>
    </p:spTree>
    <p:extLst>
      <p:ext uri="{BB962C8B-B14F-4D97-AF65-F5344CB8AC3E}">
        <p14:creationId xmlns:p14="http://schemas.microsoft.com/office/powerpoint/2010/main" val="870740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a:xfrm>
            <a:off x="175501" y="209200"/>
            <a:ext cx="5671730" cy="286103"/>
          </a:xfrm>
          <a:prstGeom prst="rect">
            <a:avLst/>
          </a:prstGeom>
        </p:spPr>
        <p:txBody>
          <a:bodyPr/>
          <a:lstStyle/>
          <a:p>
            <a:r>
              <a:rPr lang="en-US" dirty="0"/>
              <a:t>Address major biomedical research challenges</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8" y="4829012"/>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10</a:t>
            </a:fld>
            <a:endParaRPr lang="en-US"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79481CA1-7A63-364E-9570-1B64AED7D198}"/>
              </a:ext>
            </a:extLst>
          </p:cNvPr>
          <p:cNvSpPr txBox="1"/>
          <p:nvPr/>
        </p:nvSpPr>
        <p:spPr>
          <a:xfrm>
            <a:off x="612174" y="495303"/>
            <a:ext cx="4464558"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Our presence in France</a:t>
            </a:r>
          </a:p>
        </p:txBody>
      </p:sp>
      <p:sp>
        <p:nvSpPr>
          <p:cNvPr id="12" name="Espace réservé du contenu 10">
            <a:extLst>
              <a:ext uri="{FF2B5EF4-FFF2-40B4-BE49-F238E27FC236}">
                <a16:creationId xmlns:a16="http://schemas.microsoft.com/office/drawing/2014/main" id="{99C4DBCB-0DA0-0345-828D-7E48D0A03E92}"/>
              </a:ext>
            </a:extLst>
          </p:cNvPr>
          <p:cNvSpPr txBox="1">
            <a:spLocks/>
          </p:cNvSpPr>
          <p:nvPr/>
        </p:nvSpPr>
        <p:spPr>
          <a:xfrm>
            <a:off x="568621" y="1967748"/>
            <a:ext cx="699017" cy="46166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algn="r" defTabSz="600045">
              <a:lnSpc>
                <a:spcPct val="100000"/>
              </a:lnSpc>
              <a:spcBef>
                <a:spcPts val="900"/>
              </a:spcBef>
            </a:pPr>
            <a:r>
              <a:rPr lang="en-US" altLang="fr-FR" sz="3000" b="1" dirty="0">
                <a:solidFill>
                  <a:srgbClr val="4E879B"/>
                </a:solidFill>
                <a:latin typeface="Arial" panose="020B0604020202020204" pitchFamily="34" charset="0"/>
                <a:cs typeface="Arial" panose="020B0604020202020204" pitchFamily="34" charset="0"/>
              </a:rPr>
              <a:t>278</a:t>
            </a:r>
          </a:p>
        </p:txBody>
      </p:sp>
      <p:sp>
        <p:nvSpPr>
          <p:cNvPr id="10" name="Rectangle 9">
            <a:extLst>
              <a:ext uri="{FF2B5EF4-FFF2-40B4-BE49-F238E27FC236}">
                <a16:creationId xmlns:a16="http://schemas.microsoft.com/office/drawing/2014/main" id="{7C7648FA-E12D-6E4A-837F-8D758DC35BB5}"/>
              </a:ext>
            </a:extLst>
          </p:cNvPr>
          <p:cNvSpPr/>
          <p:nvPr/>
        </p:nvSpPr>
        <p:spPr>
          <a:xfrm>
            <a:off x="1376795" y="1925819"/>
            <a:ext cx="1422958" cy="523220"/>
          </a:xfrm>
          <a:prstGeom prst="rect">
            <a:avLst/>
          </a:prstGeom>
        </p:spPr>
        <p:txBody>
          <a:bodyPr wrap="square">
            <a:spAutoFit/>
          </a:bodyPr>
          <a:lstStyle/>
          <a:p>
            <a:r>
              <a:rPr lang="en-US" altLang="fr-FR" sz="1400" dirty="0">
                <a:latin typeface="Arial" panose="020B0604020202020204" pitchFamily="34" charset="0"/>
                <a:cs typeface="Arial" panose="020B0604020202020204" pitchFamily="34" charset="0"/>
              </a:rPr>
              <a:t>research </a:t>
            </a:r>
          </a:p>
          <a:p>
            <a:r>
              <a:rPr lang="en-US" altLang="fr-FR" sz="1400" dirty="0">
                <a:latin typeface="Arial" panose="020B0604020202020204" pitchFamily="34" charset="0"/>
                <a:cs typeface="Arial" panose="020B0604020202020204" pitchFamily="34" charset="0"/>
              </a:rPr>
              <a:t>units</a:t>
            </a:r>
            <a:endParaRPr lang="en-US" sz="1400" dirty="0">
              <a:latin typeface="Arial" panose="020B0604020202020204" pitchFamily="34" charset="0"/>
              <a:cs typeface="Arial" panose="020B0604020202020204" pitchFamily="34" charset="0"/>
            </a:endParaRPr>
          </a:p>
        </p:txBody>
      </p:sp>
      <p:cxnSp>
        <p:nvCxnSpPr>
          <p:cNvPr id="8" name="Connecteur droit 7">
            <a:extLst>
              <a:ext uri="{FF2B5EF4-FFF2-40B4-BE49-F238E27FC236}">
                <a16:creationId xmlns:a16="http://schemas.microsoft.com/office/drawing/2014/main" id="{F90B2D9F-8F7D-B945-B067-4937C047B8A8}"/>
              </a:ext>
            </a:extLst>
          </p:cNvPr>
          <p:cNvCxnSpPr/>
          <p:nvPr/>
        </p:nvCxnSpPr>
        <p:spPr>
          <a:xfrm>
            <a:off x="1368556" y="1925818"/>
            <a:ext cx="0" cy="523220"/>
          </a:xfrm>
          <a:prstGeom prst="line">
            <a:avLst/>
          </a:prstGeom>
          <a:ln w="15875">
            <a:solidFill>
              <a:srgbClr val="DE492A"/>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C7648FA-E12D-6E4A-837F-8D758DC35BB5}"/>
              </a:ext>
            </a:extLst>
          </p:cNvPr>
          <p:cNvSpPr/>
          <p:nvPr/>
        </p:nvSpPr>
        <p:spPr>
          <a:xfrm>
            <a:off x="1376795" y="3636260"/>
            <a:ext cx="1659286" cy="738664"/>
          </a:xfrm>
          <a:prstGeom prst="rect">
            <a:avLst/>
          </a:prstGeom>
        </p:spPr>
        <p:txBody>
          <a:bodyPr wrap="square">
            <a:spAutoFit/>
          </a:bodyPr>
          <a:lstStyle/>
          <a:p>
            <a:pPr marL="0" lvl="3"/>
            <a:r>
              <a:rPr lang="en-US" altLang="fr-FR" sz="1400" dirty="0">
                <a:latin typeface="Arial" panose="020B0604020202020204" pitchFamily="34" charset="0"/>
                <a:cs typeface="Arial" panose="020B0604020202020204" pitchFamily="34" charset="0"/>
              </a:rPr>
              <a:t>clinical investigation centers</a:t>
            </a:r>
          </a:p>
        </p:txBody>
      </p:sp>
      <p:sp>
        <p:nvSpPr>
          <p:cNvPr id="14" name="Espace réservé du contenu 10">
            <a:extLst>
              <a:ext uri="{FF2B5EF4-FFF2-40B4-BE49-F238E27FC236}">
                <a16:creationId xmlns:a16="http://schemas.microsoft.com/office/drawing/2014/main" id="{3AF041B0-A23F-A346-BB72-A2A2B2C4D667}"/>
              </a:ext>
            </a:extLst>
          </p:cNvPr>
          <p:cNvSpPr txBox="1">
            <a:spLocks/>
          </p:cNvSpPr>
          <p:nvPr/>
        </p:nvSpPr>
        <p:spPr>
          <a:xfrm>
            <a:off x="568621" y="3769281"/>
            <a:ext cx="699017" cy="46166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algn="r" defTabSz="600045">
              <a:lnSpc>
                <a:spcPct val="100000"/>
              </a:lnSpc>
              <a:spcBef>
                <a:spcPts val="900"/>
              </a:spcBef>
            </a:pPr>
            <a:r>
              <a:rPr lang="en-US" altLang="fr-FR" sz="3000" b="1" dirty="0">
                <a:solidFill>
                  <a:srgbClr val="4E879B"/>
                </a:solidFill>
                <a:latin typeface="Arial" panose="020B0604020202020204" pitchFamily="34" charset="0"/>
                <a:cs typeface="Arial" panose="020B0604020202020204" pitchFamily="34" charset="0"/>
              </a:rPr>
              <a:t>34</a:t>
            </a:r>
          </a:p>
        </p:txBody>
      </p:sp>
      <p:cxnSp>
        <p:nvCxnSpPr>
          <p:cNvPr id="15" name="Connecteur droit 14">
            <a:extLst>
              <a:ext uri="{FF2B5EF4-FFF2-40B4-BE49-F238E27FC236}">
                <a16:creationId xmlns:a16="http://schemas.microsoft.com/office/drawing/2014/main" id="{F9CEFD0D-F0F7-054E-934C-B8CB3BED61D6}"/>
              </a:ext>
            </a:extLst>
          </p:cNvPr>
          <p:cNvCxnSpPr>
            <a:cxnSpLocks/>
          </p:cNvCxnSpPr>
          <p:nvPr/>
        </p:nvCxnSpPr>
        <p:spPr>
          <a:xfrm>
            <a:off x="1368556" y="3663122"/>
            <a:ext cx="0" cy="667199"/>
          </a:xfrm>
          <a:prstGeom prst="line">
            <a:avLst/>
          </a:prstGeom>
          <a:ln w="15875">
            <a:solidFill>
              <a:srgbClr val="DE492A"/>
            </a:solidFill>
          </a:ln>
        </p:spPr>
        <p:style>
          <a:lnRef idx="1">
            <a:schemeClr val="accent1"/>
          </a:lnRef>
          <a:fillRef idx="0">
            <a:schemeClr val="accent1"/>
          </a:fillRef>
          <a:effectRef idx="0">
            <a:schemeClr val="accent1"/>
          </a:effectRef>
          <a:fontRef idx="minor">
            <a:schemeClr val="tx1"/>
          </a:fontRef>
        </p:style>
      </p:cxnSp>
      <p:sp>
        <p:nvSpPr>
          <p:cNvPr id="17" name="Espace réservé du contenu 10">
            <a:extLst>
              <a:ext uri="{FF2B5EF4-FFF2-40B4-BE49-F238E27FC236}">
                <a16:creationId xmlns:a16="http://schemas.microsoft.com/office/drawing/2014/main" id="{99C4DBCB-0DA0-0345-828D-7E48D0A03E92}"/>
              </a:ext>
            </a:extLst>
          </p:cNvPr>
          <p:cNvSpPr txBox="1">
            <a:spLocks/>
          </p:cNvSpPr>
          <p:nvPr/>
        </p:nvSpPr>
        <p:spPr>
          <a:xfrm>
            <a:off x="566786" y="2847259"/>
            <a:ext cx="699017" cy="46166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algn="r" defTabSz="600045">
              <a:lnSpc>
                <a:spcPct val="100000"/>
              </a:lnSpc>
              <a:spcBef>
                <a:spcPts val="900"/>
              </a:spcBef>
            </a:pPr>
            <a:r>
              <a:rPr lang="en-US" altLang="fr-FR" sz="3000" b="1" dirty="0">
                <a:solidFill>
                  <a:srgbClr val="4E879B"/>
                </a:solidFill>
                <a:latin typeface="Arial" panose="020B0604020202020204" pitchFamily="34" charset="0"/>
                <a:cs typeface="Arial" panose="020B0604020202020204" pitchFamily="34" charset="0"/>
              </a:rPr>
              <a:t>48</a:t>
            </a:r>
          </a:p>
        </p:txBody>
      </p:sp>
      <p:sp>
        <p:nvSpPr>
          <p:cNvPr id="20" name="Rectangle 19">
            <a:extLst>
              <a:ext uri="{FF2B5EF4-FFF2-40B4-BE49-F238E27FC236}">
                <a16:creationId xmlns:a16="http://schemas.microsoft.com/office/drawing/2014/main" id="{7C7648FA-E12D-6E4A-837F-8D758DC35BB5}"/>
              </a:ext>
            </a:extLst>
          </p:cNvPr>
          <p:cNvSpPr/>
          <p:nvPr/>
        </p:nvSpPr>
        <p:spPr>
          <a:xfrm>
            <a:off x="1374960" y="2805329"/>
            <a:ext cx="1422958" cy="523220"/>
          </a:xfrm>
          <a:prstGeom prst="rect">
            <a:avLst/>
          </a:prstGeom>
        </p:spPr>
        <p:txBody>
          <a:bodyPr wrap="square">
            <a:spAutoFit/>
          </a:bodyPr>
          <a:lstStyle/>
          <a:p>
            <a:r>
              <a:rPr lang="en-US" altLang="fr-FR" sz="1400" dirty="0">
                <a:latin typeface="Arial" panose="020B0604020202020204" pitchFamily="34" charset="0"/>
                <a:cs typeface="Arial" panose="020B0604020202020204" pitchFamily="34" charset="0"/>
              </a:rPr>
              <a:t>service</a:t>
            </a:r>
          </a:p>
          <a:p>
            <a:r>
              <a:rPr lang="en-US" sz="1400" dirty="0">
                <a:latin typeface="Arial" panose="020B0604020202020204" pitchFamily="34" charset="0"/>
                <a:cs typeface="Arial" panose="020B0604020202020204" pitchFamily="34" charset="0"/>
              </a:rPr>
              <a:t>units</a:t>
            </a:r>
          </a:p>
        </p:txBody>
      </p:sp>
      <p:cxnSp>
        <p:nvCxnSpPr>
          <p:cNvPr id="21" name="Connecteur droit 20">
            <a:extLst>
              <a:ext uri="{FF2B5EF4-FFF2-40B4-BE49-F238E27FC236}">
                <a16:creationId xmlns:a16="http://schemas.microsoft.com/office/drawing/2014/main" id="{F90B2D9F-8F7D-B945-B067-4937C047B8A8}"/>
              </a:ext>
            </a:extLst>
          </p:cNvPr>
          <p:cNvCxnSpPr/>
          <p:nvPr/>
        </p:nvCxnSpPr>
        <p:spPr>
          <a:xfrm>
            <a:off x="1366721" y="2805330"/>
            <a:ext cx="0" cy="523220"/>
          </a:xfrm>
          <a:prstGeom prst="line">
            <a:avLst/>
          </a:prstGeom>
          <a:ln w="15875">
            <a:solidFill>
              <a:srgbClr val="DE492A"/>
            </a:solidFill>
          </a:ln>
        </p:spPr>
        <p:style>
          <a:lnRef idx="1">
            <a:schemeClr val="accent1"/>
          </a:lnRef>
          <a:fillRef idx="0">
            <a:schemeClr val="accent1"/>
          </a:fillRef>
          <a:effectRef idx="0">
            <a:schemeClr val="accent1"/>
          </a:effectRef>
          <a:fontRef idx="minor">
            <a:schemeClr val="tx1"/>
          </a:fontRef>
        </p:style>
      </p:cxnSp>
      <p:pic>
        <p:nvPicPr>
          <p:cNvPr id="13" name="Image 12" descr="Une image contenant carte&#10;&#10;Description générée automatiquement">
            <a:extLst>
              <a:ext uri="{FF2B5EF4-FFF2-40B4-BE49-F238E27FC236}">
                <a16:creationId xmlns:a16="http://schemas.microsoft.com/office/drawing/2014/main" id="{491FC118-FC0B-81C2-F2D3-933AA7434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187" y="24792"/>
            <a:ext cx="5543246" cy="4623406"/>
          </a:xfrm>
          <a:prstGeom prst="rect">
            <a:avLst/>
          </a:prstGeom>
        </p:spPr>
      </p:pic>
    </p:spTree>
    <p:extLst>
      <p:ext uri="{BB962C8B-B14F-4D97-AF65-F5344CB8AC3E}">
        <p14:creationId xmlns:p14="http://schemas.microsoft.com/office/powerpoint/2010/main" val="3292864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rte&#10;&#10;Description générée automatiquement">
            <a:extLst>
              <a:ext uri="{FF2B5EF4-FFF2-40B4-BE49-F238E27FC236}">
                <a16:creationId xmlns:a16="http://schemas.microsoft.com/office/drawing/2014/main" id="{D1C55D78-BEF4-25FA-B4DC-25E55E65EA95}"/>
              </a:ext>
            </a:extLst>
          </p:cNvPr>
          <p:cNvPicPr>
            <a:picLocks noChangeAspect="1"/>
          </p:cNvPicPr>
          <p:nvPr/>
        </p:nvPicPr>
        <p:blipFill>
          <a:blip r:embed="rId3"/>
          <a:stretch>
            <a:fillRect/>
          </a:stretch>
        </p:blipFill>
        <p:spPr>
          <a:xfrm>
            <a:off x="3811873" y="98584"/>
            <a:ext cx="4883369" cy="5143500"/>
          </a:xfrm>
          <a:prstGeom prst="rect">
            <a:avLst/>
          </a:prstGeom>
        </p:spPr>
      </p:pic>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a:xfrm>
            <a:off x="175501" y="209376"/>
            <a:ext cx="5671730" cy="286103"/>
          </a:xfrm>
          <a:prstGeom prst="rect">
            <a:avLst/>
          </a:prstGeom>
        </p:spPr>
        <p:txBody>
          <a:bodyPr/>
          <a:lstStyle/>
          <a:p>
            <a:r>
              <a:rPr lang="en-US" dirty="0"/>
              <a:t>Address major biomedical research challenges</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11</a:t>
            </a:fld>
            <a:endParaRPr lang="en-US"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79481CA1-7A63-364E-9570-1B64AED7D198}"/>
              </a:ext>
            </a:extLst>
          </p:cNvPr>
          <p:cNvSpPr txBox="1"/>
          <p:nvPr/>
        </p:nvSpPr>
        <p:spPr>
          <a:xfrm>
            <a:off x="603936" y="495303"/>
            <a:ext cx="4464558"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Our presence in France (2)</a:t>
            </a:r>
          </a:p>
        </p:txBody>
      </p:sp>
      <p:sp>
        <p:nvSpPr>
          <p:cNvPr id="15" name="Espace réservé du contenu 10">
            <a:extLst>
              <a:ext uri="{FF2B5EF4-FFF2-40B4-BE49-F238E27FC236}">
                <a16:creationId xmlns:a16="http://schemas.microsoft.com/office/drawing/2014/main" id="{CACC13A5-57C8-684F-8ECB-D86C10A52086}"/>
              </a:ext>
            </a:extLst>
          </p:cNvPr>
          <p:cNvSpPr txBox="1">
            <a:spLocks/>
          </p:cNvSpPr>
          <p:nvPr/>
        </p:nvSpPr>
        <p:spPr>
          <a:xfrm>
            <a:off x="660641" y="2758435"/>
            <a:ext cx="699017" cy="46166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algn="r" defTabSz="600060">
              <a:lnSpc>
                <a:spcPct val="100000"/>
              </a:lnSpc>
              <a:spcBef>
                <a:spcPts val="900"/>
              </a:spcBef>
            </a:pPr>
            <a:r>
              <a:rPr lang="en-US" altLang="fr-FR" sz="3000" b="1" dirty="0">
                <a:solidFill>
                  <a:srgbClr val="4E879B"/>
                </a:solidFill>
                <a:latin typeface="Arial" panose="020B0604020202020204" pitchFamily="34" charset="0"/>
                <a:cs typeface="Arial" panose="020B0604020202020204" pitchFamily="34" charset="0"/>
              </a:rPr>
              <a:t>14</a:t>
            </a:r>
          </a:p>
        </p:txBody>
      </p:sp>
      <p:sp>
        <p:nvSpPr>
          <p:cNvPr id="16" name="Rectangle 15">
            <a:extLst>
              <a:ext uri="{FF2B5EF4-FFF2-40B4-BE49-F238E27FC236}">
                <a16:creationId xmlns:a16="http://schemas.microsoft.com/office/drawing/2014/main" id="{8D2B2BF8-F61D-034A-88B1-3D005B9D0AC5}"/>
              </a:ext>
            </a:extLst>
          </p:cNvPr>
          <p:cNvSpPr/>
          <p:nvPr/>
        </p:nvSpPr>
        <p:spPr>
          <a:xfrm>
            <a:off x="1444100" y="2512215"/>
            <a:ext cx="2418411" cy="95410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research universities, </a:t>
            </a:r>
          </a:p>
          <a:p>
            <a:r>
              <a:rPr lang="en-US" sz="1400" dirty="0">
                <a:latin typeface="Arial" panose="020B0604020202020204" pitchFamily="34" charset="0"/>
                <a:cs typeface="Arial" panose="020B0604020202020204" pitchFamily="34" charset="0"/>
              </a:rPr>
              <a:t>in which </a:t>
            </a:r>
            <a:r>
              <a:rPr lang="en-US" sz="1400" dirty="0" err="1">
                <a:latin typeface="Arial" panose="020B0604020202020204" pitchFamily="34" charset="0"/>
                <a:cs typeface="Arial" panose="020B0604020202020204" pitchFamily="34" charset="0"/>
              </a:rPr>
              <a:t>Inserm</a:t>
            </a:r>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invests more than €10M    each year</a:t>
            </a:r>
          </a:p>
        </p:txBody>
      </p:sp>
      <p:cxnSp>
        <p:nvCxnSpPr>
          <p:cNvPr id="17" name="Connecteur droit 16">
            <a:extLst>
              <a:ext uri="{FF2B5EF4-FFF2-40B4-BE49-F238E27FC236}">
                <a16:creationId xmlns:a16="http://schemas.microsoft.com/office/drawing/2014/main" id="{41DD6F32-F9A8-6D47-B46E-6D348370FFAB}"/>
              </a:ext>
            </a:extLst>
          </p:cNvPr>
          <p:cNvCxnSpPr>
            <a:cxnSpLocks/>
          </p:cNvCxnSpPr>
          <p:nvPr/>
        </p:nvCxnSpPr>
        <p:spPr>
          <a:xfrm>
            <a:off x="1444101" y="2512215"/>
            <a:ext cx="0" cy="954107"/>
          </a:xfrm>
          <a:prstGeom prst="line">
            <a:avLst/>
          </a:prstGeom>
          <a:ln w="15875">
            <a:solidFill>
              <a:srgbClr val="DE492A"/>
            </a:solidFill>
          </a:ln>
        </p:spPr>
        <p:style>
          <a:lnRef idx="1">
            <a:schemeClr val="accent1"/>
          </a:lnRef>
          <a:fillRef idx="0">
            <a:schemeClr val="accent1"/>
          </a:fillRef>
          <a:effectRef idx="0">
            <a:schemeClr val="accent1"/>
          </a:effectRef>
          <a:fontRef idx="minor">
            <a:schemeClr val="tx1"/>
          </a:fontRef>
        </p:style>
      </p:cxnSp>
      <p:sp>
        <p:nvSpPr>
          <p:cNvPr id="20" name="Espace réservé du contenu 10">
            <a:extLst>
              <a:ext uri="{FF2B5EF4-FFF2-40B4-BE49-F238E27FC236}">
                <a16:creationId xmlns:a16="http://schemas.microsoft.com/office/drawing/2014/main" id="{45ECB574-7B5D-B945-973D-D77E26C1D8D1}"/>
              </a:ext>
            </a:extLst>
          </p:cNvPr>
          <p:cNvSpPr txBox="1">
            <a:spLocks/>
          </p:cNvSpPr>
          <p:nvPr/>
        </p:nvSpPr>
        <p:spPr>
          <a:xfrm>
            <a:off x="267523" y="1727741"/>
            <a:ext cx="1092136" cy="46166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algn="r" defTabSz="600060">
              <a:lnSpc>
                <a:spcPct val="100000"/>
              </a:lnSpc>
              <a:spcBef>
                <a:spcPts val="900"/>
              </a:spcBef>
            </a:pPr>
            <a:r>
              <a:rPr lang="en-US" altLang="fr-FR" sz="3000" b="1" dirty="0">
                <a:solidFill>
                  <a:srgbClr val="4E879B"/>
                </a:solidFill>
                <a:latin typeface="Arial" panose="020B0604020202020204" pitchFamily="34" charset="0"/>
                <a:cs typeface="Arial" panose="020B0604020202020204" pitchFamily="34" charset="0"/>
              </a:rPr>
              <a:t>85%</a:t>
            </a:r>
          </a:p>
        </p:txBody>
      </p:sp>
      <p:sp>
        <p:nvSpPr>
          <p:cNvPr id="21" name="Rectangle 20">
            <a:extLst>
              <a:ext uri="{FF2B5EF4-FFF2-40B4-BE49-F238E27FC236}">
                <a16:creationId xmlns:a16="http://schemas.microsoft.com/office/drawing/2014/main" id="{6F9DE883-973C-A74C-969F-4514DFC2BA91}"/>
              </a:ext>
            </a:extLst>
          </p:cNvPr>
          <p:cNvSpPr/>
          <p:nvPr/>
        </p:nvSpPr>
        <p:spPr>
          <a:xfrm>
            <a:off x="1444100" y="1687374"/>
            <a:ext cx="2418411" cy="523220"/>
          </a:xfrm>
          <a:prstGeom prst="rect">
            <a:avLst/>
          </a:prstGeom>
        </p:spPr>
        <p:txBody>
          <a:bodyPr wrap="square">
            <a:spAutoFit/>
          </a:bodyPr>
          <a:lstStyle/>
          <a:p>
            <a:pPr marL="0" lvl="3"/>
            <a:r>
              <a:rPr lang="en-US" sz="1400" dirty="0">
                <a:latin typeface="Arial" panose="020B0604020202020204" pitchFamily="34" charset="0"/>
                <a:cs typeface="Arial" panose="020B0604020202020204" pitchFamily="34" charset="0"/>
              </a:rPr>
              <a:t>of </a:t>
            </a:r>
            <a:r>
              <a:rPr lang="en-US" sz="1400" dirty="0" err="1">
                <a:latin typeface="Arial" panose="020B0604020202020204" pitchFamily="34" charset="0"/>
                <a:cs typeface="Arial" panose="020B0604020202020204" pitchFamily="34" charset="0"/>
              </a:rPr>
              <a:t>Inserm</a:t>
            </a:r>
            <a:r>
              <a:rPr lang="en-US" sz="1400" dirty="0">
                <a:latin typeface="Arial" panose="020B0604020202020204" pitchFamily="34" charset="0"/>
                <a:cs typeface="Arial" panose="020B0604020202020204" pitchFamily="34" charset="0"/>
              </a:rPr>
              <a:t> </a:t>
            </a:r>
          </a:p>
          <a:p>
            <a:pPr marL="0" lvl="3"/>
            <a:r>
              <a:rPr lang="en-US" sz="1400" dirty="0">
                <a:latin typeface="Arial" panose="020B0604020202020204" pitchFamily="34" charset="0"/>
                <a:cs typeface="Arial" panose="020B0604020202020204" pitchFamily="34" charset="0"/>
              </a:rPr>
              <a:t>Strengths in…</a:t>
            </a:r>
          </a:p>
        </p:txBody>
      </p:sp>
      <p:cxnSp>
        <p:nvCxnSpPr>
          <p:cNvPr id="22" name="Connecteur droit 21">
            <a:extLst>
              <a:ext uri="{FF2B5EF4-FFF2-40B4-BE49-F238E27FC236}">
                <a16:creationId xmlns:a16="http://schemas.microsoft.com/office/drawing/2014/main" id="{9A796A04-35E4-074B-86BA-46F2FEAE0A81}"/>
              </a:ext>
            </a:extLst>
          </p:cNvPr>
          <p:cNvCxnSpPr>
            <a:cxnSpLocks/>
          </p:cNvCxnSpPr>
          <p:nvPr/>
        </p:nvCxnSpPr>
        <p:spPr>
          <a:xfrm>
            <a:off x="1444101" y="1743129"/>
            <a:ext cx="0" cy="446277"/>
          </a:xfrm>
          <a:prstGeom prst="line">
            <a:avLst/>
          </a:prstGeom>
          <a:ln w="15875">
            <a:solidFill>
              <a:srgbClr val="DE49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808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a:xfrm>
            <a:off x="175501" y="209199"/>
            <a:ext cx="5671730" cy="286103"/>
          </a:xfrm>
          <a:prstGeom prst="rect">
            <a:avLst/>
          </a:prstGeom>
        </p:spPr>
        <p:txBody>
          <a:bodyPr/>
          <a:lstStyle/>
          <a:p>
            <a:r>
              <a:rPr lang="en-US" dirty="0"/>
              <a:t>Address major biomedical research challenges</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12</a:t>
            </a:fld>
            <a:endParaRPr lang="en-US" dirty="0">
              <a:latin typeface="Arial" panose="020B0604020202020204" pitchFamily="34" charset="0"/>
              <a:cs typeface="Arial" panose="020B0604020202020204" pitchFamily="34" charset="0"/>
            </a:endParaRPr>
          </a:p>
        </p:txBody>
      </p:sp>
      <p:sp>
        <p:nvSpPr>
          <p:cNvPr id="6" name="Espace réservé du contenu 5">
            <a:extLst>
              <a:ext uri="{FF2B5EF4-FFF2-40B4-BE49-F238E27FC236}">
                <a16:creationId xmlns:a16="http://schemas.microsoft.com/office/drawing/2014/main" id="{855E7F26-AA24-214E-8ED3-3D4931A34D3D}"/>
              </a:ext>
            </a:extLst>
          </p:cNvPr>
          <p:cNvSpPr>
            <a:spLocks noGrp="1"/>
          </p:cNvSpPr>
          <p:nvPr>
            <p:ph sz="quarter" idx="4294967295"/>
          </p:nvPr>
        </p:nvSpPr>
        <p:spPr>
          <a:xfrm>
            <a:off x="628650" y="1558841"/>
            <a:ext cx="8210550" cy="2575688"/>
          </a:xfrm>
          <a:prstGeom prst="rect">
            <a:avLst/>
          </a:prstGeom>
        </p:spPr>
        <p:txBody>
          <a:bodyPr numCol="2" spcCol="360000"/>
          <a:lstStyle/>
          <a:p>
            <a:pPr lvl="1" indent="-172796">
              <a:buClr>
                <a:srgbClr val="DE492A"/>
              </a:buClr>
              <a:buSzPct val="74000"/>
            </a:pPr>
            <a:r>
              <a:rPr lang="fr-FR" sz="1800" b="1" dirty="0">
                <a:solidFill>
                  <a:srgbClr val="4E879B"/>
                </a:solidFill>
              </a:rPr>
              <a:t>37</a:t>
            </a:r>
            <a:r>
              <a:rPr lang="en-US" sz="1500" dirty="0">
                <a:solidFill>
                  <a:srgbClr val="007EB3"/>
                </a:solidFill>
              </a:rPr>
              <a:t> </a:t>
            </a:r>
            <a:r>
              <a:rPr lang="en-US" sz="1200" dirty="0">
                <a:solidFill>
                  <a:schemeClr val="tx1"/>
                </a:solidFill>
              </a:rPr>
              <a:t>universities</a:t>
            </a:r>
          </a:p>
          <a:p>
            <a:pPr lvl="1" indent="-172796">
              <a:buClr>
                <a:srgbClr val="DE492A"/>
              </a:buClr>
              <a:buSzPct val="100000"/>
            </a:pPr>
            <a:r>
              <a:rPr lang="en-US" sz="1200" dirty="0">
                <a:solidFill>
                  <a:schemeClr val="tx1"/>
                </a:solidFill>
              </a:rPr>
              <a:t>A key partner of </a:t>
            </a:r>
            <a:r>
              <a:rPr lang="en-US" sz="1800" b="1" dirty="0">
                <a:solidFill>
                  <a:srgbClr val="4E879B"/>
                </a:solidFill>
              </a:rPr>
              <a:t>14</a:t>
            </a:r>
            <a:r>
              <a:rPr lang="en-US" sz="1800" b="1" dirty="0">
                <a:solidFill>
                  <a:srgbClr val="007EB3"/>
                </a:solidFill>
              </a:rPr>
              <a:t> </a:t>
            </a:r>
            <a:r>
              <a:rPr lang="en-US" sz="1200" dirty="0">
                <a:solidFill>
                  <a:schemeClr val="tx1"/>
                </a:solidFill>
              </a:rPr>
              <a:t>research universities in which Inserm invests more than €10M each year</a:t>
            </a:r>
          </a:p>
          <a:p>
            <a:pPr lvl="1" indent="-172796">
              <a:buClr>
                <a:srgbClr val="DE492A"/>
              </a:buClr>
            </a:pPr>
            <a:r>
              <a:rPr lang="en-US" sz="1200" dirty="0">
                <a:solidFill>
                  <a:schemeClr val="tx1"/>
                </a:solidFill>
              </a:rPr>
              <a:t>On</a:t>
            </a:r>
            <a:r>
              <a:rPr lang="en-US" sz="1200" dirty="0"/>
              <a:t> </a:t>
            </a:r>
            <a:r>
              <a:rPr lang="en-US" sz="1800" b="1" dirty="0">
                <a:solidFill>
                  <a:srgbClr val="4E879B"/>
                </a:solidFill>
              </a:rPr>
              <a:t>14</a:t>
            </a:r>
            <a:r>
              <a:rPr lang="en-US" sz="1200" b="1" dirty="0">
                <a:solidFill>
                  <a:srgbClr val="007EB3"/>
                </a:solidFill>
              </a:rPr>
              <a:t> </a:t>
            </a:r>
            <a:r>
              <a:rPr lang="en-US" sz="1200" dirty="0" err="1">
                <a:solidFill>
                  <a:schemeClr val="tx1"/>
                </a:solidFill>
              </a:rPr>
              <a:t>Idex</a:t>
            </a:r>
            <a:r>
              <a:rPr lang="en-US" sz="1200" dirty="0">
                <a:solidFill>
                  <a:schemeClr val="tx1"/>
                </a:solidFill>
              </a:rPr>
              <a:t> and I-sites, Inserm invests </a:t>
            </a:r>
            <a:r>
              <a:rPr lang="en-US" sz="1800" b="1" dirty="0">
                <a:solidFill>
                  <a:srgbClr val="4E879B"/>
                </a:solidFill>
              </a:rPr>
              <a:t>72%</a:t>
            </a:r>
            <a:br>
              <a:rPr lang="en-US" sz="1800" dirty="0">
                <a:solidFill>
                  <a:srgbClr val="007EB3"/>
                </a:solidFill>
              </a:rPr>
            </a:br>
            <a:r>
              <a:rPr lang="en-US" sz="1200" dirty="0">
                <a:solidFill>
                  <a:schemeClr val="tx1"/>
                </a:solidFill>
              </a:rPr>
              <a:t>of its resources</a:t>
            </a:r>
          </a:p>
          <a:p>
            <a:pPr lvl="1" indent="-172796">
              <a:buClr>
                <a:srgbClr val="DE492A"/>
              </a:buClr>
            </a:pPr>
            <a:r>
              <a:rPr lang="en-US" sz="1200" dirty="0">
                <a:solidFill>
                  <a:schemeClr val="tx1"/>
                </a:solidFill>
              </a:rPr>
              <a:t>Research units in </a:t>
            </a:r>
            <a:r>
              <a:rPr lang="en-US" sz="1800" b="1" dirty="0">
                <a:solidFill>
                  <a:srgbClr val="4E879B"/>
                </a:solidFill>
              </a:rPr>
              <a:t>31</a:t>
            </a:r>
            <a:r>
              <a:rPr lang="en-US" sz="1800" b="1" dirty="0">
                <a:solidFill>
                  <a:srgbClr val="007EB3"/>
                </a:solidFill>
              </a:rPr>
              <a:t> </a:t>
            </a:r>
            <a:r>
              <a:rPr lang="en-US" sz="1200" dirty="0">
                <a:solidFill>
                  <a:schemeClr val="tx1"/>
                </a:solidFill>
              </a:rPr>
              <a:t>teaching hospitals</a:t>
            </a:r>
          </a:p>
          <a:p>
            <a:pPr lvl="1" indent="-172796"/>
            <a:endParaRPr lang="en-US" sz="1200" dirty="0"/>
          </a:p>
          <a:p>
            <a:pPr lvl="1" indent="-172796">
              <a:buClr>
                <a:schemeClr val="accent1"/>
              </a:buClr>
            </a:pPr>
            <a:endParaRPr lang="en-US" sz="1200" dirty="0"/>
          </a:p>
          <a:p>
            <a:pPr lvl="1" indent="-172796">
              <a:buClr>
                <a:schemeClr val="accent1"/>
              </a:buClr>
            </a:pPr>
            <a:endParaRPr lang="en-US" sz="1200" dirty="0"/>
          </a:p>
          <a:p>
            <a:pPr lvl="1" indent="-172796">
              <a:buClr>
                <a:schemeClr val="accent1"/>
              </a:buClr>
            </a:pPr>
            <a:endParaRPr lang="en-US" sz="1200" dirty="0"/>
          </a:p>
          <a:p>
            <a:pPr lvl="1" indent="-172796">
              <a:buClr>
                <a:schemeClr val="accent1"/>
              </a:buClr>
            </a:pPr>
            <a:endParaRPr lang="en-US" sz="1200" dirty="0"/>
          </a:p>
          <a:p>
            <a:pPr lvl="1" indent="-172796">
              <a:spcBef>
                <a:spcPts val="1275"/>
              </a:spcBef>
              <a:buClr>
                <a:srgbClr val="DE492A"/>
              </a:buClr>
            </a:pPr>
            <a:r>
              <a:rPr lang="en-US" sz="1200" dirty="0">
                <a:solidFill>
                  <a:schemeClr val="tx1"/>
                </a:solidFill>
              </a:rPr>
              <a:t>National research institutions: </a:t>
            </a:r>
            <a:r>
              <a:rPr lang="fr-FR" sz="1200" dirty="0">
                <a:solidFill>
                  <a:schemeClr val="tx1"/>
                </a:solidFill>
              </a:rPr>
              <a:t>CNRS / </a:t>
            </a:r>
            <a:r>
              <a:rPr lang="fr-FR" sz="1200" dirty="0" err="1">
                <a:solidFill>
                  <a:schemeClr val="tx1"/>
                </a:solidFill>
              </a:rPr>
              <a:t>Inrae</a:t>
            </a:r>
            <a:r>
              <a:rPr lang="fr-FR" sz="1200" dirty="0">
                <a:solidFill>
                  <a:schemeClr val="tx1"/>
                </a:solidFill>
              </a:rPr>
              <a:t> / Inria / IRD / INED…</a:t>
            </a:r>
            <a:endParaRPr lang="en-US" sz="1200" dirty="0">
              <a:solidFill>
                <a:schemeClr val="tx1"/>
              </a:solidFill>
            </a:endParaRPr>
          </a:p>
          <a:p>
            <a:pPr lvl="1" indent="-172796">
              <a:spcBef>
                <a:spcPts val="1275"/>
              </a:spcBef>
              <a:buClr>
                <a:srgbClr val="DE492A"/>
              </a:buClr>
            </a:pPr>
            <a:r>
              <a:rPr lang="fr-FR" sz="1200" dirty="0">
                <a:solidFill>
                  <a:schemeClr val="tx1"/>
                </a:solidFill>
                <a:latin typeface="Arial" panose="020B0604020202020204" pitchFamily="34" charset="0"/>
                <a:cs typeface="Arial" panose="020B0604020202020204" pitchFamily="34" charset="0"/>
              </a:rPr>
              <a:t>French top </a:t>
            </a:r>
            <a:r>
              <a:rPr lang="fr-FR" sz="1200" dirty="0" err="1">
                <a:solidFill>
                  <a:schemeClr val="tx1"/>
                </a:solidFill>
                <a:latin typeface="Arial" panose="020B0604020202020204" pitchFamily="34" charset="0"/>
                <a:cs typeface="Arial" panose="020B0604020202020204" pitchFamily="34" charset="0"/>
              </a:rPr>
              <a:t>graduate</a:t>
            </a:r>
            <a:r>
              <a:rPr lang="fr-FR" sz="1200" dirty="0">
                <a:solidFill>
                  <a:schemeClr val="tx1"/>
                </a:solidFill>
                <a:latin typeface="Arial" panose="020B0604020202020204" pitchFamily="34" charset="0"/>
                <a:cs typeface="Arial" panose="020B0604020202020204" pitchFamily="34" charset="0"/>
              </a:rPr>
              <a:t> </a:t>
            </a:r>
            <a:r>
              <a:rPr lang="fr-FR" sz="1200" dirty="0" err="1">
                <a:solidFill>
                  <a:schemeClr val="tx1"/>
                </a:solidFill>
                <a:latin typeface="Arial" panose="020B0604020202020204" pitchFamily="34" charset="0"/>
                <a:cs typeface="Arial" panose="020B0604020202020204" pitchFamily="34" charset="0"/>
              </a:rPr>
              <a:t>schools</a:t>
            </a:r>
            <a:r>
              <a:rPr lang="fr-FR" sz="1200" dirty="0">
                <a:solidFill>
                  <a:schemeClr val="tx1"/>
                </a:solidFill>
                <a:latin typeface="Arial" panose="020B0604020202020204" pitchFamily="34" charset="0"/>
                <a:cs typeface="Arial" panose="020B0604020202020204" pitchFamily="34" charset="0"/>
              </a:rPr>
              <a:t>: ENS, ESPCI, EHESS, École polytechnique, EHESP, École des Mines, ENVA…</a:t>
            </a:r>
          </a:p>
          <a:p>
            <a:pPr lvl="1" indent="-172796">
              <a:spcBef>
                <a:spcPts val="1275"/>
              </a:spcBef>
              <a:buClr>
                <a:srgbClr val="DE492A"/>
              </a:buClr>
            </a:pPr>
            <a:r>
              <a:rPr lang="en-US" sz="1200" dirty="0">
                <a:solidFill>
                  <a:schemeClr val="tx1"/>
                </a:solidFill>
                <a:latin typeface="Arial" panose="020B0604020202020204" pitchFamily="34" charset="0"/>
                <a:cs typeface="Arial" panose="020B0604020202020204" pitchFamily="34" charset="0"/>
              </a:rPr>
              <a:t>Industry: Astra Zeneca/</a:t>
            </a:r>
            <a:r>
              <a:rPr lang="en-US" sz="1200" dirty="0" err="1">
                <a:solidFill>
                  <a:schemeClr val="tx1"/>
                </a:solidFill>
                <a:latin typeface="Arial" panose="020B0604020202020204" pitchFamily="34" charset="0"/>
                <a:cs typeface="Arial" panose="020B0604020202020204" pitchFamily="34" charset="0"/>
              </a:rPr>
              <a:t>MedImmune</a:t>
            </a:r>
            <a:r>
              <a:rPr lang="en-US" sz="1200" dirty="0">
                <a:solidFill>
                  <a:schemeClr val="tx1"/>
                </a:solidFill>
                <a:latin typeface="Arial" panose="020B0604020202020204" pitchFamily="34" charset="0"/>
                <a:cs typeface="Arial" panose="020B0604020202020204" pitchFamily="34" charset="0"/>
              </a:rPr>
              <a:t>, MSD Avenir, Sanofi, </a:t>
            </a:r>
            <a:r>
              <a:rPr lang="en-US" sz="1200" dirty="0" err="1">
                <a:solidFill>
                  <a:schemeClr val="tx1"/>
                </a:solidFill>
                <a:latin typeface="Arial" panose="020B0604020202020204" pitchFamily="34" charset="0"/>
                <a:cs typeface="Arial" panose="020B0604020202020204" pitchFamily="34" charset="0"/>
              </a:rPr>
              <a:t>AdBio</a:t>
            </a:r>
            <a:r>
              <a:rPr lang="en-US" sz="1200" dirty="0">
                <a:solidFill>
                  <a:schemeClr val="tx1"/>
                </a:solidFill>
                <a:latin typeface="Arial" panose="020B0604020202020204" pitchFamily="34" charset="0"/>
                <a:cs typeface="Arial" panose="020B0604020202020204" pitchFamily="34" charset="0"/>
              </a:rPr>
              <a:t> Partners…</a:t>
            </a:r>
          </a:p>
          <a:p>
            <a:pPr lvl="1" indent="-172796">
              <a:spcBef>
                <a:spcPts val="1275"/>
              </a:spcBef>
              <a:buClr>
                <a:srgbClr val="DE492A"/>
              </a:buClr>
            </a:pPr>
            <a:r>
              <a:rPr lang="en-US" sz="1200" dirty="0">
                <a:solidFill>
                  <a:schemeClr val="tx1"/>
                </a:solidFill>
                <a:latin typeface="Arial" panose="020B0604020202020204" pitchFamily="34" charset="0"/>
                <a:cs typeface="Arial" panose="020B0604020202020204" pitchFamily="34" charset="0"/>
              </a:rPr>
              <a:t>Foundations and associations: </a:t>
            </a:r>
            <a:r>
              <a:rPr lang="en-US" sz="1200" dirty="0" err="1">
                <a:solidFill>
                  <a:schemeClr val="tx1"/>
                </a:solidFill>
                <a:latin typeface="Arial" panose="020B0604020202020204" pitchFamily="34" charset="0"/>
                <a:cs typeface="Arial" panose="020B0604020202020204" pitchFamily="34" charset="0"/>
              </a:rPr>
              <a:t>Fondation</a:t>
            </a:r>
            <a:r>
              <a:rPr lang="en-US" sz="1200" dirty="0">
                <a:solidFill>
                  <a:schemeClr val="tx1"/>
                </a:solidFill>
                <a:latin typeface="Arial" panose="020B0604020202020204" pitchFamily="34" charset="0"/>
                <a:cs typeface="Arial" panose="020B0604020202020204" pitchFamily="34" charset="0"/>
              </a:rPr>
              <a:t> Bettencourt </a:t>
            </a:r>
            <a:r>
              <a:rPr lang="en-US" sz="1200" dirty="0" err="1">
                <a:solidFill>
                  <a:schemeClr val="tx1"/>
                </a:solidFill>
                <a:latin typeface="Arial" panose="020B0604020202020204" pitchFamily="34" charset="0"/>
                <a:cs typeface="Arial" panose="020B0604020202020204" pitchFamily="34" charset="0"/>
              </a:rPr>
              <a:t>Schueller</a:t>
            </a:r>
            <a:r>
              <a:rPr lang="en-US" sz="1200" dirty="0">
                <a:solidFill>
                  <a:schemeClr val="tx1"/>
                </a:solidFill>
                <a:latin typeface="Arial" panose="020B0604020202020204" pitchFamily="34" charset="0"/>
                <a:cs typeface="Arial" panose="020B0604020202020204" pitchFamily="34" charset="0"/>
              </a:rPr>
              <a:t>, FRM…</a:t>
            </a:r>
          </a:p>
          <a:p>
            <a:pPr lvl="1" indent="-172796">
              <a:spcBef>
                <a:spcPts val="1275"/>
              </a:spcBef>
              <a:buClr>
                <a:srgbClr val="DE492A"/>
              </a:buClr>
            </a:pPr>
            <a:r>
              <a:rPr lang="en-US" sz="1200" dirty="0">
                <a:solidFill>
                  <a:schemeClr val="tx1"/>
                </a:solidFill>
                <a:latin typeface="Arial" panose="020B0604020202020204" pitchFamily="34" charset="0"/>
                <a:cs typeface="Arial" panose="020B0604020202020204" pitchFamily="34" charset="0"/>
              </a:rPr>
              <a:t>European and international academic institutions: Helmholtz, NIH…</a:t>
            </a:r>
            <a:br>
              <a:rPr lang="en-US" sz="1500" dirty="0"/>
            </a:br>
            <a:endParaRPr lang="en-US" sz="1500" dirty="0"/>
          </a:p>
        </p:txBody>
      </p:sp>
      <p:sp>
        <p:nvSpPr>
          <p:cNvPr id="7" name="ZoneTexte 6">
            <a:extLst>
              <a:ext uri="{FF2B5EF4-FFF2-40B4-BE49-F238E27FC236}">
                <a16:creationId xmlns:a16="http://schemas.microsoft.com/office/drawing/2014/main" id="{79481CA1-7A63-364E-9570-1B64AED7D198}"/>
              </a:ext>
            </a:extLst>
          </p:cNvPr>
          <p:cNvSpPr txBox="1"/>
          <p:nvPr/>
        </p:nvSpPr>
        <p:spPr>
          <a:xfrm>
            <a:off x="628649" y="495302"/>
            <a:ext cx="5407765"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Our main partners in France and abroad</a:t>
            </a:r>
          </a:p>
        </p:txBody>
      </p:sp>
    </p:spTree>
    <p:extLst>
      <p:ext uri="{BB962C8B-B14F-4D97-AF65-F5344CB8AC3E}">
        <p14:creationId xmlns:p14="http://schemas.microsoft.com/office/powerpoint/2010/main" val="2141044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carte, texte&#10;&#10;Description générée automatiquement">
            <a:extLst>
              <a:ext uri="{FF2B5EF4-FFF2-40B4-BE49-F238E27FC236}">
                <a16:creationId xmlns:a16="http://schemas.microsoft.com/office/drawing/2014/main" id="{6A730F77-1CE6-F005-4AE6-D8578196DF6B}"/>
              </a:ext>
            </a:extLst>
          </p:cNvPr>
          <p:cNvPicPr>
            <a:picLocks noChangeAspect="1"/>
          </p:cNvPicPr>
          <p:nvPr/>
        </p:nvPicPr>
        <p:blipFill>
          <a:blip r:embed="rId3"/>
          <a:stretch>
            <a:fillRect/>
          </a:stretch>
        </p:blipFill>
        <p:spPr>
          <a:xfrm>
            <a:off x="4540055" y="2943"/>
            <a:ext cx="4603944" cy="4149672"/>
          </a:xfrm>
          <a:prstGeom prst="rect">
            <a:avLst/>
          </a:prstGeom>
        </p:spPr>
      </p:pic>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p:txBody>
          <a:bodyPr/>
          <a:lstStyle/>
          <a:p>
            <a:r>
              <a:rPr lang="en-US" dirty="0"/>
              <a:t>Address major biomedical research challenges</a:t>
            </a:r>
            <a:endParaRPr lang="fr-FR" dirty="0"/>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13</a:t>
            </a:fld>
            <a:endParaRPr lang="fr-FR"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79481CA1-7A63-364E-9570-1B64AED7D198}"/>
              </a:ext>
            </a:extLst>
          </p:cNvPr>
          <p:cNvSpPr txBox="1"/>
          <p:nvPr/>
        </p:nvSpPr>
        <p:spPr>
          <a:xfrm>
            <a:off x="600368" y="495302"/>
            <a:ext cx="6219531"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Our </a:t>
            </a:r>
            <a:r>
              <a:rPr lang="fr-FR" sz="2100" dirty="0" err="1">
                <a:latin typeface="Arial" panose="020B0604020202020204" pitchFamily="34" charset="0"/>
                <a:cs typeface="Arial" panose="020B0604020202020204" pitchFamily="34" charset="0"/>
              </a:rPr>
              <a:t>partner</a:t>
            </a:r>
            <a:r>
              <a:rPr lang="fr-FR" sz="2100" dirty="0">
                <a:latin typeface="Arial" panose="020B0604020202020204" pitchFamily="34" charset="0"/>
                <a:cs typeface="Arial" panose="020B0604020202020204" pitchFamily="34" charset="0"/>
              </a:rPr>
              <a:t> </a:t>
            </a:r>
            <a:r>
              <a:rPr lang="fr-FR" sz="2100" dirty="0" err="1">
                <a:latin typeface="Arial" panose="020B0604020202020204" pitchFamily="34" charset="0"/>
                <a:cs typeface="Arial" panose="020B0604020202020204" pitchFamily="34" charset="0"/>
              </a:rPr>
              <a:t>laboratories</a:t>
            </a:r>
            <a:r>
              <a:rPr lang="fr-FR" sz="2100" dirty="0">
                <a:latin typeface="Arial" panose="020B0604020202020204" pitchFamily="34" charset="0"/>
                <a:cs typeface="Arial" panose="020B0604020202020204" pitchFamily="34" charset="0"/>
              </a:rPr>
              <a:t> in Europe</a:t>
            </a:r>
          </a:p>
        </p:txBody>
      </p:sp>
      <p:sp>
        <p:nvSpPr>
          <p:cNvPr id="8" name="Rectangle 7">
            <a:extLst>
              <a:ext uri="{FF2B5EF4-FFF2-40B4-BE49-F238E27FC236}">
                <a16:creationId xmlns:a16="http://schemas.microsoft.com/office/drawing/2014/main" id="{2080BD71-428C-5BE2-B489-92FE2BF2A7D6}"/>
              </a:ext>
            </a:extLst>
          </p:cNvPr>
          <p:cNvSpPr/>
          <p:nvPr/>
        </p:nvSpPr>
        <p:spPr>
          <a:xfrm>
            <a:off x="525871" y="1506525"/>
            <a:ext cx="3329692" cy="1477328"/>
          </a:xfrm>
          <a:prstGeom prst="rect">
            <a:avLst/>
          </a:prstGeom>
        </p:spPr>
        <p:txBody>
          <a:bodyPr wrap="square">
            <a:spAutoFit/>
          </a:bodyPr>
          <a:lstStyle/>
          <a:p>
            <a:pPr marL="171450" indent="-171450">
              <a:buClr>
                <a:srgbClr val="DE492A"/>
              </a:buClr>
              <a:buSzPct val="110000"/>
              <a:buFont typeface="Arial" panose="020B0604020202020204" pitchFamily="34" charset="0"/>
              <a:buChar char="•"/>
            </a:pPr>
            <a:r>
              <a:rPr lang="en-US" sz="1000" dirty="0"/>
              <a:t>Inserm research teams launch many </a:t>
            </a:r>
            <a:r>
              <a:rPr lang="en-US" sz="1000" b="1" dirty="0"/>
              <a:t>informal</a:t>
            </a:r>
            <a:r>
              <a:rPr lang="en-US" sz="1000" dirty="0"/>
              <a:t> </a:t>
            </a:r>
            <a:r>
              <a:rPr lang="en-US" sz="1000" b="1" dirty="0"/>
              <a:t>scientific collaborations </a:t>
            </a:r>
            <a:r>
              <a:rPr lang="en-US" sz="1000" dirty="0"/>
              <a:t>with European laboratories.</a:t>
            </a:r>
          </a:p>
          <a:p>
            <a:pPr marL="171450" indent="-171450">
              <a:buClr>
                <a:srgbClr val="DE492A"/>
              </a:buClr>
              <a:buSzPct val="110000"/>
              <a:buFont typeface="Arial" panose="020B0604020202020204" pitchFamily="34" charset="0"/>
              <a:buChar char="•"/>
            </a:pPr>
            <a:endParaRPr lang="en-US" sz="1000" dirty="0"/>
          </a:p>
          <a:p>
            <a:pPr marL="171450" indent="-171450">
              <a:buClr>
                <a:srgbClr val="DE492A"/>
              </a:buClr>
              <a:buSzPct val="110000"/>
              <a:buFont typeface="Arial" panose="020B0604020202020204" pitchFamily="34" charset="0"/>
              <a:buChar char="•"/>
            </a:pPr>
            <a:r>
              <a:rPr lang="en-US" sz="1000" dirty="0"/>
              <a:t>In addition to these spontaneous cooperation networks, Inserm signed, in 2024, </a:t>
            </a:r>
            <a:r>
              <a:rPr lang="en-US" sz="1000" b="1" dirty="0"/>
              <a:t>40 partnership agreements in Europe</a:t>
            </a:r>
            <a:r>
              <a:rPr lang="en-US" sz="1000" dirty="0"/>
              <a:t> thanks to dedicated instruments: thematic coordination programs, international research projects and first step projects.</a:t>
            </a:r>
          </a:p>
        </p:txBody>
      </p:sp>
    </p:spTree>
    <p:extLst>
      <p:ext uri="{BB962C8B-B14F-4D97-AF65-F5344CB8AC3E}">
        <p14:creationId xmlns:p14="http://schemas.microsoft.com/office/powerpoint/2010/main" val="1019810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carte, texte, atlas&#10;&#10;Description générée automatiquement">
            <a:extLst>
              <a:ext uri="{FF2B5EF4-FFF2-40B4-BE49-F238E27FC236}">
                <a16:creationId xmlns:a16="http://schemas.microsoft.com/office/drawing/2014/main" id="{334995E9-0F42-14EA-ED52-1C1833A79F3B}"/>
              </a:ext>
            </a:extLst>
          </p:cNvPr>
          <p:cNvPicPr>
            <a:picLocks noChangeAspect="1"/>
          </p:cNvPicPr>
          <p:nvPr/>
        </p:nvPicPr>
        <p:blipFill>
          <a:blip r:embed="rId3"/>
          <a:stretch>
            <a:fillRect/>
          </a:stretch>
        </p:blipFill>
        <p:spPr>
          <a:xfrm>
            <a:off x="2471066" y="1091960"/>
            <a:ext cx="6672933" cy="3275695"/>
          </a:xfrm>
          <a:prstGeom prst="rect">
            <a:avLst/>
          </a:prstGeom>
        </p:spPr>
      </p:pic>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p:txBody>
          <a:bodyPr/>
          <a:lstStyle/>
          <a:p>
            <a:r>
              <a:rPr lang="en-US" dirty="0"/>
              <a:t>Address major biomedical research challenges</a:t>
            </a:r>
            <a:endParaRPr lang="fr-FR" dirty="0"/>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14</a:t>
            </a:fld>
            <a:endParaRPr lang="fr-FR"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080BD71-428C-5BE2-B489-92FE2BF2A7D6}"/>
              </a:ext>
            </a:extLst>
          </p:cNvPr>
          <p:cNvSpPr/>
          <p:nvPr/>
        </p:nvSpPr>
        <p:spPr>
          <a:xfrm>
            <a:off x="525872" y="1355275"/>
            <a:ext cx="1997196" cy="3170099"/>
          </a:xfrm>
          <a:prstGeom prst="rect">
            <a:avLst/>
          </a:prstGeom>
        </p:spPr>
        <p:txBody>
          <a:bodyPr wrap="square">
            <a:spAutoFit/>
          </a:bodyPr>
          <a:lstStyle/>
          <a:p>
            <a:pPr marL="171450" indent="-171450">
              <a:buClr>
                <a:srgbClr val="DE492A"/>
              </a:buClr>
              <a:buSzPct val="110000"/>
              <a:buFont typeface="Arial" panose="020B0604020202020204" pitchFamily="34" charset="0"/>
              <a:buChar char="•"/>
            </a:pPr>
            <a:r>
              <a:rPr lang="en-US" sz="1000" dirty="0"/>
              <a:t>Inserm research teams launch many </a:t>
            </a:r>
            <a:r>
              <a:rPr lang="en-US" sz="1000" b="1" dirty="0"/>
              <a:t>informal</a:t>
            </a:r>
            <a:r>
              <a:rPr lang="en-US" sz="1000" dirty="0"/>
              <a:t> </a:t>
            </a:r>
            <a:r>
              <a:rPr lang="en-US" sz="1000" b="1" dirty="0"/>
              <a:t>scientific collaborations </a:t>
            </a:r>
            <a:r>
              <a:rPr lang="en-US" sz="1000" dirty="0"/>
              <a:t>with European laboratories.</a:t>
            </a:r>
          </a:p>
          <a:p>
            <a:pPr marL="171450" indent="-171450">
              <a:buClr>
                <a:srgbClr val="DE492A"/>
              </a:buClr>
              <a:buSzPct val="110000"/>
              <a:buFont typeface="Arial" panose="020B0604020202020204" pitchFamily="34" charset="0"/>
              <a:buChar char="•"/>
            </a:pPr>
            <a:endParaRPr lang="en-US" sz="1000" dirty="0"/>
          </a:p>
          <a:p>
            <a:pPr marL="171450" indent="-171450">
              <a:buClr>
                <a:srgbClr val="DE492A"/>
              </a:buClr>
              <a:buSzPct val="110000"/>
              <a:buFont typeface="Arial" panose="020B0604020202020204" pitchFamily="34" charset="0"/>
              <a:buChar char="•"/>
            </a:pPr>
            <a:r>
              <a:rPr lang="en-US" sz="1000" dirty="0"/>
              <a:t>In addition to these spontaneous cooperation networks, Inserm signed, in 2024, </a:t>
            </a:r>
            <a:r>
              <a:rPr lang="en-US" sz="1000" b="1" dirty="0"/>
              <a:t>85 partnership agreements worldwide </a:t>
            </a:r>
            <a:r>
              <a:rPr lang="en-US" sz="1000" dirty="0"/>
              <a:t>thanks to dedicated instruments: thematic coordination programs, international research projects and first step projects.</a:t>
            </a:r>
          </a:p>
          <a:p>
            <a:pPr marL="171450" indent="-171450">
              <a:buClr>
                <a:srgbClr val="DE492A"/>
              </a:buClr>
              <a:buSzPct val="110000"/>
              <a:buFont typeface="Arial" panose="020B0604020202020204" pitchFamily="34" charset="0"/>
              <a:buChar char="•"/>
            </a:pPr>
            <a:endParaRPr lang="en-US" sz="1000" dirty="0"/>
          </a:p>
          <a:p>
            <a:pPr marL="171450" indent="-171450">
              <a:buClr>
                <a:srgbClr val="DE492A"/>
              </a:buClr>
              <a:buSzPct val="110000"/>
              <a:buFont typeface="Arial" panose="020B0604020202020204" pitchFamily="34" charset="0"/>
              <a:buChar char="•"/>
            </a:pPr>
            <a:r>
              <a:rPr lang="en-US" sz="1000" dirty="0"/>
              <a:t>Besides, Inserm is working with </a:t>
            </a:r>
            <a:r>
              <a:rPr lang="en-US" sz="1000" b="1" dirty="0"/>
              <a:t>11 partner countries </a:t>
            </a:r>
            <a:r>
              <a:rPr lang="en-US" sz="1000" dirty="0"/>
              <a:t>through ANRS MIE. </a:t>
            </a:r>
          </a:p>
        </p:txBody>
      </p:sp>
      <p:sp>
        <p:nvSpPr>
          <p:cNvPr id="5" name="ZoneTexte 4">
            <a:extLst>
              <a:ext uri="{FF2B5EF4-FFF2-40B4-BE49-F238E27FC236}">
                <a16:creationId xmlns:a16="http://schemas.microsoft.com/office/drawing/2014/main" id="{79481CA1-7A63-364E-9570-1B64AED7D198}"/>
              </a:ext>
            </a:extLst>
          </p:cNvPr>
          <p:cNvSpPr txBox="1"/>
          <p:nvPr/>
        </p:nvSpPr>
        <p:spPr>
          <a:xfrm>
            <a:off x="600368" y="495302"/>
            <a:ext cx="6219531"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Our partner laboratories abroad</a:t>
            </a:r>
          </a:p>
        </p:txBody>
      </p:sp>
    </p:spTree>
    <p:extLst>
      <p:ext uri="{BB962C8B-B14F-4D97-AF65-F5344CB8AC3E}">
        <p14:creationId xmlns:p14="http://schemas.microsoft.com/office/powerpoint/2010/main" val="1902734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E16424A-491B-9E44-B073-85B678032E74}"/>
              </a:ext>
            </a:extLst>
          </p:cNvPr>
          <p:cNvSpPr>
            <a:spLocks noGrp="1"/>
          </p:cNvSpPr>
          <p:nvPr>
            <p:ph type="body" sz="quarter" idx="4294967295"/>
          </p:nvPr>
        </p:nvSpPr>
        <p:spPr>
          <a:xfrm>
            <a:off x="4572000" y="2530560"/>
            <a:ext cx="3520267" cy="867424"/>
          </a:xfrm>
          <a:prstGeom prst="rect">
            <a:avLst/>
          </a:prstGeom>
        </p:spPr>
        <p:txBody>
          <a:bodyPr/>
          <a:lstStyle/>
          <a:p>
            <a:r>
              <a:rPr lang="en-US" sz="2400" dirty="0">
                <a:solidFill>
                  <a:schemeClr val="bg1"/>
                </a:solidFill>
                <a:ea typeface="Hind" charset="0"/>
              </a:rPr>
              <a:t>Take action to improve the health of all</a:t>
            </a:r>
            <a:endParaRPr lang="fr-FR" sz="2400" dirty="0">
              <a:solidFill>
                <a:schemeClr val="bg1"/>
              </a:solidFill>
            </a:endParaRPr>
          </a:p>
        </p:txBody>
      </p:sp>
    </p:spTree>
    <p:extLst>
      <p:ext uri="{BB962C8B-B14F-4D97-AF65-F5344CB8AC3E}">
        <p14:creationId xmlns:p14="http://schemas.microsoft.com/office/powerpoint/2010/main" val="33594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custDataLst>
              <p:tags r:id="rId1"/>
            </p:custDataLst>
          </p:nvPr>
        </p:nvSpPr>
        <p:spPr/>
        <p:txBody>
          <a:bodyPr/>
          <a:lstStyle/>
          <a:p>
            <a:r>
              <a:rPr lang="fr-FR" dirty="0"/>
              <a:t>Agir pour améliorer la santé de tous</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custDataLst>
              <p:tags r:id="rId2"/>
            </p:custDataLst>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16</a:t>
            </a:fld>
            <a:endParaRPr lang="fr-FR"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79481CA1-7A63-364E-9570-1B64AED7D198}"/>
              </a:ext>
            </a:extLst>
          </p:cNvPr>
          <p:cNvSpPr txBox="1"/>
          <p:nvPr>
            <p:custDataLst>
              <p:tags r:id="rId3"/>
            </p:custDataLst>
          </p:nvPr>
        </p:nvSpPr>
        <p:spPr>
          <a:xfrm>
            <a:off x="600368" y="495302"/>
            <a:ext cx="8543632"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Programming and steering national health research</a:t>
            </a:r>
          </a:p>
        </p:txBody>
      </p:sp>
      <p:sp>
        <p:nvSpPr>
          <p:cNvPr id="4" name="Rectangle 3">
            <a:extLst>
              <a:ext uri="{FF2B5EF4-FFF2-40B4-BE49-F238E27FC236}">
                <a16:creationId xmlns:a16="http://schemas.microsoft.com/office/drawing/2014/main" id="{D0915C78-712F-1AFC-3CF9-5010BE32CF43}"/>
              </a:ext>
            </a:extLst>
          </p:cNvPr>
          <p:cNvSpPr/>
          <p:nvPr>
            <p:custDataLst>
              <p:tags r:id="rId4"/>
            </p:custDataLst>
          </p:nvPr>
        </p:nvSpPr>
        <p:spPr>
          <a:xfrm>
            <a:off x="461913" y="1206229"/>
            <a:ext cx="8325646" cy="109767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10">
            <a:extLst>
              <a:ext uri="{FF2B5EF4-FFF2-40B4-BE49-F238E27FC236}">
                <a16:creationId xmlns:a16="http://schemas.microsoft.com/office/drawing/2014/main" id="{A94C1E9F-F600-1B66-CA99-DD5E6A721920}"/>
              </a:ext>
            </a:extLst>
          </p:cNvPr>
          <p:cNvSpPr txBox="1">
            <a:spLocks/>
          </p:cNvSpPr>
          <p:nvPr>
            <p:custDataLst>
              <p:tags r:id="rId5"/>
            </p:custDataLst>
          </p:nvPr>
        </p:nvSpPr>
        <p:spPr>
          <a:xfrm>
            <a:off x="665390" y="1305995"/>
            <a:ext cx="7925918" cy="85664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900"/>
              </a:spcBef>
            </a:pPr>
            <a:r>
              <a:rPr lang="fr-FR" altLang="fr-FR" b="1" dirty="0">
                <a:solidFill>
                  <a:srgbClr val="4E879B"/>
                </a:solidFill>
                <a:latin typeface="Arial" panose="020B0604020202020204" pitchFamily="34" charset="0"/>
                <a:cs typeface="Arial" panose="020B0604020202020204" pitchFamily="34" charset="0"/>
              </a:rPr>
              <a:t>Objectives </a:t>
            </a:r>
          </a:p>
          <a:p>
            <a:pPr marL="0" lvl="3" defTabSz="600060">
              <a:lnSpc>
                <a:spcPct val="100000"/>
              </a:lnSpc>
              <a:spcBef>
                <a:spcPts val="225"/>
              </a:spcBef>
              <a:buClr>
                <a:srgbClr val="DE492A"/>
              </a:buClr>
            </a:pPr>
            <a:r>
              <a:rPr lang="en-US" sz="1000" dirty="0">
                <a:solidFill>
                  <a:schemeClr val="tx1">
                    <a:lumMod val="50000"/>
                  </a:schemeClr>
                </a:solidFill>
                <a:latin typeface="Arial" panose="020B0604020202020204" pitchFamily="34" charset="0"/>
                <a:cs typeface="Arial" panose="020B0604020202020204" pitchFamily="34" charset="0"/>
              </a:rPr>
              <a:t>To make the research and innovation ecosystem better able to respond to the major challenges and transitions facing the health sector. To achieve this, the </a:t>
            </a:r>
            <a:r>
              <a:rPr lang="en-US" sz="1000" b="1" dirty="0">
                <a:solidFill>
                  <a:schemeClr val="tx1">
                    <a:lumMod val="50000"/>
                  </a:schemeClr>
                </a:solidFill>
                <a:latin typeface="Arial" panose="020B0604020202020204" pitchFamily="34" charset="0"/>
                <a:cs typeface="Arial" panose="020B0604020202020204" pitchFamily="34" charset="0"/>
              </a:rPr>
              <a:t>Health Research Programming Agency </a:t>
            </a:r>
            <a:r>
              <a:rPr lang="en-US" sz="1000" dirty="0">
                <a:solidFill>
                  <a:schemeClr val="tx1">
                    <a:lumMod val="50000"/>
                  </a:schemeClr>
                </a:solidFill>
                <a:latin typeface="Arial" panose="020B0604020202020204" pitchFamily="34" charset="0"/>
                <a:cs typeface="Arial" panose="020B0604020202020204" pitchFamily="34" charset="0"/>
              </a:rPr>
              <a:t>will strengthen coordination between the relevant stakeholders, and help prioritize and define a number of research programs deemed strategic because they have a high societal impact and are of sovereign interest. Once these programs have been approved by the French government, the Agency orchestrates their national management</a:t>
            </a:r>
            <a:r>
              <a:rPr lang="fr-FR" sz="1000" dirty="0">
                <a:solidFill>
                  <a:schemeClr val="tx1">
                    <a:lumMod val="50000"/>
                  </a:schemeClr>
                </a:solidFill>
                <a:latin typeface="Arial" panose="020B0604020202020204" pitchFamily="34" charset="0"/>
                <a:cs typeface="Arial" panose="020B0604020202020204" pitchFamily="34" charset="0"/>
              </a:rPr>
              <a:t>.</a:t>
            </a:r>
            <a:endParaRPr lang="fr-FR" altLang="fr-FR" sz="1000" dirty="0">
              <a:solidFill>
                <a:schemeClr val="tx1">
                  <a:lumMod val="50000"/>
                </a:schemeClr>
              </a:solidFill>
              <a:latin typeface="+mj-lt"/>
              <a:cs typeface="Arial" panose="020B0604020202020204" pitchFamily="34" charset="0"/>
            </a:endParaRPr>
          </a:p>
        </p:txBody>
      </p:sp>
      <p:sp>
        <p:nvSpPr>
          <p:cNvPr id="12" name="Rectangle 11">
            <a:extLst>
              <a:ext uri="{FF2B5EF4-FFF2-40B4-BE49-F238E27FC236}">
                <a16:creationId xmlns:a16="http://schemas.microsoft.com/office/drawing/2014/main" id="{EA499900-2A4A-BFDE-46EE-C330A13452C1}"/>
              </a:ext>
            </a:extLst>
          </p:cNvPr>
          <p:cNvSpPr/>
          <p:nvPr>
            <p:custDataLst>
              <p:tags r:id="rId6"/>
            </p:custDataLst>
          </p:nvPr>
        </p:nvSpPr>
        <p:spPr>
          <a:xfrm>
            <a:off x="4708450" y="2489799"/>
            <a:ext cx="4079109" cy="20886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93CB6350-1D8B-E086-FB75-57696646998A}"/>
              </a:ext>
            </a:extLst>
          </p:cNvPr>
          <p:cNvSpPr/>
          <p:nvPr>
            <p:custDataLst>
              <p:tags r:id="rId7"/>
            </p:custDataLst>
          </p:nvPr>
        </p:nvSpPr>
        <p:spPr>
          <a:xfrm>
            <a:off x="461913" y="2489799"/>
            <a:ext cx="4079109" cy="20886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contenu 10">
            <a:extLst>
              <a:ext uri="{FF2B5EF4-FFF2-40B4-BE49-F238E27FC236}">
                <a16:creationId xmlns:a16="http://schemas.microsoft.com/office/drawing/2014/main" id="{B69EF22C-8673-087D-B504-FBF8F8BB49FF}"/>
              </a:ext>
            </a:extLst>
          </p:cNvPr>
          <p:cNvSpPr txBox="1">
            <a:spLocks/>
          </p:cNvSpPr>
          <p:nvPr>
            <p:custDataLst>
              <p:tags r:id="rId8"/>
            </p:custDataLst>
          </p:nvPr>
        </p:nvSpPr>
        <p:spPr>
          <a:xfrm>
            <a:off x="698564" y="2612195"/>
            <a:ext cx="3736987" cy="185691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900"/>
              </a:spcBef>
            </a:pPr>
            <a:r>
              <a:rPr lang="fr-FR" altLang="fr-FR" b="1" dirty="0">
                <a:solidFill>
                  <a:srgbClr val="4E879B"/>
                </a:solidFill>
                <a:latin typeface="Arial" panose="020B0604020202020204" pitchFamily="34" charset="0"/>
                <a:cs typeface="Arial" panose="020B0604020202020204" pitchFamily="34" charset="0"/>
              </a:rPr>
              <a:t>Missions</a:t>
            </a:r>
          </a:p>
          <a:p>
            <a:pPr marL="171450" lvl="3" indent="-171450" defTabSz="600060">
              <a:lnSpc>
                <a:spcPct val="100000"/>
              </a:lnSpc>
              <a:spcBef>
                <a:spcPts val="225"/>
              </a:spcBef>
              <a:spcAft>
                <a:spcPts val="0"/>
              </a:spcAft>
              <a:buClr>
                <a:srgbClr val="DE492A"/>
              </a:buClr>
              <a:buFont typeface="Arial" panose="020B0604020202020204" pitchFamily="34" charset="0"/>
              <a:buChar char="•"/>
            </a:pPr>
            <a:r>
              <a:rPr lang="en-US" sz="1000" dirty="0">
                <a:solidFill>
                  <a:schemeClr val="tx1">
                    <a:lumMod val="50000"/>
                  </a:schemeClr>
                </a:solidFill>
                <a:latin typeface="Arial" panose="020B0604020202020204" pitchFamily="34" charset="0"/>
                <a:cs typeface="Arial" panose="020B0604020202020204" pitchFamily="34" charset="0"/>
              </a:rPr>
              <a:t>Establish a forward-looking vision to support the induction of innovative and ambitious research programs, based on priority scientific issues in healthcare</a:t>
            </a:r>
            <a:r>
              <a:rPr lang="fr-FR" sz="1000" dirty="0">
                <a:solidFill>
                  <a:schemeClr val="tx1">
                    <a:lumMod val="50000"/>
                  </a:schemeClr>
                </a:solidFill>
                <a:latin typeface="Arial" panose="020B0604020202020204" pitchFamily="34" charset="0"/>
                <a:cs typeface="Arial" panose="020B0604020202020204" pitchFamily="34" charset="0"/>
              </a:rPr>
              <a:t> </a:t>
            </a:r>
          </a:p>
          <a:p>
            <a:pPr marL="171450" lvl="3" indent="-171450" defTabSz="600060">
              <a:lnSpc>
                <a:spcPct val="100000"/>
              </a:lnSpc>
              <a:spcBef>
                <a:spcPts val="225"/>
              </a:spcBef>
              <a:spcAft>
                <a:spcPts val="0"/>
              </a:spcAft>
              <a:buClr>
                <a:srgbClr val="DE492A"/>
              </a:buClr>
              <a:buFont typeface="Arial" panose="020B0604020202020204" pitchFamily="34" charset="0"/>
              <a:buChar char="•"/>
            </a:pPr>
            <a:r>
              <a:rPr lang="en-US" sz="1000" dirty="0">
                <a:solidFill>
                  <a:schemeClr val="tx1">
                    <a:lumMod val="50000"/>
                  </a:schemeClr>
                </a:solidFill>
                <a:latin typeface="Arial" panose="020B0604020202020204" pitchFamily="34" charset="0"/>
                <a:cs typeface="Arial" panose="020B0604020202020204" pitchFamily="34" charset="0"/>
              </a:rPr>
              <a:t>Build interdisciplinary expertise in the field of biomedical research</a:t>
            </a:r>
            <a:endParaRPr lang="fr-FR" sz="1000" dirty="0">
              <a:solidFill>
                <a:schemeClr val="tx1">
                  <a:lumMod val="50000"/>
                </a:schemeClr>
              </a:solidFill>
              <a:latin typeface="Arial" panose="020B0604020202020204" pitchFamily="34" charset="0"/>
              <a:cs typeface="Arial" panose="020B0604020202020204" pitchFamily="34" charset="0"/>
            </a:endParaRPr>
          </a:p>
          <a:p>
            <a:pPr marL="171450" lvl="3" indent="-171450" defTabSz="600060">
              <a:lnSpc>
                <a:spcPct val="100000"/>
              </a:lnSpc>
              <a:spcBef>
                <a:spcPts val="225"/>
              </a:spcBef>
              <a:spcAft>
                <a:spcPts val="0"/>
              </a:spcAft>
              <a:buClr>
                <a:srgbClr val="DE492A"/>
              </a:buClr>
              <a:buFont typeface="Arial" panose="020B0604020202020204" pitchFamily="34" charset="0"/>
              <a:buChar char="•"/>
            </a:pPr>
            <a:r>
              <a:rPr lang="en-US" sz="1000" dirty="0">
                <a:solidFill>
                  <a:schemeClr val="tx1">
                    <a:lumMod val="50000"/>
                  </a:schemeClr>
                </a:solidFill>
                <a:latin typeface="Arial" panose="020B0604020202020204" pitchFamily="34" charset="0"/>
                <a:cs typeface="Arial" panose="020B0604020202020204" pitchFamily="34" charset="0"/>
              </a:rPr>
              <a:t>Ensure the coordination between priority programs, with site policies, national and European research infrastructure roadmaps, European initiatives, and across the entire continuum of funding and action in priority areas</a:t>
            </a:r>
            <a:endParaRPr lang="fr-FR" sz="1000" dirty="0">
              <a:solidFill>
                <a:schemeClr val="tx1">
                  <a:lumMod val="50000"/>
                </a:schemeClr>
              </a:solidFill>
              <a:latin typeface="Arial" panose="020B0604020202020204" pitchFamily="34" charset="0"/>
              <a:cs typeface="Arial" panose="020B0604020202020204" pitchFamily="34" charset="0"/>
            </a:endParaRPr>
          </a:p>
          <a:p>
            <a:pPr marL="0" lvl="3" defTabSz="600060">
              <a:lnSpc>
                <a:spcPct val="100000"/>
              </a:lnSpc>
              <a:spcBef>
                <a:spcPts val="225"/>
              </a:spcBef>
              <a:buClr>
                <a:srgbClr val="DE492A"/>
              </a:buClr>
            </a:pPr>
            <a:endParaRPr lang="fr-FR" sz="1000" dirty="0">
              <a:solidFill>
                <a:schemeClr val="tx1">
                  <a:lumMod val="50000"/>
                </a:schemeClr>
              </a:solidFill>
              <a:latin typeface="Arial" panose="020B0604020202020204" pitchFamily="34" charset="0"/>
              <a:cs typeface="Arial" panose="020B0604020202020204" pitchFamily="34" charset="0"/>
            </a:endParaRPr>
          </a:p>
        </p:txBody>
      </p:sp>
      <p:sp>
        <p:nvSpPr>
          <p:cNvPr id="16" name="Espace réservé du contenu 10">
            <a:extLst>
              <a:ext uri="{FF2B5EF4-FFF2-40B4-BE49-F238E27FC236}">
                <a16:creationId xmlns:a16="http://schemas.microsoft.com/office/drawing/2014/main" id="{CCB4B35C-E93A-D2D9-106D-E9E774E1381B}"/>
              </a:ext>
            </a:extLst>
          </p:cNvPr>
          <p:cNvSpPr txBox="1">
            <a:spLocks/>
          </p:cNvSpPr>
          <p:nvPr>
            <p:custDataLst>
              <p:tags r:id="rId9"/>
            </p:custDataLst>
          </p:nvPr>
        </p:nvSpPr>
        <p:spPr>
          <a:xfrm>
            <a:off x="4846715" y="2593638"/>
            <a:ext cx="3802577" cy="190821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900"/>
              </a:spcBef>
            </a:pPr>
            <a:r>
              <a:rPr lang="en-US" altLang="fr-FR" b="1" dirty="0">
                <a:solidFill>
                  <a:srgbClr val="4E879B"/>
                </a:solidFill>
                <a:latin typeface="Arial" panose="020B0604020202020204" pitchFamily="34" charset="0"/>
                <a:cs typeface="Arial" panose="020B0604020202020204" pitchFamily="34" charset="0"/>
              </a:rPr>
              <a:t>Roadmap</a:t>
            </a:r>
          </a:p>
          <a:p>
            <a:pPr marL="171450" lvl="3" indent="-171450" defTabSz="600060">
              <a:lnSpc>
                <a:spcPct val="100000"/>
              </a:lnSpc>
              <a:spcBef>
                <a:spcPts val="225"/>
              </a:spcBef>
              <a:buClr>
                <a:srgbClr val="DE492A"/>
              </a:buClr>
              <a:buFont typeface="Arial" panose="020B0604020202020204" pitchFamily="34" charset="0"/>
              <a:buChar char="•"/>
            </a:pPr>
            <a:r>
              <a:rPr lang="en-US" sz="1000" dirty="0">
                <a:solidFill>
                  <a:schemeClr val="tx1">
                    <a:lumMod val="50000"/>
                  </a:schemeClr>
                </a:solidFill>
                <a:latin typeface="Arial" panose="020B0604020202020204" pitchFamily="34" charset="0"/>
                <a:cs typeface="Arial" panose="020B0604020202020204" pitchFamily="34" charset="0"/>
              </a:rPr>
              <a:t>Develop three new priority research programs (neurodegenerative diseases, chronic inflammatory diseases, transplantation)</a:t>
            </a:r>
          </a:p>
          <a:p>
            <a:pPr marL="171450" lvl="3" indent="-171450" defTabSz="600060">
              <a:lnSpc>
                <a:spcPct val="100000"/>
              </a:lnSpc>
              <a:spcBef>
                <a:spcPts val="225"/>
              </a:spcBef>
              <a:buClr>
                <a:srgbClr val="DE492A"/>
              </a:buClr>
              <a:buFont typeface="Arial" panose="020B0604020202020204" pitchFamily="34" charset="0"/>
              <a:buChar char="•"/>
            </a:pPr>
            <a:r>
              <a:rPr lang="en-US" sz="1000" dirty="0">
                <a:solidFill>
                  <a:schemeClr val="tx1">
                    <a:lumMod val="50000"/>
                  </a:schemeClr>
                </a:solidFill>
                <a:latin typeface="Arial" panose="020B0604020202020204" pitchFamily="34" charset="0"/>
                <a:cs typeface="Arial" panose="020B0604020202020204" pitchFamily="34" charset="0"/>
              </a:rPr>
              <a:t>Finalize the France Vaccines program </a:t>
            </a:r>
          </a:p>
          <a:p>
            <a:pPr marL="171450" lvl="3" indent="-171450" defTabSz="600060">
              <a:lnSpc>
                <a:spcPct val="100000"/>
              </a:lnSpc>
              <a:spcBef>
                <a:spcPts val="225"/>
              </a:spcBef>
              <a:buClr>
                <a:srgbClr val="DE492A"/>
              </a:buClr>
              <a:buFont typeface="Arial" panose="020B0604020202020204" pitchFamily="34" charset="0"/>
              <a:buChar char="•"/>
            </a:pPr>
            <a:r>
              <a:rPr lang="en-US" sz="1000" dirty="0">
                <a:solidFill>
                  <a:schemeClr val="tx1">
                    <a:lumMod val="50000"/>
                  </a:schemeClr>
                </a:solidFill>
                <a:latin typeface="Arial" panose="020B0604020202020204" pitchFamily="34" charset="0"/>
                <a:cs typeface="Arial" panose="020B0604020202020204" pitchFamily="34" charset="0"/>
              </a:rPr>
              <a:t>Manage the research component of the National Acceleration Strategy on Health Prevention </a:t>
            </a:r>
          </a:p>
          <a:p>
            <a:pPr marL="171450" lvl="3" indent="-171450" defTabSz="600060">
              <a:lnSpc>
                <a:spcPct val="100000"/>
              </a:lnSpc>
              <a:spcBef>
                <a:spcPts val="225"/>
              </a:spcBef>
              <a:buClr>
                <a:srgbClr val="DE492A"/>
              </a:buClr>
              <a:buFont typeface="Arial" panose="020B0604020202020204" pitchFamily="34" charset="0"/>
              <a:buChar char="•"/>
            </a:pPr>
            <a:r>
              <a:rPr lang="en-US" sz="1000" dirty="0">
                <a:solidFill>
                  <a:schemeClr val="tx1">
                    <a:lumMod val="50000"/>
                  </a:schemeClr>
                </a:solidFill>
                <a:latin typeface="Arial" panose="020B0604020202020204" pitchFamily="34" charset="0"/>
                <a:cs typeface="Arial" panose="020B0604020202020204" pitchFamily="34" charset="0"/>
              </a:rPr>
              <a:t>Build an interdisciplinary end-of-life research program</a:t>
            </a:r>
          </a:p>
          <a:p>
            <a:pPr marL="171450" lvl="3" indent="-171450" defTabSz="600060">
              <a:lnSpc>
                <a:spcPct val="100000"/>
              </a:lnSpc>
              <a:spcBef>
                <a:spcPts val="225"/>
              </a:spcBef>
              <a:buClr>
                <a:srgbClr val="DE492A"/>
              </a:buClr>
              <a:buFont typeface="Arial" panose="020B0604020202020204" pitchFamily="34" charset="0"/>
              <a:buChar char="•"/>
            </a:pPr>
            <a:r>
              <a:rPr lang="en-US" sz="1000" dirty="0">
                <a:solidFill>
                  <a:schemeClr val="tx1">
                    <a:lumMod val="50000"/>
                  </a:schemeClr>
                </a:solidFill>
                <a:latin typeface="Arial" panose="020B0604020202020204" pitchFamily="34" charset="0"/>
                <a:cs typeface="Arial" panose="020B0604020202020204" pitchFamily="34" charset="0"/>
              </a:rPr>
              <a:t>Contribute to national and European roadmaps for research and technological infrastructures and facilities </a:t>
            </a:r>
          </a:p>
          <a:p>
            <a:pPr marL="171450" lvl="3" indent="-171450" defTabSz="600060">
              <a:lnSpc>
                <a:spcPct val="100000"/>
              </a:lnSpc>
              <a:spcBef>
                <a:spcPts val="225"/>
              </a:spcBef>
              <a:buClr>
                <a:srgbClr val="DE492A"/>
              </a:buClr>
              <a:buFont typeface="Arial" panose="020B0604020202020204" pitchFamily="34" charset="0"/>
              <a:buChar char="•"/>
            </a:pPr>
            <a:r>
              <a:rPr lang="en-US" sz="1000" dirty="0">
                <a:solidFill>
                  <a:schemeClr val="tx1">
                    <a:lumMod val="50000"/>
                  </a:schemeClr>
                </a:solidFill>
                <a:latin typeface="Arial" panose="020B0604020202020204" pitchFamily="34" charset="0"/>
                <a:cs typeface="Arial" panose="020B0604020202020204" pitchFamily="34" charset="0"/>
              </a:rPr>
              <a:t>Develop the Agency's expertise and prospective action </a:t>
            </a:r>
          </a:p>
        </p:txBody>
      </p:sp>
      <p:pic>
        <p:nvPicPr>
          <p:cNvPr id="8" name="Image 7" descr="Une image contenant texte, Police, Graphique, logo">
            <a:extLst>
              <a:ext uri="{FF2B5EF4-FFF2-40B4-BE49-F238E27FC236}">
                <a16:creationId xmlns:a16="http://schemas.microsoft.com/office/drawing/2014/main" id="{75D0C8FB-2154-A73A-6A2D-D6272A2A8E15}"/>
              </a:ext>
            </a:extLst>
          </p:cNvPr>
          <p:cNvPicPr>
            <a:picLocks noChangeAspect="1"/>
          </p:cNvPicPr>
          <p:nvPr/>
        </p:nvPicPr>
        <p:blipFill>
          <a:blip r:embed="rId12"/>
          <a:stretch>
            <a:fillRect/>
          </a:stretch>
        </p:blipFill>
        <p:spPr>
          <a:xfrm>
            <a:off x="6718850" y="221409"/>
            <a:ext cx="2051361" cy="981151"/>
          </a:xfrm>
          <a:prstGeom prst="rect">
            <a:avLst/>
          </a:prstGeom>
        </p:spPr>
      </p:pic>
    </p:spTree>
    <p:extLst>
      <p:ext uri="{BB962C8B-B14F-4D97-AF65-F5344CB8AC3E}">
        <p14:creationId xmlns:p14="http://schemas.microsoft.com/office/powerpoint/2010/main" val="3338888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1B27328-174B-BB69-09B9-A96E6E4F6AB7}"/>
              </a:ext>
            </a:extLst>
          </p:cNvPr>
          <p:cNvSpPr/>
          <p:nvPr/>
        </p:nvSpPr>
        <p:spPr>
          <a:xfrm>
            <a:off x="3391217" y="2091244"/>
            <a:ext cx="2372710" cy="2372710"/>
          </a:xfrm>
          <a:prstGeom prst="ellips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solidFill>
                <a:srgbClr val="DE492A"/>
              </a:solidFill>
            </a:endParaRPr>
          </a:p>
        </p:txBody>
      </p:sp>
      <p:sp>
        <p:nvSpPr>
          <p:cNvPr id="2" name="Titre 1">
            <a:extLst>
              <a:ext uri="{FF2B5EF4-FFF2-40B4-BE49-F238E27FC236}">
                <a16:creationId xmlns:a16="http://schemas.microsoft.com/office/drawing/2014/main" id="{B34F39B2-0491-F845-85DC-2067615CD3D7}"/>
              </a:ext>
            </a:extLst>
          </p:cNvPr>
          <p:cNvSpPr>
            <a:spLocks noGrp="1"/>
          </p:cNvSpPr>
          <p:nvPr>
            <p:ph type="title"/>
          </p:nvPr>
        </p:nvSpPr>
        <p:spPr>
          <a:xfrm>
            <a:off x="175501" y="209199"/>
            <a:ext cx="5671730" cy="286103"/>
          </a:xfrm>
          <a:prstGeom prst="rect">
            <a:avLst/>
          </a:prstGeom>
        </p:spPr>
        <p:txBody>
          <a:bodyPr/>
          <a:lstStyle/>
          <a:p>
            <a:r>
              <a:rPr lang="en-US" dirty="0"/>
              <a:t>Take action to improve the health of all</a:t>
            </a:r>
          </a:p>
        </p:txBody>
      </p:sp>
      <p:sp>
        <p:nvSpPr>
          <p:cNvPr id="3" name="Espace réservé du numéro de diapositive 2">
            <a:extLst>
              <a:ext uri="{FF2B5EF4-FFF2-40B4-BE49-F238E27FC236}">
                <a16:creationId xmlns:a16="http://schemas.microsoft.com/office/drawing/2014/main" id="{ADA690D9-A093-F741-B80D-C9CCC50615A4}"/>
              </a:ext>
            </a:extLst>
          </p:cNvPr>
          <p:cNvSpPr>
            <a:spLocks noGrp="1"/>
          </p:cNvSpPr>
          <p:nvPr>
            <p:ph type="sldNum" sz="quarter" idx="12"/>
          </p:nvPr>
        </p:nvSpPr>
        <p:spPr>
          <a:xfrm>
            <a:off x="8526287" y="4829393"/>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17</a:t>
            </a:fld>
            <a:endParaRPr lang="en-US"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F7FE87B9-63CD-6247-BCE5-8806180C4E1B}"/>
              </a:ext>
            </a:extLst>
          </p:cNvPr>
          <p:cNvSpPr txBox="1"/>
          <p:nvPr/>
        </p:nvSpPr>
        <p:spPr>
          <a:xfrm>
            <a:off x="612174" y="495302"/>
            <a:ext cx="4464558"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Our missions for health</a:t>
            </a:r>
          </a:p>
        </p:txBody>
      </p:sp>
      <p:pic>
        <p:nvPicPr>
          <p:cNvPr id="18" name="Image 17">
            <a:extLst>
              <a:ext uri="{FF2B5EF4-FFF2-40B4-BE49-F238E27FC236}">
                <a16:creationId xmlns:a16="http://schemas.microsoft.com/office/drawing/2014/main" id="{B415991D-C46D-E14D-A0DB-69F7D84F42CA}"/>
              </a:ext>
            </a:extLst>
          </p:cNvPr>
          <p:cNvPicPr>
            <a:picLocks noChangeAspect="1"/>
          </p:cNvPicPr>
          <p:nvPr/>
        </p:nvPicPr>
        <p:blipFill>
          <a:blip r:embed="rId3"/>
          <a:stretch>
            <a:fillRect/>
          </a:stretch>
        </p:blipFill>
        <p:spPr>
          <a:xfrm>
            <a:off x="5988079" y="3388778"/>
            <a:ext cx="765524" cy="774478"/>
          </a:xfrm>
          <a:prstGeom prst="rect">
            <a:avLst/>
          </a:prstGeom>
        </p:spPr>
      </p:pic>
      <p:pic>
        <p:nvPicPr>
          <p:cNvPr id="27" name="Image 26">
            <a:extLst>
              <a:ext uri="{FF2B5EF4-FFF2-40B4-BE49-F238E27FC236}">
                <a16:creationId xmlns:a16="http://schemas.microsoft.com/office/drawing/2014/main" id="{6226F6C9-F419-9749-84E2-68DE7F78FA49}"/>
              </a:ext>
            </a:extLst>
          </p:cNvPr>
          <p:cNvPicPr>
            <a:picLocks noChangeAspect="1"/>
          </p:cNvPicPr>
          <p:nvPr/>
        </p:nvPicPr>
        <p:blipFill>
          <a:blip r:embed="rId4"/>
          <a:stretch>
            <a:fillRect/>
          </a:stretch>
        </p:blipFill>
        <p:spPr>
          <a:xfrm>
            <a:off x="2293883" y="3517974"/>
            <a:ext cx="770447" cy="774900"/>
          </a:xfrm>
          <a:prstGeom prst="rect">
            <a:avLst/>
          </a:prstGeom>
        </p:spPr>
      </p:pic>
      <p:pic>
        <p:nvPicPr>
          <p:cNvPr id="28" name="Image 27">
            <a:extLst>
              <a:ext uri="{FF2B5EF4-FFF2-40B4-BE49-F238E27FC236}">
                <a16:creationId xmlns:a16="http://schemas.microsoft.com/office/drawing/2014/main" id="{937F2237-4497-2849-A3A7-9BAFC7F6F6DF}"/>
              </a:ext>
            </a:extLst>
          </p:cNvPr>
          <p:cNvPicPr>
            <a:picLocks noChangeAspect="1"/>
          </p:cNvPicPr>
          <p:nvPr/>
        </p:nvPicPr>
        <p:blipFill>
          <a:blip r:embed="rId5"/>
          <a:stretch>
            <a:fillRect/>
          </a:stretch>
        </p:blipFill>
        <p:spPr>
          <a:xfrm>
            <a:off x="2371692" y="2147773"/>
            <a:ext cx="779405" cy="774900"/>
          </a:xfrm>
          <a:prstGeom prst="rect">
            <a:avLst/>
          </a:prstGeom>
        </p:spPr>
      </p:pic>
      <p:pic>
        <p:nvPicPr>
          <p:cNvPr id="29" name="Image 28">
            <a:extLst>
              <a:ext uri="{FF2B5EF4-FFF2-40B4-BE49-F238E27FC236}">
                <a16:creationId xmlns:a16="http://schemas.microsoft.com/office/drawing/2014/main" id="{3AFB77BD-1BE0-9247-BB7F-DA9BC952878C}"/>
              </a:ext>
            </a:extLst>
          </p:cNvPr>
          <p:cNvPicPr>
            <a:picLocks noChangeAspect="1"/>
          </p:cNvPicPr>
          <p:nvPr/>
        </p:nvPicPr>
        <p:blipFill>
          <a:blip r:embed="rId6"/>
          <a:stretch>
            <a:fillRect/>
          </a:stretch>
        </p:blipFill>
        <p:spPr>
          <a:xfrm>
            <a:off x="3570799" y="1215749"/>
            <a:ext cx="774900" cy="774900"/>
          </a:xfrm>
          <a:prstGeom prst="rect">
            <a:avLst/>
          </a:prstGeom>
        </p:spPr>
      </p:pic>
      <p:pic>
        <p:nvPicPr>
          <p:cNvPr id="30" name="Image 29">
            <a:extLst>
              <a:ext uri="{FF2B5EF4-FFF2-40B4-BE49-F238E27FC236}">
                <a16:creationId xmlns:a16="http://schemas.microsoft.com/office/drawing/2014/main" id="{4D758546-63DA-2040-8E74-04A4247CBCB2}"/>
              </a:ext>
            </a:extLst>
          </p:cNvPr>
          <p:cNvPicPr>
            <a:picLocks noChangeAspect="1"/>
          </p:cNvPicPr>
          <p:nvPr/>
        </p:nvPicPr>
        <p:blipFill>
          <a:blip r:embed="rId7"/>
          <a:stretch>
            <a:fillRect/>
          </a:stretch>
        </p:blipFill>
        <p:spPr>
          <a:xfrm>
            <a:off x="5865330" y="2024979"/>
            <a:ext cx="770421" cy="774900"/>
          </a:xfrm>
          <a:prstGeom prst="rect">
            <a:avLst/>
          </a:prstGeom>
        </p:spPr>
      </p:pic>
      <p:sp>
        <p:nvSpPr>
          <p:cNvPr id="31" name="Espace réservé du contenu 5">
            <a:extLst>
              <a:ext uri="{FF2B5EF4-FFF2-40B4-BE49-F238E27FC236}">
                <a16:creationId xmlns:a16="http://schemas.microsoft.com/office/drawing/2014/main" id="{BED871D9-3C1C-A443-8A82-0448AD27AF24}"/>
              </a:ext>
            </a:extLst>
          </p:cNvPr>
          <p:cNvSpPr txBox="1">
            <a:spLocks/>
          </p:cNvSpPr>
          <p:nvPr/>
        </p:nvSpPr>
        <p:spPr>
          <a:xfrm>
            <a:off x="6728663" y="2168875"/>
            <a:ext cx="1749497" cy="49687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EF4C22"/>
              </a:buClr>
              <a:buFontTx/>
              <a:buNone/>
              <a:defRPr sz="2700" b="0" i="0" kern="1200">
                <a:solidFill>
                  <a:schemeClr val="tx1"/>
                </a:solidFill>
                <a:latin typeface="Hind" panose="02000000000000000000" pitchFamily="2" charset="77"/>
                <a:ea typeface="+mn-ea"/>
                <a:cs typeface="Hind" panose="02000000000000000000" pitchFamily="2" charset="77"/>
              </a:defRPr>
            </a:lvl1pPr>
            <a:lvl2pPr marL="223838" indent="-214313" algn="l" defTabSz="914400" rtl="0" eaLnBrk="1" latinLnBrk="0" hangingPunct="1">
              <a:lnSpc>
                <a:spcPct val="90000"/>
              </a:lnSpc>
              <a:spcBef>
                <a:spcPts val="1700"/>
              </a:spcBef>
              <a:buClr>
                <a:srgbClr val="EF4C22"/>
              </a:buClr>
              <a:buFont typeface="Arial" panose="020B0604020202020204" pitchFamily="34" charset="0"/>
              <a:buChar char="•"/>
              <a:tabLst/>
              <a:defRPr sz="2500" b="0" i="0" kern="1200">
                <a:solidFill>
                  <a:schemeClr val="tx1"/>
                </a:solidFill>
                <a:latin typeface="Hind" panose="02000000000000000000" pitchFamily="2" charset="77"/>
                <a:ea typeface="+mn-ea"/>
                <a:cs typeface="Hind" panose="02000000000000000000" pitchFamily="2" charset="77"/>
              </a:defRPr>
            </a:lvl2pPr>
            <a:lvl3pPr marL="268288" marR="0" indent="-260350" algn="l" defTabSz="914400" rtl="0" eaLnBrk="1" fontAlgn="auto" latinLnBrk="0" hangingPunct="1">
              <a:lnSpc>
                <a:spcPct val="100000"/>
              </a:lnSpc>
              <a:spcBef>
                <a:spcPts val="1200"/>
              </a:spcBef>
              <a:spcAft>
                <a:spcPts val="0"/>
              </a:spcAft>
              <a:buClr>
                <a:srgbClr val="EF4C22"/>
              </a:buClr>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90000"/>
              </a:lnSpc>
              <a:spcBef>
                <a:spcPts val="800"/>
              </a:spcBef>
              <a:buClr>
                <a:srgbClr val="EF4C22"/>
              </a:buClr>
              <a:buFont typeface="Arial" panose="020B0604020202020204" pitchFamily="34" charset="0"/>
              <a:buNone/>
              <a:tabLst/>
              <a:defRPr sz="1300" b="0" i="0" kern="1200">
                <a:solidFill>
                  <a:schemeClr val="tx1"/>
                </a:solidFill>
                <a:latin typeface="Hind" panose="02000000000000000000" pitchFamily="2" charset="77"/>
                <a:ea typeface="+mn-ea"/>
                <a:cs typeface="Hind" panose="02000000000000000000" pitchFamily="2" charset="77"/>
              </a:defRPr>
            </a:lvl4pPr>
            <a:lvl5pPr marL="804863" marR="0" indent="-180975" algn="l" defTabSz="914400" rtl="0" eaLnBrk="1" fontAlgn="auto" latinLnBrk="0" hangingPunct="1">
              <a:lnSpc>
                <a:spcPct val="100000"/>
              </a:lnSpc>
              <a:spcBef>
                <a:spcPts val="500"/>
              </a:spcBef>
              <a:spcAft>
                <a:spcPts val="0"/>
              </a:spcAft>
              <a:buClr>
                <a:srgbClr val="EF4C22"/>
              </a:buClr>
              <a:buSzTx/>
              <a:buFont typeface="AppleSymbols" charset="0"/>
              <a:buChar char="⎼"/>
              <a:tabLst/>
              <a:defRPr sz="1000" b="0" i="0" kern="1200">
                <a:solidFill>
                  <a:schemeClr val="tx2"/>
                </a:solidFill>
                <a:latin typeface="Hind" panose="02000000000000000000" pitchFamily="2" charset="77"/>
                <a:ea typeface="Times New Roman" charset="0"/>
                <a:cs typeface="Hind" panose="02000000000000000000" pitchFamily="2" charset="77"/>
              </a:defRPr>
            </a:lvl5pPr>
            <a:lvl6pPr marL="2457450" indent="-171450" algn="l" defTabSz="914400" rtl="0" eaLnBrk="1" latinLnBrk="0" hangingPunct="1">
              <a:lnSpc>
                <a:spcPct val="90000"/>
              </a:lnSpc>
              <a:spcBef>
                <a:spcPts val="500"/>
              </a:spcBef>
              <a:buClr>
                <a:srgbClr val="E63723"/>
              </a:buClr>
              <a:buFont typeface="AppleSymbols" charset="0"/>
              <a:buChar char="⎼"/>
              <a:defRPr sz="1400" b="0" kern="1200">
                <a:solidFill>
                  <a:schemeClr val="tx2"/>
                </a:solidFill>
                <a:latin typeface="+mj-lt"/>
                <a:ea typeface="Times New Roman" charset="0"/>
                <a:cs typeface="Times New Roman"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r>
              <a:rPr lang="en-US" sz="1100" dirty="0">
                <a:latin typeface="Arial" panose="020B0604020202020204" pitchFamily="34" charset="0"/>
                <a:cs typeface="Arial" panose="020B0604020202020204" pitchFamily="34" charset="0"/>
              </a:rPr>
              <a:t>Play a major role in the </a:t>
            </a:r>
            <a:r>
              <a:rPr lang="en-US" sz="1100" b="1" dirty="0">
                <a:solidFill>
                  <a:schemeClr val="accent6"/>
                </a:solidFill>
                <a:latin typeface="Arial" panose="020B0604020202020204" pitchFamily="34" charset="0"/>
                <a:cs typeface="Arial" panose="020B0604020202020204" pitchFamily="34" charset="0"/>
              </a:rPr>
              <a:t>national coordination of health research</a:t>
            </a:r>
            <a:endParaRPr lang="en-US" sz="1100" b="1" dirty="0">
              <a:latin typeface="Arial" panose="020B0604020202020204" pitchFamily="34" charset="0"/>
              <a:cs typeface="Arial" panose="020B0604020202020204" pitchFamily="34" charset="0"/>
            </a:endParaRPr>
          </a:p>
        </p:txBody>
      </p:sp>
      <p:sp>
        <p:nvSpPr>
          <p:cNvPr id="32" name="Espace réservé du contenu 5">
            <a:extLst>
              <a:ext uri="{FF2B5EF4-FFF2-40B4-BE49-F238E27FC236}">
                <a16:creationId xmlns:a16="http://schemas.microsoft.com/office/drawing/2014/main" id="{F2EA69E6-5A26-9D4C-BCBB-849F83AA630E}"/>
              </a:ext>
            </a:extLst>
          </p:cNvPr>
          <p:cNvSpPr txBox="1">
            <a:spLocks/>
          </p:cNvSpPr>
          <p:nvPr/>
        </p:nvSpPr>
        <p:spPr>
          <a:xfrm>
            <a:off x="4387903" y="1342430"/>
            <a:ext cx="1787816" cy="52153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EF4C22"/>
              </a:buClr>
              <a:buFontTx/>
              <a:buNone/>
              <a:defRPr sz="2700" b="0" i="0" kern="1200">
                <a:solidFill>
                  <a:schemeClr val="tx1"/>
                </a:solidFill>
                <a:latin typeface="Hind" panose="02000000000000000000" pitchFamily="2" charset="77"/>
                <a:ea typeface="+mn-ea"/>
                <a:cs typeface="Hind" panose="02000000000000000000" pitchFamily="2" charset="77"/>
              </a:defRPr>
            </a:lvl1pPr>
            <a:lvl2pPr marL="223838" indent="-214313" algn="l" defTabSz="914400" rtl="0" eaLnBrk="1" latinLnBrk="0" hangingPunct="1">
              <a:lnSpc>
                <a:spcPct val="90000"/>
              </a:lnSpc>
              <a:spcBef>
                <a:spcPts val="1700"/>
              </a:spcBef>
              <a:buClr>
                <a:srgbClr val="EF4C22"/>
              </a:buClr>
              <a:buFont typeface="Arial" panose="020B0604020202020204" pitchFamily="34" charset="0"/>
              <a:buChar char="•"/>
              <a:tabLst/>
              <a:defRPr sz="2500" b="0" i="0" kern="1200">
                <a:solidFill>
                  <a:schemeClr val="tx1"/>
                </a:solidFill>
                <a:latin typeface="Hind" panose="02000000000000000000" pitchFamily="2" charset="77"/>
                <a:ea typeface="+mn-ea"/>
                <a:cs typeface="Hind" panose="02000000000000000000" pitchFamily="2" charset="77"/>
              </a:defRPr>
            </a:lvl2pPr>
            <a:lvl3pPr marL="268288" marR="0" indent="-260350" algn="l" defTabSz="914400" rtl="0" eaLnBrk="1" fontAlgn="auto" latinLnBrk="0" hangingPunct="1">
              <a:lnSpc>
                <a:spcPct val="100000"/>
              </a:lnSpc>
              <a:spcBef>
                <a:spcPts val="1200"/>
              </a:spcBef>
              <a:spcAft>
                <a:spcPts val="0"/>
              </a:spcAft>
              <a:buClr>
                <a:srgbClr val="EF4C22"/>
              </a:buClr>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90000"/>
              </a:lnSpc>
              <a:spcBef>
                <a:spcPts val="800"/>
              </a:spcBef>
              <a:buClr>
                <a:srgbClr val="EF4C22"/>
              </a:buClr>
              <a:buFont typeface="Arial" panose="020B0604020202020204" pitchFamily="34" charset="0"/>
              <a:buNone/>
              <a:tabLst/>
              <a:defRPr sz="1300" b="0" i="0" kern="1200">
                <a:solidFill>
                  <a:schemeClr val="tx1"/>
                </a:solidFill>
                <a:latin typeface="Hind" panose="02000000000000000000" pitchFamily="2" charset="77"/>
                <a:ea typeface="+mn-ea"/>
                <a:cs typeface="Hind" panose="02000000000000000000" pitchFamily="2" charset="77"/>
              </a:defRPr>
            </a:lvl4pPr>
            <a:lvl5pPr marL="804863" marR="0" indent="-180975" algn="l" defTabSz="914400" rtl="0" eaLnBrk="1" fontAlgn="auto" latinLnBrk="0" hangingPunct="1">
              <a:lnSpc>
                <a:spcPct val="100000"/>
              </a:lnSpc>
              <a:spcBef>
                <a:spcPts val="500"/>
              </a:spcBef>
              <a:spcAft>
                <a:spcPts val="0"/>
              </a:spcAft>
              <a:buClr>
                <a:srgbClr val="EF4C22"/>
              </a:buClr>
              <a:buSzTx/>
              <a:buFont typeface="AppleSymbols" charset="0"/>
              <a:buChar char="⎼"/>
              <a:tabLst/>
              <a:defRPr sz="1000" b="0" i="0" kern="1200">
                <a:solidFill>
                  <a:schemeClr val="tx2"/>
                </a:solidFill>
                <a:latin typeface="Hind" panose="02000000000000000000" pitchFamily="2" charset="77"/>
                <a:ea typeface="Times New Roman" charset="0"/>
                <a:cs typeface="Hind" panose="02000000000000000000" pitchFamily="2" charset="77"/>
              </a:defRPr>
            </a:lvl5pPr>
            <a:lvl6pPr marL="2457450" indent="-171450" algn="l" defTabSz="914400" rtl="0" eaLnBrk="1" latinLnBrk="0" hangingPunct="1">
              <a:lnSpc>
                <a:spcPct val="90000"/>
              </a:lnSpc>
              <a:spcBef>
                <a:spcPts val="500"/>
              </a:spcBef>
              <a:buClr>
                <a:srgbClr val="E63723"/>
              </a:buClr>
              <a:buFont typeface="AppleSymbols" charset="0"/>
              <a:buChar char="⎼"/>
              <a:defRPr sz="1400" b="0" kern="1200">
                <a:solidFill>
                  <a:schemeClr val="tx2"/>
                </a:solidFill>
                <a:latin typeface="+mj-lt"/>
                <a:ea typeface="Times New Roman" charset="0"/>
                <a:cs typeface="Times New Roman"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r>
              <a:rPr lang="en-US" sz="1100" b="1" dirty="0">
                <a:solidFill>
                  <a:schemeClr val="accent4"/>
                </a:solidFill>
                <a:latin typeface="Arial" panose="020B0604020202020204" pitchFamily="34" charset="0"/>
                <a:cs typeface="Arial" panose="020B0604020202020204" pitchFamily="34" charset="0"/>
              </a:rPr>
              <a:t>Produce and disseminate knowledge </a:t>
            </a:r>
            <a:r>
              <a:rPr lang="en-US" sz="1100" dirty="0">
                <a:latin typeface="Arial" panose="020B0604020202020204" pitchFamily="34" charset="0"/>
                <a:cs typeface="Arial" panose="020B0604020202020204" pitchFamily="34" charset="0"/>
              </a:rPr>
              <a:t>nationally and internationally</a:t>
            </a:r>
          </a:p>
        </p:txBody>
      </p:sp>
      <p:sp>
        <p:nvSpPr>
          <p:cNvPr id="33" name="Espace réservé du contenu 5">
            <a:extLst>
              <a:ext uri="{FF2B5EF4-FFF2-40B4-BE49-F238E27FC236}">
                <a16:creationId xmlns:a16="http://schemas.microsoft.com/office/drawing/2014/main" id="{A5EB02BB-407E-514B-AC11-6C9E1FE1FAF9}"/>
              </a:ext>
            </a:extLst>
          </p:cNvPr>
          <p:cNvSpPr txBox="1">
            <a:spLocks/>
          </p:cNvSpPr>
          <p:nvPr/>
        </p:nvSpPr>
        <p:spPr>
          <a:xfrm>
            <a:off x="689318" y="2202423"/>
            <a:ext cx="1604566" cy="82916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EF4C22"/>
              </a:buClr>
              <a:buFontTx/>
              <a:buNone/>
              <a:defRPr sz="2700" b="0" i="0" kern="1200">
                <a:solidFill>
                  <a:schemeClr val="tx1"/>
                </a:solidFill>
                <a:latin typeface="Hind" panose="02000000000000000000" pitchFamily="2" charset="77"/>
                <a:ea typeface="+mn-ea"/>
                <a:cs typeface="Hind" panose="02000000000000000000" pitchFamily="2" charset="77"/>
              </a:defRPr>
            </a:lvl1pPr>
            <a:lvl2pPr marL="223838" indent="-214313" algn="l" defTabSz="914400" rtl="0" eaLnBrk="1" latinLnBrk="0" hangingPunct="1">
              <a:lnSpc>
                <a:spcPct val="90000"/>
              </a:lnSpc>
              <a:spcBef>
                <a:spcPts val="1700"/>
              </a:spcBef>
              <a:buClr>
                <a:srgbClr val="EF4C22"/>
              </a:buClr>
              <a:buFont typeface="Arial" panose="020B0604020202020204" pitchFamily="34" charset="0"/>
              <a:buChar char="•"/>
              <a:tabLst/>
              <a:defRPr sz="2500" b="0" i="0" kern="1200">
                <a:solidFill>
                  <a:schemeClr val="tx1"/>
                </a:solidFill>
                <a:latin typeface="Hind" panose="02000000000000000000" pitchFamily="2" charset="77"/>
                <a:ea typeface="+mn-ea"/>
                <a:cs typeface="Hind" panose="02000000000000000000" pitchFamily="2" charset="77"/>
              </a:defRPr>
            </a:lvl2pPr>
            <a:lvl3pPr marL="268288" marR="0" indent="-260350" algn="l" defTabSz="914400" rtl="0" eaLnBrk="1" fontAlgn="auto" latinLnBrk="0" hangingPunct="1">
              <a:lnSpc>
                <a:spcPct val="100000"/>
              </a:lnSpc>
              <a:spcBef>
                <a:spcPts val="1200"/>
              </a:spcBef>
              <a:spcAft>
                <a:spcPts val="0"/>
              </a:spcAft>
              <a:buClr>
                <a:srgbClr val="EF4C22"/>
              </a:buClr>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90000"/>
              </a:lnSpc>
              <a:spcBef>
                <a:spcPts val="800"/>
              </a:spcBef>
              <a:buClr>
                <a:srgbClr val="EF4C22"/>
              </a:buClr>
              <a:buFont typeface="Arial" panose="020B0604020202020204" pitchFamily="34" charset="0"/>
              <a:buNone/>
              <a:tabLst/>
              <a:defRPr sz="1300" b="0" i="0" kern="1200">
                <a:solidFill>
                  <a:schemeClr val="tx1"/>
                </a:solidFill>
                <a:latin typeface="Hind" panose="02000000000000000000" pitchFamily="2" charset="77"/>
                <a:ea typeface="+mn-ea"/>
                <a:cs typeface="Hind" panose="02000000000000000000" pitchFamily="2" charset="77"/>
              </a:defRPr>
            </a:lvl4pPr>
            <a:lvl5pPr marL="804863" marR="0" indent="-180975" algn="l" defTabSz="914400" rtl="0" eaLnBrk="1" fontAlgn="auto" latinLnBrk="0" hangingPunct="1">
              <a:lnSpc>
                <a:spcPct val="100000"/>
              </a:lnSpc>
              <a:spcBef>
                <a:spcPts val="500"/>
              </a:spcBef>
              <a:spcAft>
                <a:spcPts val="0"/>
              </a:spcAft>
              <a:buClr>
                <a:srgbClr val="EF4C22"/>
              </a:buClr>
              <a:buSzTx/>
              <a:buFont typeface="AppleSymbols" charset="0"/>
              <a:buChar char="⎼"/>
              <a:tabLst/>
              <a:defRPr sz="1000" b="0" i="0" kern="1200">
                <a:solidFill>
                  <a:schemeClr val="tx2"/>
                </a:solidFill>
                <a:latin typeface="Hind" panose="02000000000000000000" pitchFamily="2" charset="77"/>
                <a:ea typeface="Times New Roman" charset="0"/>
                <a:cs typeface="Hind" panose="02000000000000000000" pitchFamily="2" charset="77"/>
              </a:defRPr>
            </a:lvl5pPr>
            <a:lvl6pPr marL="2457450" indent="-171450" algn="l" defTabSz="914400" rtl="0" eaLnBrk="1" latinLnBrk="0" hangingPunct="1">
              <a:lnSpc>
                <a:spcPct val="90000"/>
              </a:lnSpc>
              <a:spcBef>
                <a:spcPts val="500"/>
              </a:spcBef>
              <a:buClr>
                <a:srgbClr val="E63723"/>
              </a:buClr>
              <a:buFont typeface="AppleSymbols" charset="0"/>
              <a:buChar char="⎼"/>
              <a:defRPr sz="1400" b="0" kern="1200">
                <a:solidFill>
                  <a:schemeClr val="tx2"/>
                </a:solidFill>
                <a:latin typeface="+mj-lt"/>
                <a:ea typeface="Times New Roman" charset="0"/>
                <a:cs typeface="Times New Roman"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1100" dirty="0">
                <a:latin typeface="Arial" panose="020B0604020202020204" pitchFamily="34" charset="0"/>
                <a:cs typeface="Arial" panose="020B0604020202020204" pitchFamily="34" charset="0"/>
              </a:rPr>
              <a:t>Provide scientific expertise and </a:t>
            </a:r>
            <a:r>
              <a:rPr lang="en-US" sz="1100" b="1" dirty="0">
                <a:solidFill>
                  <a:schemeClr val="accent3"/>
                </a:solidFill>
                <a:latin typeface="Arial" panose="020B0604020202020204" pitchFamily="34" charset="0"/>
                <a:cs typeface="Arial" panose="020B0604020202020204" pitchFamily="34" charset="0"/>
              </a:rPr>
              <a:t>support for science based policy in health</a:t>
            </a:r>
          </a:p>
        </p:txBody>
      </p:sp>
      <p:sp>
        <p:nvSpPr>
          <p:cNvPr id="34" name="Espace réservé du contenu 5">
            <a:extLst>
              <a:ext uri="{FF2B5EF4-FFF2-40B4-BE49-F238E27FC236}">
                <a16:creationId xmlns:a16="http://schemas.microsoft.com/office/drawing/2014/main" id="{395AB76B-AE0E-0C4B-B8D1-3AF62C5E7AAB}"/>
              </a:ext>
            </a:extLst>
          </p:cNvPr>
          <p:cNvSpPr txBox="1">
            <a:spLocks/>
          </p:cNvSpPr>
          <p:nvPr/>
        </p:nvSpPr>
        <p:spPr>
          <a:xfrm>
            <a:off x="592075" y="3677045"/>
            <a:ext cx="1589704" cy="49221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EF4C22"/>
              </a:buClr>
              <a:buFontTx/>
              <a:buNone/>
              <a:defRPr sz="2700" b="0" i="0" kern="1200">
                <a:solidFill>
                  <a:schemeClr val="tx1"/>
                </a:solidFill>
                <a:latin typeface="Hind" panose="02000000000000000000" pitchFamily="2" charset="77"/>
                <a:ea typeface="+mn-ea"/>
                <a:cs typeface="Hind" panose="02000000000000000000" pitchFamily="2" charset="77"/>
              </a:defRPr>
            </a:lvl1pPr>
            <a:lvl2pPr marL="223838" indent="-214313" algn="l" defTabSz="914400" rtl="0" eaLnBrk="1" latinLnBrk="0" hangingPunct="1">
              <a:lnSpc>
                <a:spcPct val="90000"/>
              </a:lnSpc>
              <a:spcBef>
                <a:spcPts val="1700"/>
              </a:spcBef>
              <a:buClr>
                <a:srgbClr val="EF4C22"/>
              </a:buClr>
              <a:buFont typeface="Arial" panose="020B0604020202020204" pitchFamily="34" charset="0"/>
              <a:buChar char="•"/>
              <a:tabLst/>
              <a:defRPr sz="2500" b="0" i="0" kern="1200">
                <a:solidFill>
                  <a:schemeClr val="tx1"/>
                </a:solidFill>
                <a:latin typeface="Hind" panose="02000000000000000000" pitchFamily="2" charset="77"/>
                <a:ea typeface="+mn-ea"/>
                <a:cs typeface="Hind" panose="02000000000000000000" pitchFamily="2" charset="77"/>
              </a:defRPr>
            </a:lvl2pPr>
            <a:lvl3pPr marL="268288" marR="0" indent="-260350" algn="l" defTabSz="914400" rtl="0" eaLnBrk="1" fontAlgn="auto" latinLnBrk="0" hangingPunct="1">
              <a:lnSpc>
                <a:spcPct val="100000"/>
              </a:lnSpc>
              <a:spcBef>
                <a:spcPts val="1200"/>
              </a:spcBef>
              <a:spcAft>
                <a:spcPts val="0"/>
              </a:spcAft>
              <a:buClr>
                <a:srgbClr val="EF4C22"/>
              </a:buClr>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90000"/>
              </a:lnSpc>
              <a:spcBef>
                <a:spcPts val="800"/>
              </a:spcBef>
              <a:buClr>
                <a:srgbClr val="EF4C22"/>
              </a:buClr>
              <a:buFont typeface="Arial" panose="020B0604020202020204" pitchFamily="34" charset="0"/>
              <a:buNone/>
              <a:tabLst/>
              <a:defRPr sz="1300" b="0" i="0" kern="1200">
                <a:solidFill>
                  <a:schemeClr val="tx1"/>
                </a:solidFill>
                <a:latin typeface="Hind" panose="02000000000000000000" pitchFamily="2" charset="77"/>
                <a:ea typeface="+mn-ea"/>
                <a:cs typeface="Hind" panose="02000000000000000000" pitchFamily="2" charset="77"/>
              </a:defRPr>
            </a:lvl4pPr>
            <a:lvl5pPr marL="804863" marR="0" indent="-180975" algn="l" defTabSz="914400" rtl="0" eaLnBrk="1" fontAlgn="auto" latinLnBrk="0" hangingPunct="1">
              <a:lnSpc>
                <a:spcPct val="100000"/>
              </a:lnSpc>
              <a:spcBef>
                <a:spcPts val="500"/>
              </a:spcBef>
              <a:spcAft>
                <a:spcPts val="0"/>
              </a:spcAft>
              <a:buClr>
                <a:srgbClr val="EF4C22"/>
              </a:buClr>
              <a:buSzTx/>
              <a:buFont typeface="AppleSymbols" charset="0"/>
              <a:buChar char="⎼"/>
              <a:tabLst/>
              <a:defRPr sz="1000" b="0" i="0" kern="1200">
                <a:solidFill>
                  <a:schemeClr val="tx2"/>
                </a:solidFill>
                <a:latin typeface="Hind" panose="02000000000000000000" pitchFamily="2" charset="77"/>
                <a:ea typeface="Times New Roman" charset="0"/>
                <a:cs typeface="Hind" panose="02000000000000000000" pitchFamily="2" charset="77"/>
              </a:defRPr>
            </a:lvl5pPr>
            <a:lvl6pPr marL="2457450" indent="-171450" algn="l" defTabSz="914400" rtl="0" eaLnBrk="1" latinLnBrk="0" hangingPunct="1">
              <a:lnSpc>
                <a:spcPct val="90000"/>
              </a:lnSpc>
              <a:spcBef>
                <a:spcPts val="500"/>
              </a:spcBef>
              <a:buClr>
                <a:srgbClr val="E63723"/>
              </a:buClr>
              <a:buFont typeface="AppleSymbols" charset="0"/>
              <a:buChar char="⎼"/>
              <a:defRPr sz="1400" b="0" kern="1200">
                <a:solidFill>
                  <a:schemeClr val="tx2"/>
                </a:solidFill>
                <a:latin typeface="+mj-lt"/>
                <a:ea typeface="Times New Roman" charset="0"/>
                <a:cs typeface="Times New Roman"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1100" dirty="0">
                <a:latin typeface="Arial" panose="020B0604020202020204" pitchFamily="34" charset="0"/>
                <a:cs typeface="Arial" panose="020B0604020202020204" pitchFamily="34" charset="0"/>
              </a:rPr>
              <a:t>Create value from </a:t>
            </a:r>
            <a:r>
              <a:rPr lang="en-US" sz="1100" b="1" dirty="0">
                <a:solidFill>
                  <a:schemeClr val="accent5"/>
                </a:solidFill>
                <a:latin typeface="Arial" panose="020B0604020202020204" pitchFamily="34" charset="0"/>
                <a:cs typeface="Arial" panose="020B0604020202020204" pitchFamily="34" charset="0"/>
              </a:rPr>
              <a:t>discoveries and their applications</a:t>
            </a:r>
          </a:p>
        </p:txBody>
      </p:sp>
      <p:sp>
        <p:nvSpPr>
          <p:cNvPr id="35" name="ZoneTexte 34">
            <a:extLst>
              <a:ext uri="{FF2B5EF4-FFF2-40B4-BE49-F238E27FC236}">
                <a16:creationId xmlns:a16="http://schemas.microsoft.com/office/drawing/2014/main" id="{206669A2-D197-6440-96D8-FB9DE381B8DF}"/>
              </a:ext>
            </a:extLst>
          </p:cNvPr>
          <p:cNvSpPr txBox="1"/>
          <p:nvPr/>
        </p:nvSpPr>
        <p:spPr>
          <a:xfrm>
            <a:off x="3588654" y="2538935"/>
            <a:ext cx="1977836" cy="1477328"/>
          </a:xfrm>
          <a:prstGeom prst="rect">
            <a:avLst/>
          </a:prstGeom>
          <a:noFill/>
        </p:spPr>
        <p:txBody>
          <a:bodyPr wrap="square" rtlCol="0">
            <a:spAutoFit/>
          </a:bodyPr>
          <a:lstStyle/>
          <a:p>
            <a:pPr algn="ctr"/>
            <a:r>
              <a:rPr lang="en-US" sz="1500" dirty="0">
                <a:solidFill>
                  <a:schemeClr val="bg1"/>
                </a:solidFill>
                <a:latin typeface="Arial" panose="020B0604020202020204" pitchFamily="34" charset="0"/>
                <a:cs typeface="Arial" panose="020B0604020202020204" pitchFamily="34" charset="0"/>
              </a:rPr>
              <a:t>INITIATE, </a:t>
            </a:r>
          </a:p>
          <a:p>
            <a:pPr algn="ctr"/>
            <a:r>
              <a:rPr lang="en-US" sz="1500" dirty="0">
                <a:solidFill>
                  <a:schemeClr val="bg1"/>
                </a:solidFill>
                <a:latin typeface="Arial" panose="020B0604020202020204" pitchFamily="34" charset="0"/>
                <a:cs typeface="Arial" panose="020B0604020202020204" pitchFamily="34" charset="0"/>
              </a:rPr>
              <a:t>DEVELOP AND COORDINATE </a:t>
            </a:r>
            <a:r>
              <a:rPr lang="en-US" sz="1500" b="1" dirty="0">
                <a:solidFill>
                  <a:schemeClr val="bg1"/>
                </a:solidFill>
                <a:latin typeface="Arial" panose="020B0604020202020204" pitchFamily="34" charset="0"/>
                <a:cs typeface="Arial" panose="020B0604020202020204" pitchFamily="34" charset="0"/>
              </a:rPr>
              <a:t>BIOMEDICAL RESEARCH OF EXCELLENCE</a:t>
            </a:r>
          </a:p>
        </p:txBody>
      </p:sp>
      <p:sp>
        <p:nvSpPr>
          <p:cNvPr id="17" name="Espace réservé du contenu 5">
            <a:extLst>
              <a:ext uri="{FF2B5EF4-FFF2-40B4-BE49-F238E27FC236}">
                <a16:creationId xmlns:a16="http://schemas.microsoft.com/office/drawing/2014/main" id="{530EDE80-3BA5-4D4D-82D8-01F8675430FF}"/>
              </a:ext>
            </a:extLst>
          </p:cNvPr>
          <p:cNvSpPr txBox="1">
            <a:spLocks/>
          </p:cNvSpPr>
          <p:nvPr/>
        </p:nvSpPr>
        <p:spPr>
          <a:xfrm>
            <a:off x="6823616" y="3517011"/>
            <a:ext cx="1916510" cy="538843"/>
          </a:xfrm>
          <a:prstGeom prst="rect">
            <a:avLst/>
          </a:prstGeom>
        </p:spPr>
        <p:txBody>
          <a:bodyPr vert="horz" lIns="0" tIns="0" rIns="0" bIns="0" rtlCol="0">
            <a:noAutofit/>
          </a:bodyPr>
          <a:lstStyle>
            <a:lvl1pPr marL="0" indent="0" algn="l" defTabSz="685783" rtl="0" eaLnBrk="1" latinLnBrk="0" hangingPunct="1">
              <a:lnSpc>
                <a:spcPct val="90000"/>
              </a:lnSpc>
              <a:spcBef>
                <a:spcPts val="750"/>
              </a:spcBef>
              <a:buClr>
                <a:srgbClr val="EF4C22"/>
              </a:buClr>
              <a:buFontTx/>
              <a:buNone/>
              <a:defRPr sz="2000" b="0" i="0" kern="1200">
                <a:solidFill>
                  <a:schemeClr val="tx1"/>
                </a:solidFill>
                <a:latin typeface="Hind Medium" panose="02000000000000000000" pitchFamily="2" charset="77"/>
                <a:ea typeface="+mn-ea"/>
                <a:cs typeface="Hind Medium" panose="02000000000000000000" pitchFamily="2" charset="77"/>
              </a:defRPr>
            </a:lvl1pPr>
            <a:lvl2pPr marL="161996" indent="-160731" algn="l" defTabSz="685783" rtl="0" eaLnBrk="1" latinLnBrk="0" hangingPunct="1">
              <a:lnSpc>
                <a:spcPct val="90000"/>
              </a:lnSpc>
              <a:spcBef>
                <a:spcPts val="1275"/>
              </a:spcBef>
              <a:buClr>
                <a:schemeClr val="accent1"/>
              </a:buClr>
              <a:buFont typeface="Arial" panose="020B0604020202020204" pitchFamily="34" charset="0"/>
              <a:buChar char="•"/>
              <a:tabLst/>
              <a:defRPr sz="1800" b="0" i="0" kern="1200">
                <a:solidFill>
                  <a:schemeClr val="tx1"/>
                </a:solidFill>
                <a:latin typeface="Hind" panose="02000000000000000000" pitchFamily="2" charset="77"/>
                <a:ea typeface="+mn-ea"/>
                <a:cs typeface="Hind" panose="02000000000000000000" pitchFamily="2" charset="77"/>
              </a:defRPr>
            </a:lvl2pPr>
            <a:lvl3pPr marL="161996" marR="0" indent="-161996" algn="l" defTabSz="685783" rtl="0" eaLnBrk="1" fontAlgn="auto" latinLnBrk="0" hangingPunct="1">
              <a:lnSpc>
                <a:spcPct val="100000"/>
              </a:lnSpc>
              <a:spcBef>
                <a:spcPts val="900"/>
              </a:spcBef>
              <a:spcAft>
                <a:spcPts val="0"/>
              </a:spcAft>
              <a:buClr>
                <a:schemeClr val="accent1"/>
              </a:buClr>
              <a:buSzPct val="80000"/>
              <a:buFont typeface="Helvetica" pitchFamily="2" charset="0"/>
              <a:buChar char="●"/>
              <a:tabLst/>
              <a:defRPr sz="1300" b="0" i="0" kern="1200">
                <a:solidFill>
                  <a:schemeClr val="tx1"/>
                </a:solidFill>
                <a:latin typeface="Hind" panose="02000000000000000000" pitchFamily="2" charset="77"/>
                <a:ea typeface="+mn-ea"/>
                <a:cs typeface="Hind" panose="02000000000000000000" pitchFamily="2" charset="77"/>
              </a:defRPr>
            </a:lvl3pPr>
            <a:lvl4pPr marL="8100" indent="0" algn="l" defTabSz="685783" rtl="0" eaLnBrk="1" latinLnBrk="0" hangingPunct="1">
              <a:lnSpc>
                <a:spcPct val="100000"/>
              </a:lnSpc>
              <a:spcBef>
                <a:spcPts val="600"/>
              </a:spcBef>
              <a:buClr>
                <a:schemeClr val="accent1"/>
              </a:buClr>
              <a:buFont typeface="Arial" panose="020B0604020202020204" pitchFamily="34" charset="0"/>
              <a:buNone/>
              <a:tabLst/>
              <a:defRPr sz="1000" b="0" i="0" kern="1200">
                <a:solidFill>
                  <a:schemeClr val="tx1"/>
                </a:solidFill>
                <a:latin typeface="Hind" panose="02000000000000000000" pitchFamily="2" charset="77"/>
                <a:ea typeface="+mn-ea"/>
                <a:cs typeface="Hind" panose="02000000000000000000" pitchFamily="2" charset="77"/>
              </a:defRPr>
            </a:lvl4pPr>
            <a:lvl5pPr marL="7144" marR="0" indent="0" algn="l" defTabSz="685783" rtl="0" eaLnBrk="1" fontAlgn="auto" latinLnBrk="0" hangingPunct="1">
              <a:lnSpc>
                <a:spcPct val="100000"/>
              </a:lnSpc>
              <a:spcBef>
                <a:spcPts val="600"/>
              </a:spcBef>
              <a:spcAft>
                <a:spcPts val="0"/>
              </a:spcAft>
              <a:buClr>
                <a:srgbClr val="EF4C22"/>
              </a:buClr>
              <a:buSzTx/>
              <a:buFontTx/>
              <a:buNone/>
              <a:tabLst/>
              <a:defRPr sz="800" b="0" i="0" kern="1200">
                <a:solidFill>
                  <a:schemeClr val="tx1"/>
                </a:solidFill>
                <a:latin typeface="Hind" panose="02000000000000000000" pitchFamily="2" charset="77"/>
                <a:ea typeface="Hind" panose="02000000000000000000" pitchFamily="2" charset="77"/>
                <a:cs typeface="Hind" panose="02000000000000000000" pitchFamily="2" charset="77"/>
              </a:defRPr>
            </a:lvl5pPr>
            <a:lvl6pPr marL="1843042" indent="-128585" algn="l" defTabSz="685783" rtl="0" eaLnBrk="1" latinLnBrk="0" hangingPunct="1">
              <a:lnSpc>
                <a:spcPct val="90000"/>
              </a:lnSpc>
              <a:spcBef>
                <a:spcPts val="375"/>
              </a:spcBef>
              <a:buClr>
                <a:srgbClr val="E63723"/>
              </a:buClr>
              <a:buFont typeface="AppleSymbols" charset="0"/>
              <a:buChar char="⎼"/>
              <a:defRPr sz="1050" b="0" kern="1200">
                <a:solidFill>
                  <a:schemeClr val="tx2"/>
                </a:solidFill>
                <a:latin typeface="+mj-lt"/>
                <a:ea typeface="Times New Roman" charset="0"/>
                <a:cs typeface="Times New Roman" charset="0"/>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lnSpc>
                <a:spcPct val="90000"/>
              </a:lnSpc>
            </a:pPr>
            <a:r>
              <a:rPr lang="en-US" sz="1100" b="1" dirty="0">
                <a:solidFill>
                  <a:schemeClr val="accent2"/>
                </a:solidFill>
                <a:latin typeface="Arial" panose="020B0604020202020204" pitchFamily="34" charset="0"/>
                <a:cs typeface="Arial" panose="020B0604020202020204" pitchFamily="34" charset="0"/>
              </a:rPr>
              <a:t>Support higher education </a:t>
            </a:r>
            <a:r>
              <a:rPr lang="en-US" sz="1100" dirty="0">
                <a:latin typeface="Arial" panose="020B0604020202020204" pitchFamily="34" charset="0"/>
                <a:cs typeface="Arial" panose="020B0604020202020204" pitchFamily="34" charset="0"/>
              </a:rPr>
              <a:t>and research training</a:t>
            </a:r>
          </a:p>
        </p:txBody>
      </p:sp>
    </p:spTree>
    <p:extLst>
      <p:ext uri="{BB962C8B-B14F-4D97-AF65-F5344CB8AC3E}">
        <p14:creationId xmlns:p14="http://schemas.microsoft.com/office/powerpoint/2010/main" val="3691588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a:xfrm>
            <a:off x="175501" y="209199"/>
            <a:ext cx="5671730" cy="286103"/>
          </a:xfrm>
          <a:prstGeom prst="rect">
            <a:avLst/>
          </a:prstGeom>
        </p:spPr>
        <p:txBody>
          <a:bodyPr/>
          <a:lstStyle/>
          <a:p>
            <a:r>
              <a:rPr lang="en-US" dirty="0"/>
              <a:t>Take action to improve the health of all</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15136" y="4829012"/>
            <a:ext cx="617713" cy="215904"/>
          </a:xfrm>
          <a:prstGeom prst="rect">
            <a:avLst/>
          </a:prstGeom>
        </p:spPr>
        <p:txBody>
          <a:bodyPr/>
          <a:lstStyle/>
          <a:p>
            <a:fld id="{90F7D937-8C47-D949-9B66-03B4793ACCA3}" type="slidenum">
              <a:rPr lang="en-US" smtClean="0">
                <a:latin typeface="+mn-lt"/>
              </a:rPr>
              <a:pPr/>
              <a:t>18</a:t>
            </a:fld>
            <a:endParaRPr lang="en-US" dirty="0">
              <a:latin typeface="+mn-lt"/>
            </a:endParaRPr>
          </a:p>
        </p:txBody>
      </p:sp>
      <p:sp>
        <p:nvSpPr>
          <p:cNvPr id="7" name="ZoneTexte 6">
            <a:extLst>
              <a:ext uri="{FF2B5EF4-FFF2-40B4-BE49-F238E27FC236}">
                <a16:creationId xmlns:a16="http://schemas.microsoft.com/office/drawing/2014/main" id="{865122E1-38C3-3445-A3AE-F576D62DF25C}"/>
              </a:ext>
            </a:extLst>
          </p:cNvPr>
          <p:cNvSpPr txBox="1"/>
          <p:nvPr/>
        </p:nvSpPr>
        <p:spPr>
          <a:xfrm>
            <a:off x="603936" y="495302"/>
            <a:ext cx="6142540"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Our fields of activity and expertise</a:t>
            </a:r>
          </a:p>
        </p:txBody>
      </p:sp>
      <p:cxnSp>
        <p:nvCxnSpPr>
          <p:cNvPr id="52" name="Connecteur droit 51"/>
          <p:cNvCxnSpPr>
            <a:cxnSpLocks/>
          </p:cNvCxnSpPr>
          <p:nvPr/>
        </p:nvCxnSpPr>
        <p:spPr>
          <a:xfrm>
            <a:off x="3727762" y="2820255"/>
            <a:ext cx="652625" cy="7334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a:cxnSpLocks/>
          </p:cNvCxnSpPr>
          <p:nvPr/>
        </p:nvCxnSpPr>
        <p:spPr>
          <a:xfrm>
            <a:off x="3710295" y="2813766"/>
            <a:ext cx="2287444" cy="8882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a:cxnSpLocks/>
          </p:cNvCxnSpPr>
          <p:nvPr/>
        </p:nvCxnSpPr>
        <p:spPr>
          <a:xfrm>
            <a:off x="3710295" y="2813766"/>
            <a:ext cx="4408816" cy="42742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a:cxnSpLocks/>
          </p:cNvCxnSpPr>
          <p:nvPr/>
        </p:nvCxnSpPr>
        <p:spPr>
          <a:xfrm flipV="1">
            <a:off x="3710295" y="2034574"/>
            <a:ext cx="3417106" cy="78568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a:cxnSpLocks/>
          </p:cNvCxnSpPr>
          <p:nvPr/>
        </p:nvCxnSpPr>
        <p:spPr>
          <a:xfrm flipV="1">
            <a:off x="3710295" y="1607312"/>
            <a:ext cx="2287444" cy="121510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a:cxnSpLocks/>
          </p:cNvCxnSpPr>
          <p:nvPr/>
        </p:nvCxnSpPr>
        <p:spPr>
          <a:xfrm flipV="1">
            <a:off x="3710295" y="1607312"/>
            <a:ext cx="1126903" cy="1217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a:blip r:embed="rId3"/>
          <a:stretch>
            <a:fillRect/>
          </a:stretch>
        </p:blipFill>
        <p:spPr>
          <a:xfrm>
            <a:off x="3245" y="1754679"/>
            <a:ext cx="3661693" cy="1653668"/>
          </a:xfrm>
          <a:prstGeom prst="rect">
            <a:avLst/>
          </a:prstGeom>
        </p:spPr>
      </p:pic>
      <p:sp>
        <p:nvSpPr>
          <p:cNvPr id="25" name="Ellipse 24">
            <a:extLst>
              <a:ext uri="{FF2B5EF4-FFF2-40B4-BE49-F238E27FC236}">
                <a16:creationId xmlns:a16="http://schemas.microsoft.com/office/drawing/2014/main" id="{0FCB1E04-0ED1-884A-BC4A-03BA08E81CC4}"/>
              </a:ext>
            </a:extLst>
          </p:cNvPr>
          <p:cNvSpPr>
            <a:spLocks noChangeAspect="1"/>
          </p:cNvSpPr>
          <p:nvPr/>
        </p:nvSpPr>
        <p:spPr>
          <a:xfrm>
            <a:off x="4075800" y="936157"/>
            <a:ext cx="1152000" cy="1152000"/>
          </a:xfrm>
          <a:prstGeom prst="ellipse">
            <a:avLst/>
          </a:prstGeom>
          <a:solidFill>
            <a:srgbClr val="E4CA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100" dirty="0">
                <a:solidFill>
                  <a:schemeClr val="tx1"/>
                </a:solidFill>
                <a:latin typeface="Arial" panose="020B0604020202020204" pitchFamily="34" charset="0"/>
                <a:cs typeface="Arial" panose="020B0604020202020204" pitchFamily="34" charset="0"/>
              </a:rPr>
              <a:t>Fundamental </a:t>
            </a:r>
            <a:br>
              <a:rPr lang="en-US" sz="1100" dirty="0">
                <a:solidFill>
                  <a:schemeClr val="tx1"/>
                </a:solidFill>
                <a:latin typeface="Arial" panose="020B0604020202020204" pitchFamily="34" charset="0"/>
                <a:cs typeface="Arial" panose="020B0604020202020204" pitchFamily="34" charset="0"/>
              </a:rPr>
            </a:br>
            <a:r>
              <a:rPr lang="en-US" sz="1100" dirty="0">
                <a:solidFill>
                  <a:schemeClr val="tx1"/>
                </a:solidFill>
                <a:latin typeface="Arial" panose="020B0604020202020204" pitchFamily="34" charset="0"/>
                <a:cs typeface="Arial" panose="020B0604020202020204" pitchFamily="34" charset="0"/>
              </a:rPr>
              <a:t>research</a:t>
            </a:r>
          </a:p>
        </p:txBody>
      </p:sp>
      <p:sp>
        <p:nvSpPr>
          <p:cNvPr id="26" name="Ellipse 25">
            <a:extLst>
              <a:ext uri="{FF2B5EF4-FFF2-40B4-BE49-F238E27FC236}">
                <a16:creationId xmlns:a16="http://schemas.microsoft.com/office/drawing/2014/main" id="{0FCB1E04-0ED1-884A-BC4A-03BA08E81CC4}"/>
              </a:ext>
            </a:extLst>
          </p:cNvPr>
          <p:cNvSpPr>
            <a:spLocks noChangeAspect="1"/>
          </p:cNvSpPr>
          <p:nvPr/>
        </p:nvSpPr>
        <p:spPr>
          <a:xfrm>
            <a:off x="5661632" y="656884"/>
            <a:ext cx="1260000" cy="1260000"/>
          </a:xfrm>
          <a:prstGeom prst="ellipse">
            <a:avLst/>
          </a:prstGeom>
          <a:solidFill>
            <a:srgbClr val="DDEA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100" dirty="0">
                <a:solidFill>
                  <a:schemeClr val="tx1"/>
                </a:solidFill>
                <a:latin typeface="Arial" panose="020B0604020202020204" pitchFamily="34" charset="0"/>
                <a:cs typeface="Arial" panose="020B0604020202020204" pitchFamily="34" charset="0"/>
              </a:rPr>
              <a:t>Clinical and</a:t>
            </a:r>
            <a:br>
              <a:rPr lang="en-US" sz="1100" dirty="0">
                <a:solidFill>
                  <a:schemeClr val="tx1"/>
                </a:solidFill>
                <a:latin typeface="Arial" panose="020B0604020202020204" pitchFamily="34" charset="0"/>
                <a:cs typeface="Arial" panose="020B0604020202020204" pitchFamily="34" charset="0"/>
              </a:rPr>
            </a:br>
            <a:r>
              <a:rPr lang="en-US" sz="1100" dirty="0">
                <a:solidFill>
                  <a:schemeClr val="tx1"/>
                </a:solidFill>
                <a:latin typeface="Arial" panose="020B0604020202020204" pitchFamily="34" charset="0"/>
                <a:cs typeface="Arial" panose="020B0604020202020204" pitchFamily="34" charset="0"/>
              </a:rPr>
              <a:t>preclinical trials</a:t>
            </a:r>
          </a:p>
        </p:txBody>
      </p:sp>
      <p:sp>
        <p:nvSpPr>
          <p:cNvPr id="27" name="Ellipse 26">
            <a:extLst>
              <a:ext uri="{FF2B5EF4-FFF2-40B4-BE49-F238E27FC236}">
                <a16:creationId xmlns:a16="http://schemas.microsoft.com/office/drawing/2014/main" id="{0FCB1E04-0ED1-884A-BC4A-03BA08E81CC4}"/>
              </a:ext>
            </a:extLst>
          </p:cNvPr>
          <p:cNvSpPr>
            <a:spLocks noChangeAspect="1"/>
          </p:cNvSpPr>
          <p:nvPr/>
        </p:nvSpPr>
        <p:spPr>
          <a:xfrm>
            <a:off x="6956403" y="1129037"/>
            <a:ext cx="1368000" cy="1368000"/>
          </a:xfrm>
          <a:prstGeom prst="ellipse">
            <a:avLst/>
          </a:prstGeom>
          <a:solidFill>
            <a:srgbClr val="5CC3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100" dirty="0">
                <a:solidFill>
                  <a:schemeClr val="tx1"/>
                </a:solidFill>
                <a:latin typeface="Arial" panose="020B0604020202020204" pitchFamily="34" charset="0"/>
                <a:cs typeface="Arial" panose="020B0604020202020204" pitchFamily="34" charset="0"/>
              </a:rPr>
              <a:t>Cohorts and </a:t>
            </a:r>
            <a:br>
              <a:rPr lang="en-US" sz="1100" dirty="0">
                <a:solidFill>
                  <a:schemeClr val="tx1"/>
                </a:solidFill>
                <a:latin typeface="Arial" panose="020B0604020202020204" pitchFamily="34" charset="0"/>
                <a:cs typeface="Arial" panose="020B0604020202020204" pitchFamily="34" charset="0"/>
              </a:rPr>
            </a:br>
            <a:r>
              <a:rPr lang="en-US" sz="1100" dirty="0">
                <a:solidFill>
                  <a:schemeClr val="tx1"/>
                </a:solidFill>
                <a:latin typeface="Arial" panose="020B0604020202020204" pitchFamily="34" charset="0"/>
                <a:cs typeface="Arial" panose="020B0604020202020204" pitchFamily="34" charset="0"/>
              </a:rPr>
              <a:t>epidemiological </a:t>
            </a:r>
            <a:br>
              <a:rPr lang="en-US" sz="1100" dirty="0">
                <a:solidFill>
                  <a:schemeClr val="tx1"/>
                </a:solidFill>
                <a:latin typeface="Arial" panose="020B0604020202020204" pitchFamily="34" charset="0"/>
                <a:cs typeface="Arial" panose="020B0604020202020204" pitchFamily="34" charset="0"/>
              </a:rPr>
            </a:br>
            <a:r>
              <a:rPr lang="en-US" sz="1100" dirty="0">
                <a:solidFill>
                  <a:schemeClr val="tx1"/>
                </a:solidFill>
                <a:latin typeface="Arial" panose="020B0604020202020204" pitchFamily="34" charset="0"/>
                <a:cs typeface="Arial" panose="020B0604020202020204" pitchFamily="34" charset="0"/>
              </a:rPr>
              <a:t>studies</a:t>
            </a:r>
          </a:p>
        </p:txBody>
      </p:sp>
      <p:sp>
        <p:nvSpPr>
          <p:cNvPr id="28" name="Ellipse 27">
            <a:extLst>
              <a:ext uri="{FF2B5EF4-FFF2-40B4-BE49-F238E27FC236}">
                <a16:creationId xmlns:a16="http://schemas.microsoft.com/office/drawing/2014/main" id="{0FCB1E04-0ED1-884A-BC4A-03BA08E81CC4}"/>
              </a:ext>
            </a:extLst>
          </p:cNvPr>
          <p:cNvSpPr>
            <a:spLocks noChangeAspect="1"/>
          </p:cNvSpPr>
          <p:nvPr/>
        </p:nvSpPr>
        <p:spPr>
          <a:xfrm>
            <a:off x="7190225" y="2581513"/>
            <a:ext cx="1512000" cy="1512000"/>
          </a:xfrm>
          <a:prstGeom prst="ellipse">
            <a:avLst/>
          </a:prstGeom>
          <a:solidFill>
            <a:srgbClr val="C9E5E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lvl="0" algn="ctr"/>
            <a:r>
              <a:rPr lang="en-US" sz="1100" dirty="0">
                <a:solidFill>
                  <a:srgbClr val="424242"/>
                </a:solidFill>
                <a:latin typeface="Arial" panose="020B0604020202020204" pitchFamily="34" charset="0"/>
                <a:cs typeface="Arial" panose="020B0604020202020204" pitchFamily="34" charset="0"/>
              </a:rPr>
              <a:t>Provision of </a:t>
            </a:r>
          </a:p>
          <a:p>
            <a:pPr lvl="0" algn="ctr"/>
            <a:r>
              <a:rPr lang="en-US" sz="1100" dirty="0">
                <a:solidFill>
                  <a:srgbClr val="424242"/>
                </a:solidFill>
                <a:latin typeface="Arial" panose="020B0604020202020204" pitchFamily="34" charset="0"/>
                <a:cs typeface="Arial" panose="020B0604020202020204" pitchFamily="34" charset="0"/>
              </a:rPr>
              <a:t>expertise and </a:t>
            </a:r>
          </a:p>
          <a:p>
            <a:pPr lvl="0" algn="ctr"/>
            <a:r>
              <a:rPr lang="en-US" sz="1100" dirty="0">
                <a:solidFill>
                  <a:srgbClr val="424242"/>
                </a:solidFill>
                <a:latin typeface="Arial" panose="020B0604020202020204" pitchFamily="34" charset="0"/>
                <a:cs typeface="Arial" panose="020B0604020202020204" pitchFamily="34" charset="0"/>
              </a:rPr>
              <a:t>contribution to </a:t>
            </a:r>
          </a:p>
          <a:p>
            <a:pPr lvl="0" algn="ctr"/>
            <a:r>
              <a:rPr lang="en-US" sz="1100" dirty="0">
                <a:solidFill>
                  <a:srgbClr val="424242"/>
                </a:solidFill>
                <a:latin typeface="Arial" panose="020B0604020202020204" pitchFamily="34" charset="0"/>
                <a:cs typeface="Arial" panose="020B0604020202020204" pitchFamily="34" charset="0"/>
              </a:rPr>
              <a:t>public health and </a:t>
            </a:r>
          </a:p>
          <a:p>
            <a:pPr lvl="0" algn="ctr"/>
            <a:r>
              <a:rPr lang="en-US" sz="1100" dirty="0">
                <a:solidFill>
                  <a:srgbClr val="424242"/>
                </a:solidFill>
                <a:latin typeface="Arial" panose="020B0604020202020204" pitchFamily="34" charset="0"/>
                <a:cs typeface="Arial" panose="020B0604020202020204" pitchFamily="34" charset="0"/>
              </a:rPr>
              <a:t>research policy</a:t>
            </a:r>
          </a:p>
        </p:txBody>
      </p:sp>
      <p:sp>
        <p:nvSpPr>
          <p:cNvPr id="29" name="Ellipse 28">
            <a:extLst>
              <a:ext uri="{FF2B5EF4-FFF2-40B4-BE49-F238E27FC236}">
                <a16:creationId xmlns:a16="http://schemas.microsoft.com/office/drawing/2014/main" id="{0FCB1E04-0ED1-884A-BC4A-03BA08E81CC4}"/>
              </a:ext>
            </a:extLst>
          </p:cNvPr>
          <p:cNvSpPr>
            <a:spLocks noChangeAspect="1"/>
          </p:cNvSpPr>
          <p:nvPr/>
        </p:nvSpPr>
        <p:spPr>
          <a:xfrm>
            <a:off x="5715736" y="3268123"/>
            <a:ext cx="1368000" cy="1368000"/>
          </a:xfrm>
          <a:prstGeom prst="ellipse">
            <a:avLst/>
          </a:prstGeom>
          <a:solidFill>
            <a:srgbClr val="F2E2A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lvl="0" algn="ctr"/>
            <a:r>
              <a:rPr lang="en-US" sz="1100" dirty="0">
                <a:solidFill>
                  <a:srgbClr val="424242"/>
                </a:solidFill>
              </a:rPr>
              <a:t>Technology</a:t>
            </a:r>
          </a:p>
          <a:p>
            <a:pPr lvl="0" algn="ctr"/>
            <a:r>
              <a:rPr lang="en-US" sz="1100" dirty="0">
                <a:solidFill>
                  <a:srgbClr val="424242"/>
                </a:solidFill>
              </a:rPr>
              <a:t>transfer</a:t>
            </a:r>
          </a:p>
        </p:txBody>
      </p:sp>
      <p:sp>
        <p:nvSpPr>
          <p:cNvPr id="30" name="Ellipse 29">
            <a:extLst>
              <a:ext uri="{FF2B5EF4-FFF2-40B4-BE49-F238E27FC236}">
                <a16:creationId xmlns:a16="http://schemas.microsoft.com/office/drawing/2014/main" id="{0FCB1E04-0ED1-884A-BC4A-03BA08E81CC4}"/>
              </a:ext>
            </a:extLst>
          </p:cNvPr>
          <p:cNvSpPr>
            <a:spLocks noChangeAspect="1"/>
          </p:cNvSpPr>
          <p:nvPr/>
        </p:nvSpPr>
        <p:spPr>
          <a:xfrm>
            <a:off x="3956074" y="3322123"/>
            <a:ext cx="1260000" cy="1260000"/>
          </a:xfrm>
          <a:prstGeom prst="ellipse">
            <a:avLst/>
          </a:prstGeom>
          <a:solidFill>
            <a:srgbClr val="F8BC6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lvl="0" algn="ctr"/>
            <a:r>
              <a:rPr lang="en-US" sz="1100" dirty="0">
                <a:solidFill>
                  <a:srgbClr val="424242"/>
                </a:solidFill>
                <a:latin typeface="Arial" panose="020B0604020202020204" pitchFamily="34" charset="0"/>
                <a:cs typeface="Arial" panose="020B0604020202020204" pitchFamily="34" charset="0"/>
              </a:rPr>
              <a:t>Biomedical </a:t>
            </a:r>
            <a:br>
              <a:rPr lang="en-US" sz="1100" dirty="0">
                <a:solidFill>
                  <a:srgbClr val="424242"/>
                </a:solidFill>
                <a:latin typeface="Arial" panose="020B0604020202020204" pitchFamily="34" charset="0"/>
                <a:cs typeface="Arial" panose="020B0604020202020204" pitchFamily="34" charset="0"/>
              </a:rPr>
            </a:br>
            <a:r>
              <a:rPr lang="en-US" sz="1100" dirty="0">
                <a:solidFill>
                  <a:srgbClr val="424242"/>
                </a:solidFill>
                <a:latin typeface="Arial" panose="020B0604020202020204" pitchFamily="34" charset="0"/>
                <a:cs typeface="Arial" panose="020B0604020202020204" pitchFamily="34" charset="0"/>
              </a:rPr>
              <a:t>research </a:t>
            </a:r>
            <a:br>
              <a:rPr lang="en-US" sz="1100" dirty="0">
                <a:solidFill>
                  <a:srgbClr val="424242"/>
                </a:solidFill>
                <a:latin typeface="Arial" panose="020B0604020202020204" pitchFamily="34" charset="0"/>
                <a:cs typeface="Arial" panose="020B0604020202020204" pitchFamily="34" charset="0"/>
              </a:rPr>
            </a:br>
            <a:r>
              <a:rPr lang="en-US" sz="1100" dirty="0">
                <a:solidFill>
                  <a:srgbClr val="424242"/>
                </a:solidFill>
                <a:latin typeface="Arial" panose="020B0604020202020204" pitchFamily="34" charset="0"/>
                <a:cs typeface="Arial" panose="020B0604020202020204" pitchFamily="34" charset="0"/>
              </a:rPr>
              <a:t>infrastructure</a:t>
            </a:r>
          </a:p>
        </p:txBody>
      </p:sp>
      <p:pic>
        <p:nvPicPr>
          <p:cNvPr id="9" name="Image 8">
            <a:extLst>
              <a:ext uri="{FF2B5EF4-FFF2-40B4-BE49-F238E27FC236}">
                <a16:creationId xmlns:a16="http://schemas.microsoft.com/office/drawing/2014/main" id="{9179AE11-EA89-5F85-252B-658BA693287A}"/>
              </a:ext>
            </a:extLst>
          </p:cNvPr>
          <p:cNvPicPr>
            <a:picLocks noChangeAspect="1"/>
          </p:cNvPicPr>
          <p:nvPr/>
        </p:nvPicPr>
        <p:blipFill>
          <a:blip r:embed="rId4"/>
          <a:stretch>
            <a:fillRect/>
          </a:stretch>
        </p:blipFill>
        <p:spPr>
          <a:xfrm>
            <a:off x="3689176" y="2759851"/>
            <a:ext cx="101600" cy="101600"/>
          </a:xfrm>
          <a:prstGeom prst="rect">
            <a:avLst/>
          </a:prstGeom>
        </p:spPr>
      </p:pic>
    </p:spTree>
    <p:extLst>
      <p:ext uri="{BB962C8B-B14F-4D97-AF65-F5344CB8AC3E}">
        <p14:creationId xmlns:p14="http://schemas.microsoft.com/office/powerpoint/2010/main" val="3891011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necteur droit 69">
            <a:extLst>
              <a:ext uri="{FF2B5EF4-FFF2-40B4-BE49-F238E27FC236}">
                <a16:creationId xmlns:a16="http://schemas.microsoft.com/office/drawing/2014/main" id="{4B63235C-B539-8A40-B8E3-E8DAC7140B69}"/>
              </a:ext>
            </a:extLst>
          </p:cNvPr>
          <p:cNvCxnSpPr>
            <a:cxnSpLocks/>
          </p:cNvCxnSpPr>
          <p:nvPr/>
        </p:nvCxnSpPr>
        <p:spPr>
          <a:xfrm flipH="1">
            <a:off x="6894042" y="2740878"/>
            <a:ext cx="2587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a:xfrm>
            <a:off x="175501" y="209199"/>
            <a:ext cx="5671730" cy="286103"/>
          </a:xfrm>
          <a:prstGeom prst="rect">
            <a:avLst/>
          </a:prstGeom>
        </p:spPr>
        <p:txBody>
          <a:bodyPr/>
          <a:lstStyle/>
          <a:p>
            <a:r>
              <a:rPr lang="en-US" dirty="0"/>
              <a:t>Take action to improve the health of all</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15136" y="4829012"/>
            <a:ext cx="617713" cy="215904"/>
          </a:xfrm>
          <a:prstGeom prst="rect">
            <a:avLst/>
          </a:prstGeom>
        </p:spPr>
        <p:txBody>
          <a:bodyPr/>
          <a:lstStyle/>
          <a:p>
            <a:fld id="{90F7D937-8C47-D949-9B66-03B4793ACCA3}" type="slidenum">
              <a:rPr lang="en-US" smtClean="0">
                <a:latin typeface="+mn-lt"/>
              </a:rPr>
              <a:pPr/>
              <a:t>19</a:t>
            </a:fld>
            <a:endParaRPr lang="en-US" dirty="0">
              <a:latin typeface="+mn-lt"/>
            </a:endParaRPr>
          </a:p>
        </p:txBody>
      </p:sp>
      <p:sp>
        <p:nvSpPr>
          <p:cNvPr id="7" name="ZoneTexte 6">
            <a:extLst>
              <a:ext uri="{FF2B5EF4-FFF2-40B4-BE49-F238E27FC236}">
                <a16:creationId xmlns:a16="http://schemas.microsoft.com/office/drawing/2014/main" id="{7DC23409-E665-A84D-AC24-93A7A816C4C4}"/>
              </a:ext>
            </a:extLst>
          </p:cNvPr>
          <p:cNvSpPr txBox="1"/>
          <p:nvPr/>
        </p:nvSpPr>
        <p:spPr>
          <a:xfrm>
            <a:off x="596901" y="495302"/>
            <a:ext cx="6733210"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Cohorts and epidemiological studies</a:t>
            </a:r>
          </a:p>
        </p:txBody>
      </p:sp>
      <p:cxnSp>
        <p:nvCxnSpPr>
          <p:cNvPr id="54" name="Connecteur droit 53">
            <a:extLst>
              <a:ext uri="{FF2B5EF4-FFF2-40B4-BE49-F238E27FC236}">
                <a16:creationId xmlns:a16="http://schemas.microsoft.com/office/drawing/2014/main" id="{8B81FC0A-11FB-6841-80D1-B13ACF9EC075}"/>
              </a:ext>
            </a:extLst>
          </p:cNvPr>
          <p:cNvCxnSpPr>
            <a:cxnSpLocks/>
          </p:cNvCxnSpPr>
          <p:nvPr/>
        </p:nvCxnSpPr>
        <p:spPr>
          <a:xfrm flipH="1">
            <a:off x="2236437" y="2776282"/>
            <a:ext cx="2481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8EB4BCAA-7F46-1344-A62F-EB12E7F6F5A5}"/>
              </a:ext>
            </a:extLst>
          </p:cNvPr>
          <p:cNvCxnSpPr>
            <a:cxnSpLocks/>
          </p:cNvCxnSpPr>
          <p:nvPr/>
        </p:nvCxnSpPr>
        <p:spPr>
          <a:xfrm flipH="1">
            <a:off x="2066925" y="1990725"/>
            <a:ext cx="432752" cy="298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349FD3DA-9EA3-424B-A1D3-AE3EE8273650}"/>
              </a:ext>
            </a:extLst>
          </p:cNvPr>
          <p:cNvCxnSpPr>
            <a:cxnSpLocks/>
            <a:stCxn id="23" idx="7"/>
          </p:cNvCxnSpPr>
          <p:nvPr/>
        </p:nvCxnSpPr>
        <p:spPr>
          <a:xfrm flipV="1">
            <a:off x="1928225" y="1377950"/>
            <a:ext cx="556327" cy="7491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082E4CD0-C26E-0348-9E29-DF5EF790DCF0}"/>
              </a:ext>
            </a:extLst>
          </p:cNvPr>
          <p:cNvCxnSpPr>
            <a:cxnSpLocks/>
          </p:cNvCxnSpPr>
          <p:nvPr/>
        </p:nvCxnSpPr>
        <p:spPr>
          <a:xfrm flipH="1" flipV="1">
            <a:off x="2030214" y="3476475"/>
            <a:ext cx="428402" cy="253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082E4CD0-C26E-0348-9E29-DF5EF790DCF0}"/>
              </a:ext>
            </a:extLst>
          </p:cNvPr>
          <p:cNvCxnSpPr>
            <a:cxnSpLocks/>
            <a:stCxn id="6" idx="1"/>
          </p:cNvCxnSpPr>
          <p:nvPr/>
        </p:nvCxnSpPr>
        <p:spPr>
          <a:xfrm flipH="1" flipV="1">
            <a:off x="1615004" y="3830682"/>
            <a:ext cx="769182" cy="563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40F880F-5532-6B4E-A6E4-CA3B1857B62E}"/>
              </a:ext>
            </a:extLst>
          </p:cNvPr>
          <p:cNvSpPr/>
          <p:nvPr/>
        </p:nvSpPr>
        <p:spPr>
          <a:xfrm>
            <a:off x="2499677" y="3548718"/>
            <a:ext cx="1721211" cy="763895"/>
          </a:xfrm>
          <a:prstGeom prst="rect">
            <a:avLst/>
          </a:prstGeom>
        </p:spPr>
        <p:txBody>
          <a:bodyPr wrap="square" lIns="0" tIns="0" rIns="0" bIns="0" anchor="ctr" anchorCtr="0">
            <a:noAutofit/>
          </a:bodyPr>
          <a:lstStyle/>
          <a:p>
            <a:r>
              <a:rPr lang="en-US" sz="1100" b="1" dirty="0" err="1">
                <a:solidFill>
                  <a:srgbClr val="4E879B"/>
                </a:solidFill>
                <a:cs typeface="Arial Black" panose="020B0604020202020204" pitchFamily="34" charset="0"/>
              </a:rPr>
              <a:t>RaDiCo</a:t>
            </a:r>
            <a:r>
              <a:rPr lang="en-US" sz="1100" b="1" dirty="0">
                <a:solidFill>
                  <a:srgbClr val="4E879B"/>
                </a:solidFill>
                <a:cs typeface="Arial Black" panose="020B0604020202020204" pitchFamily="34" charset="0"/>
              </a:rPr>
              <a:t> </a:t>
            </a:r>
          </a:p>
          <a:p>
            <a:pPr marL="126000"/>
            <a:r>
              <a:rPr lang="en-US" sz="1000" dirty="0">
                <a:latin typeface="Arial" panose="020B0604020202020204" pitchFamily="34" charset="0"/>
                <a:cs typeface="Arial" panose="020B0604020202020204" pitchFamily="34" charset="0"/>
              </a:rPr>
              <a:t>over 5,000 people with rare diseases in 12 cohorts</a:t>
            </a:r>
          </a:p>
        </p:txBody>
      </p:sp>
      <p:sp>
        <p:nvSpPr>
          <p:cNvPr id="4" name="Rectangle 3">
            <a:extLst>
              <a:ext uri="{FF2B5EF4-FFF2-40B4-BE49-F238E27FC236}">
                <a16:creationId xmlns:a16="http://schemas.microsoft.com/office/drawing/2014/main" id="{C9F330C7-C3E2-2E44-89D9-698E81A20CF6}"/>
              </a:ext>
            </a:extLst>
          </p:cNvPr>
          <p:cNvSpPr/>
          <p:nvPr/>
        </p:nvSpPr>
        <p:spPr>
          <a:xfrm>
            <a:off x="2413470" y="1241665"/>
            <a:ext cx="2226267" cy="569387"/>
          </a:xfrm>
          <a:prstGeom prst="rect">
            <a:avLst/>
          </a:prstGeom>
        </p:spPr>
        <p:txBody>
          <a:bodyPr wrap="square">
            <a:spAutoFit/>
          </a:bodyPr>
          <a:lstStyle/>
          <a:p>
            <a:r>
              <a:rPr lang="en-US" sz="1100" b="1" dirty="0" err="1">
                <a:solidFill>
                  <a:srgbClr val="5C8699"/>
                </a:solidFill>
                <a:cs typeface="Arial Black" panose="020B0604020202020204" pitchFamily="34" charset="0"/>
              </a:rPr>
              <a:t>EpiCOV</a:t>
            </a:r>
            <a:endParaRPr lang="en-US" sz="1100" b="1" dirty="0">
              <a:solidFill>
                <a:srgbClr val="5C8699"/>
              </a:solidFill>
              <a:cs typeface="Arial Black" panose="020B0604020202020204" pitchFamily="34" charset="0"/>
            </a:endParaRPr>
          </a:p>
          <a:p>
            <a:pPr marL="126892" lvl="1"/>
            <a:r>
              <a:rPr lang="en-US" sz="1000" dirty="0">
                <a:latin typeface="Arial" panose="020B0604020202020204" pitchFamily="34" charset="0"/>
                <a:cs typeface="Arial" panose="020B0604020202020204" pitchFamily="34" charset="0"/>
              </a:rPr>
              <a:t>130,000 volunteers for research on SARS-CoV-2</a:t>
            </a:r>
          </a:p>
        </p:txBody>
      </p:sp>
      <p:sp>
        <p:nvSpPr>
          <p:cNvPr id="21" name="Rectangle 20">
            <a:extLst>
              <a:ext uri="{FF2B5EF4-FFF2-40B4-BE49-F238E27FC236}">
                <a16:creationId xmlns:a16="http://schemas.microsoft.com/office/drawing/2014/main" id="{EBAB48AD-AF92-A349-87CA-7D746DB9A0FA}"/>
              </a:ext>
            </a:extLst>
          </p:cNvPr>
          <p:cNvSpPr/>
          <p:nvPr/>
        </p:nvSpPr>
        <p:spPr>
          <a:xfrm>
            <a:off x="2439029" y="1851146"/>
            <a:ext cx="1975233" cy="723275"/>
          </a:xfrm>
          <a:prstGeom prst="rect">
            <a:avLst/>
          </a:prstGeom>
        </p:spPr>
        <p:txBody>
          <a:bodyPr wrap="square">
            <a:spAutoFit/>
          </a:bodyPr>
          <a:lstStyle/>
          <a:p>
            <a:pPr>
              <a:spcBef>
                <a:spcPts val="450"/>
              </a:spcBef>
            </a:pPr>
            <a:r>
              <a:rPr lang="en-US" sz="1100" b="1" dirty="0">
                <a:solidFill>
                  <a:srgbClr val="5C8699"/>
                </a:solidFill>
                <a:cs typeface="Arial Black" panose="020B0604020202020204" pitchFamily="34" charset="0"/>
              </a:rPr>
              <a:t>ELFE</a:t>
            </a:r>
          </a:p>
          <a:p>
            <a:pPr marL="126892" lvl="1"/>
            <a:r>
              <a:rPr lang="en-US" sz="1000" dirty="0">
                <a:latin typeface="Arial" panose="020B0604020202020204" pitchFamily="34" charset="0"/>
                <a:cs typeface="Arial" panose="020B0604020202020204" pitchFamily="34" charset="0"/>
              </a:rPr>
              <a:t>20,000 children born in 2011, longitudinal study from birth to adult age </a:t>
            </a:r>
          </a:p>
        </p:txBody>
      </p:sp>
      <p:sp>
        <p:nvSpPr>
          <p:cNvPr id="22" name="Rectangle 21">
            <a:extLst>
              <a:ext uri="{FF2B5EF4-FFF2-40B4-BE49-F238E27FC236}">
                <a16:creationId xmlns:a16="http://schemas.microsoft.com/office/drawing/2014/main" id="{09E402EC-5318-4A4B-A4E2-1C3407563F68}"/>
              </a:ext>
            </a:extLst>
          </p:cNvPr>
          <p:cNvSpPr/>
          <p:nvPr/>
        </p:nvSpPr>
        <p:spPr>
          <a:xfrm>
            <a:off x="2439029" y="2625757"/>
            <a:ext cx="2200708" cy="877163"/>
          </a:xfrm>
          <a:prstGeom prst="rect">
            <a:avLst/>
          </a:prstGeom>
        </p:spPr>
        <p:txBody>
          <a:bodyPr wrap="square">
            <a:spAutoFit/>
          </a:bodyPr>
          <a:lstStyle/>
          <a:p>
            <a:pPr>
              <a:spcBef>
                <a:spcPts val="450"/>
              </a:spcBef>
            </a:pPr>
            <a:r>
              <a:rPr lang="en-US" sz="1100" b="1" dirty="0" err="1">
                <a:solidFill>
                  <a:srgbClr val="5C8699"/>
                </a:solidFill>
                <a:cs typeface="Arial Black" panose="020B0604020202020204" pitchFamily="34" charset="0"/>
              </a:rPr>
              <a:t>Constances</a:t>
            </a:r>
            <a:r>
              <a:rPr lang="en-US" sz="1100" b="1" dirty="0">
                <a:solidFill>
                  <a:srgbClr val="5C8699"/>
                </a:solidFill>
                <a:cs typeface="Arial Black" panose="020B0604020202020204" pitchFamily="34" charset="0"/>
              </a:rPr>
              <a:t> </a:t>
            </a:r>
          </a:p>
          <a:p>
            <a:pPr marL="126892" lvl="1"/>
            <a:r>
              <a:rPr lang="en-US" sz="1000" dirty="0">
                <a:latin typeface="Arial" panose="020B0604020202020204" pitchFamily="34" charset="0"/>
                <a:cs typeface="Arial" panose="020B0604020202020204" pitchFamily="34" charset="0"/>
              </a:rPr>
              <a:t>220,000 subjects representative of the French population,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aged 18 to 69 years on inclusion</a:t>
            </a:r>
          </a:p>
          <a:p>
            <a:pPr marL="126892" lvl="1"/>
            <a:r>
              <a:rPr lang="en-US" sz="1000" dirty="0">
                <a:latin typeface="Arial" panose="020B0604020202020204" pitchFamily="34" charset="0"/>
                <a:cs typeface="Arial" panose="020B0604020202020204" pitchFamily="34" charset="0"/>
              </a:rPr>
              <a:t>+ a biobank of 100,000 subjects</a:t>
            </a:r>
          </a:p>
        </p:txBody>
      </p:sp>
      <p:sp>
        <p:nvSpPr>
          <p:cNvPr id="24" name="Rectangle 23">
            <a:extLst>
              <a:ext uri="{FF2B5EF4-FFF2-40B4-BE49-F238E27FC236}">
                <a16:creationId xmlns:a16="http://schemas.microsoft.com/office/drawing/2014/main" id="{1443AB6B-0DC1-8542-BDE6-DC3828D8F6E0}"/>
              </a:ext>
            </a:extLst>
          </p:cNvPr>
          <p:cNvSpPr/>
          <p:nvPr/>
        </p:nvSpPr>
        <p:spPr>
          <a:xfrm>
            <a:off x="7180914" y="1404474"/>
            <a:ext cx="1754750" cy="1077218"/>
          </a:xfrm>
          <a:prstGeom prst="rect">
            <a:avLst/>
          </a:prstGeom>
        </p:spPr>
        <p:txBody>
          <a:bodyPr wrap="square">
            <a:spAutoFit/>
          </a:bodyPr>
          <a:lstStyle/>
          <a:p>
            <a:pPr>
              <a:spcBef>
                <a:spcPts val="450"/>
              </a:spcBef>
            </a:pPr>
            <a:r>
              <a:rPr lang="en-US" sz="1200" b="1" dirty="0" err="1">
                <a:solidFill>
                  <a:schemeClr val="accent4">
                    <a:lumMod val="75000"/>
                  </a:schemeClr>
                </a:solidFill>
                <a:latin typeface="Arial" panose="020B0604020202020204" pitchFamily="34" charset="0"/>
                <a:cs typeface="Arial" panose="020B0604020202020204" pitchFamily="34" charset="0"/>
              </a:rPr>
              <a:t>Epidemiologie</a:t>
            </a:r>
            <a:r>
              <a:rPr lang="en-US" sz="1200" b="1" dirty="0">
                <a:solidFill>
                  <a:schemeClr val="accent4">
                    <a:lumMod val="75000"/>
                  </a:schemeClr>
                </a:solidFill>
                <a:latin typeface="Arial" panose="020B0604020202020204" pitchFamily="34" charset="0"/>
                <a:cs typeface="Arial" panose="020B0604020202020204" pitchFamily="34" charset="0"/>
              </a:rPr>
              <a:t>-France portal</a:t>
            </a:r>
          </a:p>
          <a:p>
            <a:pPr marL="126000"/>
            <a:r>
              <a:rPr lang="en-US" sz="1000" dirty="0">
                <a:latin typeface="Arial" panose="020B0604020202020204" pitchFamily="34" charset="0"/>
                <a:cs typeface="Arial" panose="020B0604020202020204" pitchFamily="34" charset="0"/>
              </a:rPr>
              <a:t>French health database catalogue </a:t>
            </a:r>
            <a:br>
              <a:rPr lang="en-US" sz="1000" dirty="0">
                <a:latin typeface="Arial" panose="020B0604020202020204" pitchFamily="34" charset="0"/>
                <a:cs typeface="Arial" panose="020B0604020202020204" pitchFamily="34" charset="0"/>
              </a:rPr>
            </a:br>
            <a:r>
              <a:rPr lang="en-US" sz="1000" dirty="0">
                <a:solidFill>
                  <a:srgbClr val="DE492A"/>
                </a:solidFill>
                <a:latin typeface="Arial" panose="020B0604020202020204" pitchFamily="34" charset="0"/>
                <a:cs typeface="Arial" panose="020B0604020202020204" pitchFamily="34" charset="0"/>
              </a:rPr>
              <a:t>&gt; </a:t>
            </a:r>
            <a:r>
              <a:rPr lang="en-US" sz="1000" dirty="0">
                <a:solidFill>
                  <a:srgbClr val="5C8699"/>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epidemiologie-france.aviesan.fr</a:t>
            </a:r>
            <a:endParaRPr lang="en-US" sz="1000" dirty="0">
              <a:solidFill>
                <a:srgbClr val="5C8699"/>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88A6F148-179E-0C44-8477-DCF68213EFD2}"/>
              </a:ext>
            </a:extLst>
          </p:cNvPr>
          <p:cNvSpPr/>
          <p:nvPr/>
        </p:nvSpPr>
        <p:spPr>
          <a:xfrm>
            <a:off x="7166846" y="2583923"/>
            <a:ext cx="1658177" cy="892552"/>
          </a:xfrm>
          <a:prstGeom prst="rect">
            <a:avLst/>
          </a:prstGeom>
        </p:spPr>
        <p:txBody>
          <a:bodyPr wrap="square">
            <a:spAutoFit/>
          </a:bodyPr>
          <a:lstStyle/>
          <a:p>
            <a:pPr marL="138113" indent="-130175">
              <a:spcBef>
                <a:spcPts val="450"/>
              </a:spcBef>
            </a:pPr>
            <a:r>
              <a:rPr lang="en-US" sz="1200" b="1" dirty="0" err="1">
                <a:solidFill>
                  <a:schemeClr val="accent4">
                    <a:lumMod val="75000"/>
                  </a:schemeClr>
                </a:solidFill>
                <a:latin typeface="Arial" panose="020B0604020202020204" pitchFamily="34" charset="0"/>
                <a:cs typeface="Arial" panose="020B0604020202020204" pitchFamily="34" charset="0"/>
              </a:rPr>
              <a:t>CépiDc</a:t>
            </a:r>
            <a:br>
              <a:rPr lang="en-US" sz="1200" b="1"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Epidemiology center    on the medical causes of death </a:t>
            </a:r>
            <a:br>
              <a:rPr lang="en-US" sz="1000" dirty="0">
                <a:latin typeface="Arial" panose="020B0604020202020204" pitchFamily="34" charset="0"/>
                <a:cs typeface="Arial" panose="020B0604020202020204" pitchFamily="34" charset="0"/>
              </a:rPr>
            </a:br>
            <a:r>
              <a:rPr lang="en-US" sz="1000" dirty="0">
                <a:solidFill>
                  <a:srgbClr val="DE492A"/>
                </a:solidFill>
                <a:latin typeface="Arial" panose="020B0604020202020204" pitchFamily="34" charset="0"/>
                <a:cs typeface="Arial" panose="020B0604020202020204" pitchFamily="34" charset="0"/>
              </a:rPr>
              <a:t>&gt;</a:t>
            </a:r>
            <a:r>
              <a:rPr lang="en-US" sz="1000" dirty="0">
                <a:latin typeface="Arial" panose="020B0604020202020204" pitchFamily="34" charset="0"/>
                <a:cs typeface="Arial" panose="020B0604020202020204" pitchFamily="34" charset="0"/>
              </a:rPr>
              <a:t> </a:t>
            </a:r>
            <a:r>
              <a:rPr lang="en-US" sz="1000" dirty="0">
                <a:solidFill>
                  <a:srgbClr val="5C8699"/>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cepidc.inserm.fr</a:t>
            </a:r>
            <a:endParaRPr lang="en-US" sz="1000" dirty="0">
              <a:solidFill>
                <a:srgbClr val="5C8699"/>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94C0BC78-6A04-1C46-9236-633B7C1D1B45}"/>
              </a:ext>
            </a:extLst>
          </p:cNvPr>
          <p:cNvSpPr/>
          <p:nvPr/>
        </p:nvSpPr>
        <p:spPr>
          <a:xfrm>
            <a:off x="7152778" y="3548404"/>
            <a:ext cx="1766952" cy="738664"/>
          </a:xfrm>
          <a:prstGeom prst="rect">
            <a:avLst/>
          </a:prstGeom>
        </p:spPr>
        <p:txBody>
          <a:bodyPr wrap="square">
            <a:spAutoFit/>
          </a:bodyPr>
          <a:lstStyle/>
          <a:p>
            <a:pPr marL="138113" indent="-130175">
              <a:spcBef>
                <a:spcPts val="450"/>
              </a:spcBef>
            </a:pPr>
            <a:r>
              <a:rPr lang="en-US" sz="1200" b="1" dirty="0" err="1">
                <a:solidFill>
                  <a:schemeClr val="accent4">
                    <a:lumMod val="75000"/>
                  </a:schemeClr>
                </a:solidFill>
                <a:latin typeface="Arial" panose="020B0604020202020204" pitchFamily="34" charset="0"/>
                <a:cs typeface="Arial" panose="020B0604020202020204" pitchFamily="34" charset="0"/>
              </a:rPr>
              <a:t>Orphanet</a:t>
            </a:r>
            <a:br>
              <a:rPr lang="en-US" sz="1200" b="1"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Portal for rare diseases and orphan drugs</a:t>
            </a:r>
            <a:br>
              <a:rPr lang="en-US" sz="1000" dirty="0">
                <a:latin typeface="Arial" panose="020B0604020202020204" pitchFamily="34" charset="0"/>
                <a:cs typeface="Arial" panose="020B0604020202020204" pitchFamily="34" charset="0"/>
              </a:rPr>
            </a:br>
            <a:r>
              <a:rPr lang="en-US" sz="1000" dirty="0">
                <a:solidFill>
                  <a:srgbClr val="DE492A"/>
                </a:solidFill>
                <a:latin typeface="Arial" panose="020B0604020202020204" pitchFamily="34" charset="0"/>
                <a:cs typeface="Arial" panose="020B0604020202020204" pitchFamily="34" charset="0"/>
              </a:rPr>
              <a:t>&gt;</a:t>
            </a:r>
            <a:r>
              <a:rPr lang="en-US" sz="1000" dirty="0">
                <a:latin typeface="Arial" panose="020B0604020202020204" pitchFamily="34" charset="0"/>
                <a:cs typeface="Arial" panose="020B0604020202020204" pitchFamily="34" charset="0"/>
              </a:rPr>
              <a:t> </a:t>
            </a:r>
            <a:r>
              <a:rPr lang="en-US" sz="1000" dirty="0">
                <a:solidFill>
                  <a:srgbClr val="5C8699"/>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orpha.net</a:t>
            </a:r>
            <a:endParaRPr lang="en-US" sz="1000" dirty="0">
              <a:solidFill>
                <a:srgbClr val="5C8699"/>
              </a:solidFill>
              <a:latin typeface="Arial" panose="020B0604020202020204" pitchFamily="34" charset="0"/>
              <a:cs typeface="Arial" panose="020B0604020202020204" pitchFamily="34" charset="0"/>
            </a:endParaRPr>
          </a:p>
        </p:txBody>
      </p:sp>
      <p:cxnSp>
        <p:nvCxnSpPr>
          <p:cNvPr id="64" name="Connecteur droit 63">
            <a:extLst>
              <a:ext uri="{FF2B5EF4-FFF2-40B4-BE49-F238E27FC236}">
                <a16:creationId xmlns:a16="http://schemas.microsoft.com/office/drawing/2014/main" id="{51201178-6DE8-CB45-9700-A7457AFB033D}"/>
              </a:ext>
            </a:extLst>
          </p:cNvPr>
          <p:cNvCxnSpPr>
            <a:cxnSpLocks/>
            <a:stCxn id="8" idx="7"/>
          </p:cNvCxnSpPr>
          <p:nvPr/>
        </p:nvCxnSpPr>
        <p:spPr>
          <a:xfrm flipV="1">
            <a:off x="6597576" y="1564281"/>
            <a:ext cx="567153" cy="577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9789F584-2CD8-F949-A6F2-1482D5FD19FA}"/>
              </a:ext>
            </a:extLst>
          </p:cNvPr>
          <p:cNvCxnSpPr>
            <a:cxnSpLocks/>
          </p:cNvCxnSpPr>
          <p:nvPr/>
        </p:nvCxnSpPr>
        <p:spPr>
          <a:xfrm flipH="1" flipV="1">
            <a:off x="6745739" y="3428637"/>
            <a:ext cx="435175" cy="2289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384186" y="4239889"/>
            <a:ext cx="364202" cy="307777"/>
          </a:xfrm>
          <a:prstGeom prst="rect">
            <a:avLst/>
          </a:prstGeom>
        </p:spPr>
        <p:txBody>
          <a:bodyPr wrap="none">
            <a:spAutoFit/>
          </a:bodyPr>
          <a:lstStyle/>
          <a:p>
            <a:r>
              <a:rPr lang="en-US" sz="1400" dirty="0">
                <a:solidFill>
                  <a:srgbClr val="007EB3"/>
                </a:solidFill>
                <a:latin typeface="Arial" panose="020B0604020202020204" pitchFamily="34" charset="0"/>
                <a:cs typeface="Arial" panose="020B0604020202020204" pitchFamily="34" charset="0"/>
              </a:rPr>
              <a:t>…</a:t>
            </a:r>
            <a:endParaRPr lang="en-US" dirty="0">
              <a:solidFill>
                <a:srgbClr val="007EB3"/>
              </a:solidFill>
            </a:endParaRPr>
          </a:p>
        </p:txBody>
      </p:sp>
      <p:grpSp>
        <p:nvGrpSpPr>
          <p:cNvPr id="16" name="Groupe 15">
            <a:extLst>
              <a:ext uri="{FF2B5EF4-FFF2-40B4-BE49-F238E27FC236}">
                <a16:creationId xmlns:a16="http://schemas.microsoft.com/office/drawing/2014/main" id="{E313B983-E331-F74D-95AE-B6C9861A2E75}"/>
              </a:ext>
            </a:extLst>
          </p:cNvPr>
          <p:cNvGrpSpPr/>
          <p:nvPr/>
        </p:nvGrpSpPr>
        <p:grpSpPr>
          <a:xfrm>
            <a:off x="131833" y="1818870"/>
            <a:ext cx="2104604" cy="2104602"/>
            <a:chOff x="131833" y="1707358"/>
            <a:chExt cx="2104604" cy="2104602"/>
          </a:xfrm>
        </p:grpSpPr>
        <p:sp>
          <p:nvSpPr>
            <p:cNvPr id="23" name="Ellipse 22">
              <a:extLst>
                <a:ext uri="{FF2B5EF4-FFF2-40B4-BE49-F238E27FC236}">
                  <a16:creationId xmlns:a16="http://schemas.microsoft.com/office/drawing/2014/main" id="{0FFA5F69-982F-3747-8216-F8C14450BD6C}"/>
                </a:ext>
              </a:extLst>
            </p:cNvPr>
            <p:cNvSpPr>
              <a:spLocks noChangeAspect="1"/>
            </p:cNvSpPr>
            <p:nvPr/>
          </p:nvSpPr>
          <p:spPr>
            <a:xfrm>
              <a:off x="131833" y="1707358"/>
              <a:ext cx="2104604" cy="2104602"/>
            </a:xfrm>
            <a:prstGeom prst="ellipse">
              <a:avLst/>
            </a:prstGeom>
            <a:solidFill>
              <a:srgbClr val="FF3A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E4C9E2"/>
                </a:solidFill>
              </a:endParaRPr>
            </a:p>
          </p:txBody>
        </p:sp>
        <p:sp>
          <p:nvSpPr>
            <p:cNvPr id="57" name="Rectangle 56">
              <a:extLst>
                <a:ext uri="{FF2B5EF4-FFF2-40B4-BE49-F238E27FC236}">
                  <a16:creationId xmlns:a16="http://schemas.microsoft.com/office/drawing/2014/main" id="{96897692-3C68-2447-8253-C6E74472AA27}"/>
                </a:ext>
              </a:extLst>
            </p:cNvPr>
            <p:cNvSpPr/>
            <p:nvPr/>
          </p:nvSpPr>
          <p:spPr>
            <a:xfrm>
              <a:off x="261960" y="2146624"/>
              <a:ext cx="1851988" cy="1226071"/>
            </a:xfrm>
            <a:prstGeom prst="rect">
              <a:avLst/>
            </a:prstGeom>
          </p:spPr>
          <p:txBody>
            <a:bodyPr wrap="square" lIns="0" rIns="0" anchor="ctr" anchorCtr="0">
              <a:noAutofit/>
            </a:bodyPr>
            <a:lstStyle/>
            <a:p>
              <a:pPr algn="ctr">
                <a:lnSpc>
                  <a:spcPts val="1860"/>
                </a:lnSpc>
              </a:pPr>
              <a:r>
                <a:rPr lang="en-US" sz="1800" b="1" dirty="0">
                  <a:solidFill>
                    <a:srgbClr val="5C8699"/>
                  </a:solidFill>
                  <a:cs typeface="Arial Black" panose="020B0604020202020204" pitchFamily="34" charset="0"/>
                </a:rPr>
                <a:t>Over</a:t>
              </a:r>
              <a:br>
                <a:rPr lang="en-US" sz="1800" b="1" dirty="0">
                  <a:solidFill>
                    <a:srgbClr val="5C8699"/>
                  </a:solidFill>
                  <a:cs typeface="Arial Black" panose="020B0604020202020204" pitchFamily="34" charset="0"/>
                </a:rPr>
              </a:br>
              <a:r>
                <a:rPr lang="en-US" sz="1800" b="1" dirty="0">
                  <a:solidFill>
                    <a:srgbClr val="5C8699"/>
                  </a:solidFill>
                  <a:cs typeface="Arial Black" panose="020B0604020202020204" pitchFamily="34" charset="0"/>
                </a:rPr>
                <a:t>1.6 million people</a:t>
              </a:r>
            </a:p>
            <a:p>
              <a:pPr algn="ctr"/>
              <a:r>
                <a:rPr lang="en-US" sz="1200" dirty="0">
                  <a:solidFill>
                    <a:srgbClr val="5C8699"/>
                  </a:solidFill>
                  <a:latin typeface="Arial" panose="020B0604020202020204" pitchFamily="34" charset="0"/>
                  <a:cs typeface="Arial" panose="020B0604020202020204" pitchFamily="34" charset="0"/>
                </a:rPr>
                <a:t>(2% of the French population) participating </a:t>
              </a:r>
            </a:p>
            <a:p>
              <a:pPr algn="ctr"/>
              <a:r>
                <a:rPr lang="en-US" sz="1200" dirty="0">
                  <a:solidFill>
                    <a:srgbClr val="5C8699"/>
                  </a:solidFill>
                  <a:latin typeface="Arial" panose="020B0604020202020204" pitchFamily="34" charset="0"/>
                  <a:cs typeface="Arial" panose="020B0604020202020204" pitchFamily="34" charset="0"/>
                </a:rPr>
                <a:t>in Inserm cohorts</a:t>
              </a:r>
            </a:p>
          </p:txBody>
        </p:sp>
      </p:grpSp>
      <p:sp>
        <p:nvSpPr>
          <p:cNvPr id="8" name="Ellipse 7">
            <a:extLst>
              <a:ext uri="{FF2B5EF4-FFF2-40B4-BE49-F238E27FC236}">
                <a16:creationId xmlns:a16="http://schemas.microsoft.com/office/drawing/2014/main" id="{9B94157E-9E64-7540-9A36-F6D8CC6C7D38}"/>
              </a:ext>
            </a:extLst>
          </p:cNvPr>
          <p:cNvSpPr>
            <a:spLocks noChangeAspect="1"/>
          </p:cNvSpPr>
          <p:nvPr/>
        </p:nvSpPr>
        <p:spPr>
          <a:xfrm>
            <a:off x="4799991" y="1833002"/>
            <a:ext cx="2106002" cy="2106000"/>
          </a:xfrm>
          <a:prstGeom prst="ellipse">
            <a:avLst/>
          </a:prstGeom>
          <a:solidFill>
            <a:srgbClr val="007EB3">
              <a:alpha val="380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E4C9E2"/>
              </a:solidFill>
            </a:endParaRPr>
          </a:p>
        </p:txBody>
      </p:sp>
      <p:sp>
        <p:nvSpPr>
          <p:cNvPr id="13" name="Rectangle 12">
            <a:extLst>
              <a:ext uri="{FF2B5EF4-FFF2-40B4-BE49-F238E27FC236}">
                <a16:creationId xmlns:a16="http://schemas.microsoft.com/office/drawing/2014/main" id="{0DF56DD9-F5A9-6044-978F-1E2AFB2CBE46}"/>
              </a:ext>
            </a:extLst>
          </p:cNvPr>
          <p:cNvSpPr/>
          <p:nvPr/>
        </p:nvSpPr>
        <p:spPr>
          <a:xfrm>
            <a:off x="4990739" y="1818170"/>
            <a:ext cx="1755000" cy="2106000"/>
          </a:xfrm>
          <a:prstGeom prst="rect">
            <a:avLst/>
          </a:prstGeom>
        </p:spPr>
        <p:txBody>
          <a:bodyPr wrap="square" lIns="0" tIns="0" rIns="0" bIns="0" anchor="ctr" anchorCtr="0">
            <a:noAutofit/>
          </a:bodyPr>
          <a:lstStyle/>
          <a:p>
            <a:pPr algn="ctr"/>
            <a:r>
              <a:rPr lang="en-US" sz="1400" dirty="0">
                <a:solidFill>
                  <a:schemeClr val="accent4">
                    <a:lumMod val="75000"/>
                  </a:schemeClr>
                </a:solidFill>
              </a:rPr>
              <a:t>Major public </a:t>
            </a:r>
            <a:br>
              <a:rPr lang="en-US" sz="1400" dirty="0">
                <a:solidFill>
                  <a:schemeClr val="accent4">
                    <a:lumMod val="75000"/>
                  </a:schemeClr>
                </a:solidFill>
              </a:rPr>
            </a:br>
            <a:r>
              <a:rPr lang="en-US" sz="1400" dirty="0">
                <a:solidFill>
                  <a:schemeClr val="accent4">
                    <a:lumMod val="75000"/>
                  </a:schemeClr>
                </a:solidFill>
              </a:rPr>
              <a:t>health expertise </a:t>
            </a:r>
            <a:br>
              <a:rPr lang="en-US" sz="1400" dirty="0">
                <a:solidFill>
                  <a:schemeClr val="accent4">
                    <a:lumMod val="75000"/>
                  </a:schemeClr>
                </a:solidFill>
              </a:rPr>
            </a:br>
            <a:r>
              <a:rPr lang="en-US" sz="1400" dirty="0">
                <a:solidFill>
                  <a:schemeClr val="accent4">
                    <a:lumMod val="75000"/>
                  </a:schemeClr>
                </a:solidFill>
              </a:rPr>
              <a:t>and research </a:t>
            </a:r>
            <a:r>
              <a:rPr lang="en-US" sz="1800" b="1" dirty="0">
                <a:solidFill>
                  <a:schemeClr val="accent4">
                    <a:lumMod val="75000"/>
                  </a:schemeClr>
                </a:solidFill>
              </a:rPr>
              <a:t>data</a:t>
            </a:r>
            <a:r>
              <a:rPr lang="en-US" sz="1800" b="1" dirty="0">
                <a:solidFill>
                  <a:schemeClr val="accent4">
                    <a:lumMod val="75000"/>
                  </a:schemeClr>
                </a:solidFill>
                <a:cs typeface="Arial Black" panose="020B0604020202020204" pitchFamily="34" charset="0"/>
              </a:rPr>
              <a:t>bases</a:t>
            </a:r>
            <a:r>
              <a:rPr lang="en-US" sz="1400" dirty="0">
                <a:solidFill>
                  <a:schemeClr val="accent4">
                    <a:lumMod val="75000"/>
                  </a:schemeClr>
                </a:solidFill>
              </a:rPr>
              <a:t>, </a:t>
            </a:r>
            <a:r>
              <a:rPr lang="en-US" sz="1400" dirty="0">
                <a:solidFill>
                  <a:schemeClr val="accent4">
                    <a:lumMod val="75000"/>
                  </a:schemeClr>
                </a:solidFill>
                <a:latin typeface="Arial" panose="020B0604020202020204" pitchFamily="34" charset="0"/>
                <a:cs typeface="Arial" panose="020B0604020202020204" pitchFamily="34" charset="0"/>
              </a:rPr>
              <a:t>accessible online</a:t>
            </a:r>
          </a:p>
        </p:txBody>
      </p:sp>
    </p:spTree>
    <p:extLst>
      <p:ext uri="{BB962C8B-B14F-4D97-AF65-F5344CB8AC3E}">
        <p14:creationId xmlns:p14="http://schemas.microsoft.com/office/powerpoint/2010/main" val="2685700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idx="4294967295"/>
          </p:nvPr>
        </p:nvSpPr>
        <p:spPr>
          <a:xfrm>
            <a:off x="4462419" y="2483148"/>
            <a:ext cx="4674122" cy="1900388"/>
          </a:xfrm>
          <a:prstGeom prst="rect">
            <a:avLst/>
          </a:prstGeom>
        </p:spPr>
        <p:txBody>
          <a:bodyPr>
            <a:noAutofit/>
          </a:bodyPr>
          <a:lstStyle/>
          <a:p>
            <a:r>
              <a:rPr lang="en-GB" sz="2400" dirty="0">
                <a:effectLst/>
                <a:latin typeface="Arial" panose="020B0604020202020204" pitchFamily="34" charset="0"/>
                <a:cs typeface="Arial" panose="020B0604020202020204" pitchFamily="34" charset="0"/>
              </a:rPr>
              <a:t>I</a:t>
            </a:r>
            <a:r>
              <a:rPr lang="en-GB" sz="2400" b="0" dirty="0">
                <a:effectLst/>
                <a:latin typeface="Arial" panose="020B0604020202020204" pitchFamily="34" charset="0"/>
                <a:cs typeface="Arial" panose="020B0604020202020204" pitchFamily="34" charset="0"/>
              </a:rPr>
              <a:t>nserm is the only public research organization in France entirely dedicated to health.</a:t>
            </a:r>
          </a:p>
        </p:txBody>
      </p:sp>
    </p:spTree>
    <p:extLst>
      <p:ext uri="{BB962C8B-B14F-4D97-AF65-F5344CB8AC3E}">
        <p14:creationId xmlns:p14="http://schemas.microsoft.com/office/powerpoint/2010/main" val="800408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riangle 13">
            <a:extLst>
              <a:ext uri="{FF2B5EF4-FFF2-40B4-BE49-F238E27FC236}">
                <a16:creationId xmlns:a16="http://schemas.microsoft.com/office/drawing/2014/main" id="{7C2ADF5A-A6FF-9644-B87C-0F00E9C71EA9}"/>
              </a:ext>
            </a:extLst>
          </p:cNvPr>
          <p:cNvSpPr/>
          <p:nvPr/>
        </p:nvSpPr>
        <p:spPr>
          <a:xfrm rot="5400000">
            <a:off x="1912946" y="2152549"/>
            <a:ext cx="224404" cy="151856"/>
          </a:xfrm>
          <a:prstGeom prst="triangl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riangle 65">
            <a:extLst>
              <a:ext uri="{FF2B5EF4-FFF2-40B4-BE49-F238E27FC236}">
                <a16:creationId xmlns:a16="http://schemas.microsoft.com/office/drawing/2014/main" id="{E819D67C-4AC2-2B44-B047-9FFEEF41FACE}"/>
              </a:ext>
            </a:extLst>
          </p:cNvPr>
          <p:cNvSpPr/>
          <p:nvPr/>
        </p:nvSpPr>
        <p:spPr>
          <a:xfrm rot="5400000">
            <a:off x="4434383" y="2152549"/>
            <a:ext cx="224404" cy="151856"/>
          </a:xfrm>
          <a:prstGeom prst="triangl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riangle 66">
            <a:extLst>
              <a:ext uri="{FF2B5EF4-FFF2-40B4-BE49-F238E27FC236}">
                <a16:creationId xmlns:a16="http://schemas.microsoft.com/office/drawing/2014/main" id="{B63CAF5C-03FC-C740-8304-602898CC7280}"/>
              </a:ext>
            </a:extLst>
          </p:cNvPr>
          <p:cNvSpPr/>
          <p:nvPr/>
        </p:nvSpPr>
        <p:spPr>
          <a:xfrm rot="5400000">
            <a:off x="6284224" y="2152549"/>
            <a:ext cx="224404" cy="151856"/>
          </a:xfrm>
          <a:prstGeom prst="triangl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riangle 67">
            <a:extLst>
              <a:ext uri="{FF2B5EF4-FFF2-40B4-BE49-F238E27FC236}">
                <a16:creationId xmlns:a16="http://schemas.microsoft.com/office/drawing/2014/main" id="{430A0145-A35A-3C4D-9E2A-EA52A8D7B1B9}"/>
              </a:ext>
            </a:extLst>
          </p:cNvPr>
          <p:cNvSpPr/>
          <p:nvPr/>
        </p:nvSpPr>
        <p:spPr>
          <a:xfrm rot="5400000">
            <a:off x="1912946" y="3334579"/>
            <a:ext cx="224404" cy="151856"/>
          </a:xfrm>
          <a:prstGeom prst="triangl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riangle 68">
            <a:extLst>
              <a:ext uri="{FF2B5EF4-FFF2-40B4-BE49-F238E27FC236}">
                <a16:creationId xmlns:a16="http://schemas.microsoft.com/office/drawing/2014/main" id="{33E97CC4-778F-CB4E-ADD0-7C917DAC30DA}"/>
              </a:ext>
            </a:extLst>
          </p:cNvPr>
          <p:cNvSpPr/>
          <p:nvPr/>
        </p:nvSpPr>
        <p:spPr>
          <a:xfrm rot="5400000">
            <a:off x="4434383" y="3334579"/>
            <a:ext cx="224404" cy="151856"/>
          </a:xfrm>
          <a:prstGeom prst="triangl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riangle 69">
            <a:extLst>
              <a:ext uri="{FF2B5EF4-FFF2-40B4-BE49-F238E27FC236}">
                <a16:creationId xmlns:a16="http://schemas.microsoft.com/office/drawing/2014/main" id="{DE6FF075-E082-1B49-AE71-293723E56567}"/>
              </a:ext>
            </a:extLst>
          </p:cNvPr>
          <p:cNvSpPr/>
          <p:nvPr/>
        </p:nvSpPr>
        <p:spPr>
          <a:xfrm rot="5400000">
            <a:off x="6284224" y="3334579"/>
            <a:ext cx="224404" cy="151856"/>
          </a:xfrm>
          <a:prstGeom prst="triangl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a:xfrm>
            <a:off x="175501" y="209199"/>
            <a:ext cx="5671730" cy="286103"/>
          </a:xfrm>
          <a:prstGeom prst="rect">
            <a:avLst/>
          </a:prstGeom>
        </p:spPr>
        <p:txBody>
          <a:bodyPr/>
          <a:lstStyle/>
          <a:p>
            <a:r>
              <a:rPr lang="en-US" dirty="0"/>
              <a:t>Take action to improve the health of all</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en-US" smtClean="0">
                <a:latin typeface="+mn-lt"/>
              </a:rPr>
              <a:pPr/>
              <a:t>20</a:t>
            </a:fld>
            <a:endParaRPr lang="en-US" dirty="0">
              <a:latin typeface="+mn-lt"/>
            </a:endParaRPr>
          </a:p>
        </p:txBody>
      </p:sp>
      <p:sp>
        <p:nvSpPr>
          <p:cNvPr id="7" name="ZoneTexte 6">
            <a:extLst>
              <a:ext uri="{FF2B5EF4-FFF2-40B4-BE49-F238E27FC236}">
                <a16:creationId xmlns:a16="http://schemas.microsoft.com/office/drawing/2014/main" id="{7DC23409-E665-A84D-AC24-93A7A816C4C4}"/>
              </a:ext>
            </a:extLst>
          </p:cNvPr>
          <p:cNvSpPr txBox="1"/>
          <p:nvPr/>
        </p:nvSpPr>
        <p:spPr>
          <a:xfrm>
            <a:off x="644520" y="374364"/>
            <a:ext cx="6709699" cy="646331"/>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A continuum from basic to clinical, therapeutic, </a:t>
            </a:r>
            <a:br>
              <a:rPr lang="en-US" sz="2100"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and public health research</a:t>
            </a:r>
          </a:p>
        </p:txBody>
      </p:sp>
      <p:sp>
        <p:nvSpPr>
          <p:cNvPr id="46" name="Rectangle : coins arrondis 45">
            <a:extLst>
              <a:ext uri="{FF2B5EF4-FFF2-40B4-BE49-F238E27FC236}">
                <a16:creationId xmlns:a16="http://schemas.microsoft.com/office/drawing/2014/main" id="{2DB98950-6146-0749-A986-71457AD7E5CD}"/>
              </a:ext>
            </a:extLst>
          </p:cNvPr>
          <p:cNvSpPr/>
          <p:nvPr/>
        </p:nvSpPr>
        <p:spPr>
          <a:xfrm>
            <a:off x="2084428" y="2980824"/>
            <a:ext cx="2385866"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 coins arrondis 49">
            <a:extLst>
              <a:ext uri="{FF2B5EF4-FFF2-40B4-BE49-F238E27FC236}">
                <a16:creationId xmlns:a16="http://schemas.microsoft.com/office/drawing/2014/main" id="{6AE7E00A-AB1F-AA4F-B495-75DC2071A585}"/>
              </a:ext>
            </a:extLst>
          </p:cNvPr>
          <p:cNvSpPr/>
          <p:nvPr/>
        </p:nvSpPr>
        <p:spPr>
          <a:xfrm>
            <a:off x="4604603" y="2980825"/>
            <a:ext cx="1718140"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 coins arrondis 55">
            <a:extLst>
              <a:ext uri="{FF2B5EF4-FFF2-40B4-BE49-F238E27FC236}">
                <a16:creationId xmlns:a16="http://schemas.microsoft.com/office/drawing/2014/main" id="{D454D192-FCD1-E242-8E3E-A6B11D3271D5}"/>
              </a:ext>
            </a:extLst>
          </p:cNvPr>
          <p:cNvSpPr/>
          <p:nvPr/>
        </p:nvSpPr>
        <p:spPr>
          <a:xfrm>
            <a:off x="6457052" y="2980825"/>
            <a:ext cx="2324671"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 coins arrondis 38">
            <a:extLst>
              <a:ext uri="{FF2B5EF4-FFF2-40B4-BE49-F238E27FC236}">
                <a16:creationId xmlns:a16="http://schemas.microsoft.com/office/drawing/2014/main" id="{1316EB75-C97C-2C45-945C-9F6E21FC1A3F}"/>
              </a:ext>
            </a:extLst>
          </p:cNvPr>
          <p:cNvSpPr/>
          <p:nvPr/>
        </p:nvSpPr>
        <p:spPr>
          <a:xfrm>
            <a:off x="317446" y="2983929"/>
            <a:ext cx="1631774"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 coins arrondis 29">
            <a:extLst>
              <a:ext uri="{FF2B5EF4-FFF2-40B4-BE49-F238E27FC236}">
                <a16:creationId xmlns:a16="http://schemas.microsoft.com/office/drawing/2014/main" id="{C150F1BE-FBEA-5B4A-B54B-8DEAB60B115D}"/>
              </a:ext>
            </a:extLst>
          </p:cNvPr>
          <p:cNvSpPr/>
          <p:nvPr/>
        </p:nvSpPr>
        <p:spPr>
          <a:xfrm>
            <a:off x="4604603" y="1781833"/>
            <a:ext cx="1718139"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 coins arrondis 31">
            <a:extLst>
              <a:ext uri="{FF2B5EF4-FFF2-40B4-BE49-F238E27FC236}">
                <a16:creationId xmlns:a16="http://schemas.microsoft.com/office/drawing/2014/main" id="{3DF48E08-87D2-4346-B475-BE10DB390B16}"/>
              </a:ext>
            </a:extLst>
          </p:cNvPr>
          <p:cNvSpPr/>
          <p:nvPr/>
        </p:nvSpPr>
        <p:spPr>
          <a:xfrm>
            <a:off x="6456097" y="1781833"/>
            <a:ext cx="2324671"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 coins arrondis 28">
            <a:extLst>
              <a:ext uri="{FF2B5EF4-FFF2-40B4-BE49-F238E27FC236}">
                <a16:creationId xmlns:a16="http://schemas.microsoft.com/office/drawing/2014/main" id="{CC756FF5-451F-BC46-BA26-294A5899BBE2}"/>
              </a:ext>
            </a:extLst>
          </p:cNvPr>
          <p:cNvSpPr/>
          <p:nvPr/>
        </p:nvSpPr>
        <p:spPr>
          <a:xfrm>
            <a:off x="2084428" y="1781833"/>
            <a:ext cx="2385866"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 coins arrondis 5">
            <a:extLst>
              <a:ext uri="{FF2B5EF4-FFF2-40B4-BE49-F238E27FC236}">
                <a16:creationId xmlns:a16="http://schemas.microsoft.com/office/drawing/2014/main" id="{B878AA7A-823C-6443-AFEF-D7E29C3323C8}"/>
              </a:ext>
            </a:extLst>
          </p:cNvPr>
          <p:cNvSpPr/>
          <p:nvPr/>
        </p:nvSpPr>
        <p:spPr>
          <a:xfrm>
            <a:off x="317446" y="1781833"/>
            <a:ext cx="1631774"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Espace réservé du contenu 2">
            <a:extLst>
              <a:ext uri="{FF2B5EF4-FFF2-40B4-BE49-F238E27FC236}">
                <a16:creationId xmlns:a16="http://schemas.microsoft.com/office/drawing/2014/main" id="{111D2457-E1A5-8D40-93F3-DAD9A31214A4}"/>
              </a:ext>
            </a:extLst>
          </p:cNvPr>
          <p:cNvSpPr txBox="1">
            <a:spLocks/>
          </p:cNvSpPr>
          <p:nvPr/>
        </p:nvSpPr>
        <p:spPr>
          <a:xfrm>
            <a:off x="317446" y="1935152"/>
            <a:ext cx="1631774" cy="575197"/>
          </a:xfrm>
          <a:prstGeom prst="rect">
            <a:avLst/>
          </a:prstGeom>
        </p:spPr>
        <p:txBody>
          <a:bodyPr vert="horz" lIns="0" tIns="0" rIns="0" bIns="0" rtlCol="0">
            <a:noAutofit/>
          </a:bodyPr>
          <a:lstStyle>
            <a:lvl1pPr marL="0" indent="0" algn="l" defTabSz="685783" rtl="0" eaLnBrk="1" latinLnBrk="0" hangingPunct="1">
              <a:lnSpc>
                <a:spcPct val="90000"/>
              </a:lnSpc>
              <a:spcBef>
                <a:spcPts val="750"/>
              </a:spcBef>
              <a:buClr>
                <a:srgbClr val="EF4C22"/>
              </a:buClr>
              <a:buFontTx/>
              <a:buNone/>
              <a:defRPr sz="1900" b="0" i="0" kern="1200">
                <a:solidFill>
                  <a:schemeClr val="tx1"/>
                </a:solidFill>
                <a:latin typeface="Arial" panose="020B0604020202020204" pitchFamily="34" charset="0"/>
                <a:ea typeface="+mn-ea"/>
                <a:cs typeface="Arial" panose="020B0604020202020204" pitchFamily="34" charset="0"/>
              </a:defRPr>
            </a:lvl1pPr>
            <a:lvl2pPr marL="161996" indent="-160731" algn="l" defTabSz="685783" rtl="0" eaLnBrk="1" latinLnBrk="0" hangingPunct="1">
              <a:lnSpc>
                <a:spcPct val="90000"/>
              </a:lnSpc>
              <a:spcBef>
                <a:spcPts val="1275"/>
              </a:spcBef>
              <a:buClr>
                <a:schemeClr val="accent1"/>
              </a:buClr>
              <a:buFont typeface="Arial" panose="020B0604020202020204" pitchFamily="34" charset="0"/>
              <a:buChar char="•"/>
              <a:tabLst/>
              <a:defRPr sz="1700" b="0" i="0" kern="1200">
                <a:solidFill>
                  <a:schemeClr val="tx1"/>
                </a:solidFill>
                <a:latin typeface="Arial" panose="020B0604020202020204" pitchFamily="34" charset="0"/>
                <a:ea typeface="+mn-ea"/>
                <a:cs typeface="Arial" panose="020B0604020202020204" pitchFamily="34" charset="0"/>
              </a:defRPr>
            </a:lvl2pPr>
            <a:lvl3pPr marL="161996" marR="0" indent="-161996" algn="l" defTabSz="685783" rtl="0" eaLnBrk="1" fontAlgn="auto" latinLnBrk="0" hangingPunct="1">
              <a:lnSpc>
                <a:spcPct val="100000"/>
              </a:lnSpc>
              <a:spcBef>
                <a:spcPts val="900"/>
              </a:spcBef>
              <a:spcAft>
                <a:spcPts val="0"/>
              </a:spcAft>
              <a:buClr>
                <a:schemeClr val="accent1"/>
              </a:buClr>
              <a:buSzPct val="80000"/>
              <a:buFont typeface="Helvetica" pitchFamily="2" charset="0"/>
              <a:buChar char="●"/>
              <a:tabLst/>
              <a:defRPr sz="1200" b="0" i="0" kern="1200">
                <a:solidFill>
                  <a:schemeClr val="tx1"/>
                </a:solidFill>
                <a:latin typeface="Arial" panose="020B0604020202020204" pitchFamily="34" charset="0"/>
                <a:ea typeface="+mn-ea"/>
                <a:cs typeface="Arial" panose="020B0604020202020204" pitchFamily="34" charset="0"/>
              </a:defRPr>
            </a:lvl3pPr>
            <a:lvl4pPr marL="8100" indent="0" algn="l" defTabSz="685783" rtl="0" eaLnBrk="1" latinLnBrk="0" hangingPunct="1">
              <a:lnSpc>
                <a:spcPct val="100000"/>
              </a:lnSpc>
              <a:spcBef>
                <a:spcPts val="600"/>
              </a:spcBef>
              <a:buClr>
                <a:schemeClr val="accent1"/>
              </a:buClr>
              <a:buFont typeface="Arial" panose="020B0604020202020204" pitchFamily="34" charset="0"/>
              <a:buNone/>
              <a:tabLst/>
              <a:defRPr sz="900" b="0" i="0" kern="1200">
                <a:solidFill>
                  <a:schemeClr val="tx1"/>
                </a:solidFill>
                <a:latin typeface="Arial" panose="020B0604020202020204" pitchFamily="34" charset="0"/>
                <a:ea typeface="+mn-ea"/>
                <a:cs typeface="Arial" panose="020B0604020202020204" pitchFamily="34" charset="0"/>
              </a:defRPr>
            </a:lvl4pPr>
            <a:lvl5pPr marL="7144" marR="0" indent="0" algn="l" defTabSz="685783" rtl="0" eaLnBrk="1" fontAlgn="auto" latinLnBrk="0" hangingPunct="1">
              <a:lnSpc>
                <a:spcPct val="100000"/>
              </a:lnSpc>
              <a:spcBef>
                <a:spcPts val="600"/>
              </a:spcBef>
              <a:spcAft>
                <a:spcPts val="0"/>
              </a:spcAft>
              <a:buClr>
                <a:srgbClr val="EF4C22"/>
              </a:buClr>
              <a:buSzTx/>
              <a:buFontTx/>
              <a:buNone/>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843042" indent="-128585" algn="l" defTabSz="685783" rtl="0" eaLnBrk="1" latinLnBrk="0" hangingPunct="1">
              <a:lnSpc>
                <a:spcPct val="90000"/>
              </a:lnSpc>
              <a:spcBef>
                <a:spcPts val="375"/>
              </a:spcBef>
              <a:buClr>
                <a:srgbClr val="E63723"/>
              </a:buClr>
              <a:buFont typeface="AppleSymbols" charset="0"/>
              <a:buChar char="⎼"/>
              <a:defRPr sz="1050" b="0" kern="1200">
                <a:solidFill>
                  <a:schemeClr val="tx2"/>
                </a:solidFill>
                <a:latin typeface="+mj-lt"/>
                <a:ea typeface="Times New Roman" charset="0"/>
                <a:cs typeface="Times New Roman" charset="0"/>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800" dirty="0">
                <a:solidFill>
                  <a:schemeClr val="bg1"/>
                </a:solidFill>
              </a:rPr>
              <a:t>Basic </a:t>
            </a:r>
            <a:br>
              <a:rPr lang="en-US" sz="1800" dirty="0">
                <a:solidFill>
                  <a:schemeClr val="bg1"/>
                </a:solidFill>
              </a:rPr>
            </a:br>
            <a:r>
              <a:rPr lang="en-US" sz="1800" dirty="0">
                <a:solidFill>
                  <a:schemeClr val="bg1"/>
                </a:solidFill>
              </a:rPr>
              <a:t>research</a:t>
            </a:r>
          </a:p>
        </p:txBody>
      </p:sp>
      <p:sp>
        <p:nvSpPr>
          <p:cNvPr id="48" name="Espace réservé du contenu 2">
            <a:extLst>
              <a:ext uri="{FF2B5EF4-FFF2-40B4-BE49-F238E27FC236}">
                <a16:creationId xmlns:a16="http://schemas.microsoft.com/office/drawing/2014/main" id="{56BD01A6-FB12-DA48-A5AF-F41CDFE33643}"/>
              </a:ext>
            </a:extLst>
          </p:cNvPr>
          <p:cNvSpPr txBox="1">
            <a:spLocks/>
          </p:cNvSpPr>
          <p:nvPr/>
        </p:nvSpPr>
        <p:spPr>
          <a:xfrm>
            <a:off x="2084428" y="1935152"/>
            <a:ext cx="2385866" cy="57519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533" b="0" i="0" kern="1200">
                <a:solidFill>
                  <a:schemeClr val="tx1"/>
                </a:solidFill>
                <a:latin typeface="Arial" panose="020B0604020202020204" pitchFamily="34" charset="0"/>
                <a:ea typeface="+mn-ea"/>
                <a:cs typeface="Arial" panose="020B0604020202020204" pitchFamily="34" charset="0"/>
              </a:defRPr>
            </a:lvl1pPr>
            <a:lvl2pPr marL="215989" indent="-228600" algn="l" defTabSz="914400" rtl="0" eaLnBrk="1" latinLnBrk="0" hangingPunct="1">
              <a:lnSpc>
                <a:spcPct val="90000"/>
              </a:lnSpc>
              <a:spcBef>
                <a:spcPts val="1700"/>
              </a:spcBef>
              <a:buClr>
                <a:schemeClr val="accent1"/>
              </a:buClr>
              <a:buFont typeface="Arial" panose="020B0604020202020204" pitchFamily="34" charset="0"/>
              <a:buChar char="•"/>
              <a:defRPr sz="2267" b="0" i="0" kern="1200">
                <a:solidFill>
                  <a:schemeClr val="tx1"/>
                </a:solidFill>
                <a:latin typeface="Arial" panose="020B0604020202020204" pitchFamily="34" charset="0"/>
                <a:ea typeface="+mn-ea"/>
                <a:cs typeface="Arial" panose="020B0604020202020204" pitchFamily="34" charset="0"/>
              </a:defRPr>
            </a:lvl2pPr>
            <a:lvl3pPr marL="215989" indent="-215989" algn="l" defTabSz="914400" rtl="0" eaLnBrk="1" latinLnBrk="0" hangingPunct="1">
              <a:lnSpc>
                <a:spcPct val="100000"/>
              </a:lnSpc>
              <a:spcBef>
                <a:spcPts val="1200"/>
              </a:spcBef>
              <a:buClr>
                <a:schemeClr val="accent1"/>
              </a:buClr>
              <a:buSzPct val="80000"/>
              <a:buFont typeface="Helvetica" pitchFamily="2" charset="0"/>
              <a:buChar char="●"/>
              <a:tabLst/>
              <a:defRPr sz="1600" b="0" i="0" kern="1200">
                <a:solidFill>
                  <a:schemeClr val="tx1"/>
                </a:solidFill>
                <a:latin typeface="Arial" panose="020B0604020202020204" pitchFamily="34" charset="0"/>
                <a:ea typeface="+mn-ea"/>
                <a:cs typeface="Arial" panose="020B0604020202020204" pitchFamily="34" charset="0"/>
              </a:defRPr>
            </a:lvl3pPr>
            <a:lvl4pPr marL="10800" indent="0" algn="l" defTabSz="914400" rtl="0" eaLnBrk="1" latinLnBrk="0" hangingPunct="1">
              <a:lnSpc>
                <a:spcPct val="90000"/>
              </a:lnSpc>
              <a:spcBef>
                <a:spcPts val="800"/>
              </a:spcBef>
              <a:buFont typeface="Arial" panose="020B0604020202020204" pitchFamily="34" charset="0"/>
              <a:buNone/>
              <a:tabLst/>
              <a:defRPr sz="1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750"/>
              </a:spcBef>
            </a:pPr>
            <a:r>
              <a:rPr lang="en-US" sz="1800" dirty="0">
                <a:solidFill>
                  <a:schemeClr val="bg1"/>
                </a:solidFill>
              </a:rPr>
              <a:t>Preclinical Studies</a:t>
            </a:r>
            <a:br>
              <a:rPr lang="en-US" sz="1800" dirty="0">
                <a:solidFill>
                  <a:schemeClr val="bg1"/>
                </a:solidFill>
              </a:rPr>
            </a:br>
            <a:r>
              <a:rPr lang="en-US" sz="1800" dirty="0">
                <a:solidFill>
                  <a:schemeClr val="bg1"/>
                </a:solidFill>
              </a:rPr>
              <a:t>Proof of concept</a:t>
            </a:r>
          </a:p>
        </p:txBody>
      </p:sp>
      <p:sp>
        <p:nvSpPr>
          <p:cNvPr id="49" name="Espace réservé du contenu 2">
            <a:extLst>
              <a:ext uri="{FF2B5EF4-FFF2-40B4-BE49-F238E27FC236}">
                <a16:creationId xmlns:a16="http://schemas.microsoft.com/office/drawing/2014/main" id="{4B57F1EA-E4FC-6140-A5B0-3C8E811AAA84}"/>
              </a:ext>
            </a:extLst>
          </p:cNvPr>
          <p:cNvSpPr txBox="1">
            <a:spLocks/>
          </p:cNvSpPr>
          <p:nvPr/>
        </p:nvSpPr>
        <p:spPr>
          <a:xfrm>
            <a:off x="4622207" y="1950162"/>
            <a:ext cx="1695788" cy="54517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533" b="0" i="0" kern="1200">
                <a:solidFill>
                  <a:schemeClr val="tx1"/>
                </a:solidFill>
                <a:latin typeface="Arial" panose="020B0604020202020204" pitchFamily="34" charset="0"/>
                <a:ea typeface="+mn-ea"/>
                <a:cs typeface="Arial" panose="020B0604020202020204" pitchFamily="34" charset="0"/>
              </a:defRPr>
            </a:lvl1pPr>
            <a:lvl2pPr marL="215989" indent="-228600" algn="l" defTabSz="914400" rtl="0" eaLnBrk="1" latinLnBrk="0" hangingPunct="1">
              <a:lnSpc>
                <a:spcPct val="90000"/>
              </a:lnSpc>
              <a:spcBef>
                <a:spcPts val="1700"/>
              </a:spcBef>
              <a:buClr>
                <a:schemeClr val="accent1"/>
              </a:buClr>
              <a:buFont typeface="Arial" panose="020B0604020202020204" pitchFamily="34" charset="0"/>
              <a:buChar char="•"/>
              <a:defRPr sz="2267" b="0" i="0" kern="1200">
                <a:solidFill>
                  <a:schemeClr val="tx1"/>
                </a:solidFill>
                <a:latin typeface="Arial" panose="020B0604020202020204" pitchFamily="34" charset="0"/>
                <a:ea typeface="+mn-ea"/>
                <a:cs typeface="Arial" panose="020B0604020202020204" pitchFamily="34" charset="0"/>
              </a:defRPr>
            </a:lvl2pPr>
            <a:lvl3pPr marL="215989" indent="-215989" algn="l" defTabSz="914400" rtl="0" eaLnBrk="1" latinLnBrk="0" hangingPunct="1">
              <a:lnSpc>
                <a:spcPct val="100000"/>
              </a:lnSpc>
              <a:spcBef>
                <a:spcPts val="1200"/>
              </a:spcBef>
              <a:buClr>
                <a:schemeClr val="accent1"/>
              </a:buClr>
              <a:buSzPct val="80000"/>
              <a:buFont typeface="Helvetica" pitchFamily="2" charset="0"/>
              <a:buChar char="●"/>
              <a:tabLst/>
              <a:defRPr sz="1600" b="0" i="0" kern="1200">
                <a:solidFill>
                  <a:schemeClr val="tx1"/>
                </a:solidFill>
                <a:latin typeface="Arial" panose="020B0604020202020204" pitchFamily="34" charset="0"/>
                <a:ea typeface="+mn-ea"/>
                <a:cs typeface="Arial" panose="020B0604020202020204" pitchFamily="34" charset="0"/>
              </a:defRPr>
            </a:lvl3pPr>
            <a:lvl4pPr marL="10800" indent="0" algn="l" defTabSz="914400" rtl="0" eaLnBrk="1" latinLnBrk="0" hangingPunct="1">
              <a:lnSpc>
                <a:spcPct val="90000"/>
              </a:lnSpc>
              <a:spcBef>
                <a:spcPts val="800"/>
              </a:spcBef>
              <a:buFont typeface="Arial" panose="020B0604020202020204" pitchFamily="34" charset="0"/>
              <a:buNone/>
              <a:tabLst/>
              <a:defRPr sz="1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750"/>
              </a:spcBef>
            </a:pPr>
            <a:r>
              <a:rPr lang="en-US" sz="1800" dirty="0">
                <a:solidFill>
                  <a:schemeClr val="bg1"/>
                </a:solidFill>
              </a:rPr>
              <a:t>Phases</a:t>
            </a:r>
            <a:br>
              <a:rPr lang="en-US" sz="1800" dirty="0">
                <a:solidFill>
                  <a:schemeClr val="bg1"/>
                </a:solidFill>
              </a:rPr>
            </a:br>
            <a:r>
              <a:rPr lang="en-US" sz="1800" dirty="0">
                <a:solidFill>
                  <a:schemeClr val="bg1"/>
                </a:solidFill>
              </a:rPr>
              <a:t>I, </a:t>
            </a:r>
            <a:r>
              <a:rPr lang="en-US" sz="1800" dirty="0" err="1">
                <a:solidFill>
                  <a:schemeClr val="bg1"/>
                </a:solidFill>
              </a:rPr>
              <a:t>IIa</a:t>
            </a:r>
            <a:r>
              <a:rPr lang="en-US" sz="1800" dirty="0">
                <a:solidFill>
                  <a:schemeClr val="bg1"/>
                </a:solidFill>
              </a:rPr>
              <a:t>, </a:t>
            </a:r>
            <a:r>
              <a:rPr lang="en-US" sz="1800" dirty="0" err="1">
                <a:solidFill>
                  <a:schemeClr val="bg1"/>
                </a:solidFill>
              </a:rPr>
              <a:t>IIb</a:t>
            </a:r>
            <a:r>
              <a:rPr lang="en-US" sz="1800" dirty="0">
                <a:solidFill>
                  <a:schemeClr val="bg1"/>
                </a:solidFill>
              </a:rPr>
              <a:t>, III</a:t>
            </a:r>
          </a:p>
        </p:txBody>
      </p:sp>
      <p:sp>
        <p:nvSpPr>
          <p:cNvPr id="51" name="Espace réservé du contenu 2">
            <a:extLst>
              <a:ext uri="{FF2B5EF4-FFF2-40B4-BE49-F238E27FC236}">
                <a16:creationId xmlns:a16="http://schemas.microsoft.com/office/drawing/2014/main" id="{1FCF47FE-93E9-4F45-BB31-B3396D995B41}"/>
              </a:ext>
            </a:extLst>
          </p:cNvPr>
          <p:cNvSpPr txBox="1">
            <a:spLocks/>
          </p:cNvSpPr>
          <p:nvPr/>
        </p:nvSpPr>
        <p:spPr>
          <a:xfrm>
            <a:off x="6451350" y="1925307"/>
            <a:ext cx="2326917" cy="59488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533" b="0" i="0" kern="1200">
                <a:solidFill>
                  <a:schemeClr val="tx1"/>
                </a:solidFill>
                <a:latin typeface="Arial" panose="020B0604020202020204" pitchFamily="34" charset="0"/>
                <a:ea typeface="+mn-ea"/>
                <a:cs typeface="Arial" panose="020B0604020202020204" pitchFamily="34" charset="0"/>
              </a:defRPr>
            </a:lvl1pPr>
            <a:lvl2pPr marL="215989" indent="-228600" algn="l" defTabSz="914400" rtl="0" eaLnBrk="1" latinLnBrk="0" hangingPunct="1">
              <a:lnSpc>
                <a:spcPct val="90000"/>
              </a:lnSpc>
              <a:spcBef>
                <a:spcPts val="1700"/>
              </a:spcBef>
              <a:buClr>
                <a:schemeClr val="accent1"/>
              </a:buClr>
              <a:buFont typeface="Arial" panose="020B0604020202020204" pitchFamily="34" charset="0"/>
              <a:buChar char="•"/>
              <a:defRPr sz="2267" b="0" i="0" kern="1200">
                <a:solidFill>
                  <a:schemeClr val="tx1"/>
                </a:solidFill>
                <a:latin typeface="Arial" panose="020B0604020202020204" pitchFamily="34" charset="0"/>
                <a:ea typeface="+mn-ea"/>
                <a:cs typeface="Arial" panose="020B0604020202020204" pitchFamily="34" charset="0"/>
              </a:defRPr>
            </a:lvl2pPr>
            <a:lvl3pPr marL="215989" indent="-215989" algn="l" defTabSz="914400" rtl="0" eaLnBrk="1" latinLnBrk="0" hangingPunct="1">
              <a:lnSpc>
                <a:spcPct val="100000"/>
              </a:lnSpc>
              <a:spcBef>
                <a:spcPts val="1200"/>
              </a:spcBef>
              <a:buClr>
                <a:schemeClr val="accent1"/>
              </a:buClr>
              <a:buSzPct val="80000"/>
              <a:buFont typeface="Helvetica" pitchFamily="2" charset="0"/>
              <a:buChar char="●"/>
              <a:tabLst/>
              <a:defRPr sz="1600" b="0" i="0" kern="1200">
                <a:solidFill>
                  <a:schemeClr val="tx1"/>
                </a:solidFill>
                <a:latin typeface="Arial" panose="020B0604020202020204" pitchFamily="34" charset="0"/>
                <a:ea typeface="+mn-ea"/>
                <a:cs typeface="Arial" panose="020B0604020202020204" pitchFamily="34" charset="0"/>
              </a:defRPr>
            </a:lvl3pPr>
            <a:lvl4pPr marL="10800" indent="0" algn="l" defTabSz="914400" rtl="0" eaLnBrk="1" latinLnBrk="0" hangingPunct="1">
              <a:lnSpc>
                <a:spcPct val="90000"/>
              </a:lnSpc>
              <a:spcBef>
                <a:spcPts val="800"/>
              </a:spcBef>
              <a:buFont typeface="Arial" panose="020B0604020202020204" pitchFamily="34" charset="0"/>
              <a:buNone/>
              <a:tabLst/>
              <a:defRPr sz="1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750"/>
              </a:spcBef>
            </a:pPr>
            <a:r>
              <a:rPr lang="en-US" sz="1800" dirty="0">
                <a:solidFill>
                  <a:schemeClr val="bg1"/>
                </a:solidFill>
              </a:rPr>
              <a:t>Phase</a:t>
            </a:r>
            <a:br>
              <a:rPr lang="en-US" sz="1800" dirty="0">
                <a:solidFill>
                  <a:schemeClr val="bg1"/>
                </a:solidFill>
              </a:rPr>
            </a:br>
            <a:r>
              <a:rPr lang="en-US" sz="1800" dirty="0">
                <a:solidFill>
                  <a:schemeClr val="bg1"/>
                </a:solidFill>
              </a:rPr>
              <a:t>IV</a:t>
            </a:r>
          </a:p>
        </p:txBody>
      </p:sp>
      <p:sp>
        <p:nvSpPr>
          <p:cNvPr id="61" name="ZoneTexte 60">
            <a:extLst>
              <a:ext uri="{FF2B5EF4-FFF2-40B4-BE49-F238E27FC236}">
                <a16:creationId xmlns:a16="http://schemas.microsoft.com/office/drawing/2014/main" id="{7272F605-5346-8A49-A8C2-A7EFEB62841B}"/>
              </a:ext>
            </a:extLst>
          </p:cNvPr>
          <p:cNvSpPr txBox="1"/>
          <p:nvPr/>
        </p:nvSpPr>
        <p:spPr>
          <a:xfrm>
            <a:off x="498982" y="3141456"/>
            <a:ext cx="1279516" cy="523220"/>
          </a:xfrm>
          <a:prstGeom prst="rect">
            <a:avLst/>
          </a:prstGeom>
          <a:noFill/>
        </p:spPr>
        <p:txBody>
          <a:bodyPr wrap="none" rtlCol="0">
            <a:spAutoFit/>
          </a:bodyPr>
          <a:lstStyle/>
          <a:p>
            <a:pPr algn="ctr" defTabSz="685800"/>
            <a:r>
              <a:rPr lang="en-US" sz="1400" b="1" dirty="0">
                <a:solidFill>
                  <a:schemeClr val="bg1"/>
                </a:solidFill>
                <a:latin typeface="Arial" panose="020B0604020202020204" pitchFamily="34" charset="0"/>
                <a:cs typeface="Arial" panose="020B0604020202020204" pitchFamily="34" charset="0"/>
              </a:rPr>
              <a:t>278 research</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units</a:t>
            </a:r>
          </a:p>
        </p:txBody>
      </p:sp>
      <p:sp>
        <p:nvSpPr>
          <p:cNvPr id="62" name="ZoneTexte 61">
            <a:extLst>
              <a:ext uri="{FF2B5EF4-FFF2-40B4-BE49-F238E27FC236}">
                <a16:creationId xmlns:a16="http://schemas.microsoft.com/office/drawing/2014/main" id="{8D0F5408-D2F3-0945-9F11-AF8142D7D30F}"/>
              </a:ext>
            </a:extLst>
          </p:cNvPr>
          <p:cNvSpPr txBox="1"/>
          <p:nvPr/>
        </p:nvSpPr>
        <p:spPr>
          <a:xfrm>
            <a:off x="2553445" y="3033734"/>
            <a:ext cx="1447832" cy="738664"/>
          </a:xfrm>
          <a:prstGeom prst="rect">
            <a:avLst/>
          </a:prstGeom>
          <a:noFill/>
        </p:spPr>
        <p:txBody>
          <a:bodyPr wrap="none" rtlCol="0">
            <a:spAutoFit/>
          </a:bodyPr>
          <a:lstStyle/>
          <a:p>
            <a:pPr algn="ctr" defTabSz="685800"/>
            <a:r>
              <a:rPr lang="en-US" sz="1400" b="1" dirty="0">
                <a:solidFill>
                  <a:schemeClr val="bg1"/>
                </a:solidFill>
                <a:latin typeface="Arial" panose="020B0604020202020204" pitchFamily="34" charset="0"/>
                <a:cs typeface="Arial" panose="020B0604020202020204" pitchFamily="34" charset="0"/>
              </a:rPr>
              <a:t>National </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research </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infrastructures</a:t>
            </a:r>
          </a:p>
        </p:txBody>
      </p:sp>
      <p:sp>
        <p:nvSpPr>
          <p:cNvPr id="63" name="ZoneTexte 62">
            <a:extLst>
              <a:ext uri="{FF2B5EF4-FFF2-40B4-BE49-F238E27FC236}">
                <a16:creationId xmlns:a16="http://schemas.microsoft.com/office/drawing/2014/main" id="{D46E9AF7-45FF-674A-B3E1-C1AF3B5EAED6}"/>
              </a:ext>
            </a:extLst>
          </p:cNvPr>
          <p:cNvSpPr txBox="1"/>
          <p:nvPr/>
        </p:nvSpPr>
        <p:spPr>
          <a:xfrm>
            <a:off x="4622207" y="3033734"/>
            <a:ext cx="1700535" cy="738664"/>
          </a:xfrm>
          <a:prstGeom prst="rect">
            <a:avLst/>
          </a:prstGeom>
          <a:noFill/>
        </p:spPr>
        <p:txBody>
          <a:bodyPr wrap="square" rtlCol="0">
            <a:spAutoFit/>
          </a:bodyPr>
          <a:lstStyle/>
          <a:p>
            <a:pPr algn="ctr" defTabSz="685800"/>
            <a:r>
              <a:rPr lang="en-US" sz="1400" b="1" dirty="0">
                <a:solidFill>
                  <a:schemeClr val="bg1"/>
                </a:solidFill>
                <a:latin typeface="Arial" panose="020B0604020202020204" pitchFamily="34" charset="0"/>
                <a:cs typeface="Arial" panose="020B0604020202020204" pitchFamily="34" charset="0"/>
              </a:rPr>
              <a:t>34 clinical research</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centers</a:t>
            </a:r>
            <a:endParaRPr lang="en-US" sz="1400" b="1" u="sng" dirty="0">
              <a:solidFill>
                <a:schemeClr val="bg1"/>
              </a:solidFill>
              <a:latin typeface="Arial" panose="020B0604020202020204" pitchFamily="34" charset="0"/>
              <a:cs typeface="Arial" panose="020B0604020202020204" pitchFamily="34" charset="0"/>
            </a:endParaRPr>
          </a:p>
        </p:txBody>
      </p:sp>
      <p:sp>
        <p:nvSpPr>
          <p:cNvPr id="65" name="ZoneTexte 64">
            <a:extLst>
              <a:ext uri="{FF2B5EF4-FFF2-40B4-BE49-F238E27FC236}">
                <a16:creationId xmlns:a16="http://schemas.microsoft.com/office/drawing/2014/main" id="{A16D8A99-6D0C-8240-B692-5C5C431D5B75}"/>
              </a:ext>
            </a:extLst>
          </p:cNvPr>
          <p:cNvSpPr txBox="1"/>
          <p:nvPr/>
        </p:nvSpPr>
        <p:spPr>
          <a:xfrm>
            <a:off x="6457053" y="3141456"/>
            <a:ext cx="2323716" cy="523220"/>
          </a:xfrm>
          <a:prstGeom prst="rect">
            <a:avLst/>
          </a:prstGeom>
          <a:noFill/>
        </p:spPr>
        <p:txBody>
          <a:bodyPr wrap="square" rtlCol="0">
            <a:spAutoFit/>
          </a:bodyPr>
          <a:lstStyle/>
          <a:p>
            <a:pPr algn="ctr" defTabSz="685800"/>
            <a:r>
              <a:rPr lang="en-US" sz="1400" b="1" dirty="0">
                <a:solidFill>
                  <a:schemeClr val="bg1"/>
                </a:solidFill>
                <a:latin typeface="Arial" panose="020B0604020202020204" pitchFamily="34" charset="0"/>
                <a:cs typeface="Arial" panose="020B0604020202020204" pitchFamily="34" charset="0"/>
              </a:rPr>
              <a:t>About 90 cohorts</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&amp; large scale studies</a:t>
            </a:r>
          </a:p>
        </p:txBody>
      </p:sp>
      <p:cxnSp>
        <p:nvCxnSpPr>
          <p:cNvPr id="36" name="Connecteur droit avec flèche 35">
            <a:extLst>
              <a:ext uri="{FF2B5EF4-FFF2-40B4-BE49-F238E27FC236}">
                <a16:creationId xmlns:a16="http://schemas.microsoft.com/office/drawing/2014/main" id="{846F86C5-F618-F14F-AED7-CCECABD150F3}"/>
              </a:ext>
            </a:extLst>
          </p:cNvPr>
          <p:cNvCxnSpPr>
            <a:cxnSpLocks/>
          </p:cNvCxnSpPr>
          <p:nvPr/>
        </p:nvCxnSpPr>
        <p:spPr>
          <a:xfrm>
            <a:off x="1129268" y="2671696"/>
            <a:ext cx="0" cy="305680"/>
          </a:xfrm>
          <a:prstGeom prst="straightConnector1">
            <a:avLst/>
          </a:prstGeom>
          <a:ln w="22225">
            <a:solidFill>
              <a:srgbClr val="007EB3"/>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165B6C3D-4EEE-4946-86EC-23A5EE3006EC}"/>
              </a:ext>
            </a:extLst>
          </p:cNvPr>
          <p:cNvCxnSpPr>
            <a:cxnSpLocks/>
          </p:cNvCxnSpPr>
          <p:nvPr/>
        </p:nvCxnSpPr>
        <p:spPr>
          <a:xfrm>
            <a:off x="3314908" y="2671696"/>
            <a:ext cx="0" cy="305680"/>
          </a:xfrm>
          <a:prstGeom prst="straightConnector1">
            <a:avLst/>
          </a:prstGeom>
          <a:ln w="22225">
            <a:solidFill>
              <a:srgbClr val="007EB3"/>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F4612B1A-1297-7C46-ACF7-F6F477058038}"/>
              </a:ext>
            </a:extLst>
          </p:cNvPr>
          <p:cNvCxnSpPr>
            <a:cxnSpLocks/>
          </p:cNvCxnSpPr>
          <p:nvPr/>
        </p:nvCxnSpPr>
        <p:spPr>
          <a:xfrm>
            <a:off x="5489395" y="2671696"/>
            <a:ext cx="0" cy="305680"/>
          </a:xfrm>
          <a:prstGeom prst="straightConnector1">
            <a:avLst/>
          </a:prstGeom>
          <a:ln w="22225">
            <a:solidFill>
              <a:srgbClr val="007EB3"/>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eur droit avec flèche 63">
            <a:extLst>
              <a:ext uri="{FF2B5EF4-FFF2-40B4-BE49-F238E27FC236}">
                <a16:creationId xmlns:a16="http://schemas.microsoft.com/office/drawing/2014/main" id="{1ED02720-1CA4-2B46-A894-890A01BD8FCD}"/>
              </a:ext>
            </a:extLst>
          </p:cNvPr>
          <p:cNvCxnSpPr>
            <a:cxnSpLocks/>
          </p:cNvCxnSpPr>
          <p:nvPr/>
        </p:nvCxnSpPr>
        <p:spPr>
          <a:xfrm>
            <a:off x="7619278" y="2671696"/>
            <a:ext cx="0" cy="305680"/>
          </a:xfrm>
          <a:prstGeom prst="straightConnector1">
            <a:avLst/>
          </a:prstGeom>
          <a:ln w="22225">
            <a:solidFill>
              <a:srgbClr val="007EB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839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a:xfrm>
            <a:off x="175501" y="209199"/>
            <a:ext cx="5671730" cy="286103"/>
          </a:xfrm>
          <a:prstGeom prst="rect">
            <a:avLst/>
          </a:prstGeom>
        </p:spPr>
        <p:txBody>
          <a:bodyPr/>
          <a:lstStyle/>
          <a:p>
            <a:r>
              <a:rPr lang="en-US" dirty="0"/>
              <a:t>Take action to improve the health of all</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15136" y="4829012"/>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21</a:t>
            </a:fld>
            <a:endParaRPr lang="en-US" dirty="0">
              <a:latin typeface="Arial" panose="020B0604020202020204" pitchFamily="34" charset="0"/>
              <a:cs typeface="Arial" panose="020B0604020202020204" pitchFamily="34" charset="0"/>
            </a:endParaRPr>
          </a:p>
        </p:txBody>
      </p:sp>
      <p:sp>
        <p:nvSpPr>
          <p:cNvPr id="6" name="Espace réservé du contenu 5">
            <a:extLst>
              <a:ext uri="{FF2B5EF4-FFF2-40B4-BE49-F238E27FC236}">
                <a16:creationId xmlns:a16="http://schemas.microsoft.com/office/drawing/2014/main" id="{855E7F26-AA24-214E-8ED3-3D4931A34D3D}"/>
              </a:ext>
            </a:extLst>
          </p:cNvPr>
          <p:cNvSpPr>
            <a:spLocks noGrp="1"/>
          </p:cNvSpPr>
          <p:nvPr>
            <p:ph sz="quarter" idx="4294967295"/>
          </p:nvPr>
        </p:nvSpPr>
        <p:spPr>
          <a:xfrm>
            <a:off x="611188" y="1593490"/>
            <a:ext cx="8363478" cy="2545373"/>
          </a:xfrm>
          <a:prstGeom prst="rect">
            <a:avLst/>
          </a:prstGeom>
        </p:spPr>
        <p:txBody>
          <a:bodyPr numCol="2"/>
          <a:lstStyle/>
          <a:p>
            <a:pPr lvl="2">
              <a:lnSpc>
                <a:spcPts val="1600"/>
              </a:lnSpc>
              <a:spcBef>
                <a:spcPts val="1000"/>
              </a:spcBef>
              <a:buSzPct val="55000"/>
              <a:buFont typeface="Lucida Grande Bold" panose="020B0600040502020204" pitchFamily="34" charset="0"/>
              <a:buChar char="●"/>
            </a:pPr>
            <a:r>
              <a:rPr lang="en-US" sz="1800" b="1" dirty="0">
                <a:solidFill>
                  <a:srgbClr val="4E879B"/>
                </a:solidFill>
                <a:latin typeface="Arial" panose="020B0604020202020204" pitchFamily="34" charset="0"/>
                <a:cs typeface="Arial" panose="020B0604020202020204" pitchFamily="34" charset="0"/>
              </a:rPr>
              <a:t>2,492</a:t>
            </a:r>
            <a:r>
              <a:rPr lang="en-US" sz="1200" b="1" dirty="0">
                <a:solidFill>
                  <a:srgbClr val="007EB3"/>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patent family's portfolio</a:t>
            </a:r>
          </a:p>
          <a:p>
            <a:pPr lvl="2">
              <a:lnSpc>
                <a:spcPts val="1800"/>
              </a:lnSpc>
              <a:spcBef>
                <a:spcPts val="1000"/>
              </a:spcBef>
              <a:buSzPct val="55000"/>
              <a:buFont typeface="Lucida Grande Bold" panose="020B0600040502020204" pitchFamily="34" charset="0"/>
              <a:buChar char="●"/>
            </a:pPr>
            <a:r>
              <a:rPr lang="en-US" sz="1800" b="1" dirty="0">
                <a:solidFill>
                  <a:srgbClr val="4E879B"/>
                </a:solidFill>
                <a:latin typeface="Arial" panose="020B0604020202020204" pitchFamily="34" charset="0"/>
                <a:cs typeface="Arial" panose="020B0604020202020204" pitchFamily="34" charset="0"/>
              </a:rPr>
              <a:t>152</a:t>
            </a:r>
            <a:r>
              <a:rPr lang="en-US" sz="1800" dirty="0">
                <a:solidFill>
                  <a:srgbClr val="5DC2F4"/>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new patent families in 2023</a:t>
            </a:r>
            <a:endParaRPr lang="en-US" sz="1800" b="1" dirty="0">
              <a:solidFill>
                <a:srgbClr val="4E879B"/>
              </a:solidFill>
              <a:latin typeface="Arial" panose="020B0604020202020204" pitchFamily="34" charset="0"/>
              <a:cs typeface="Arial" panose="020B0604020202020204" pitchFamily="34" charset="0"/>
            </a:endParaRPr>
          </a:p>
          <a:p>
            <a:pPr lvl="2">
              <a:lnSpc>
                <a:spcPts val="1800"/>
              </a:lnSpc>
              <a:spcBef>
                <a:spcPts val="1000"/>
              </a:spcBef>
              <a:buSzPct val="80000"/>
              <a:buFont typeface="Lucida Grande Bold" panose="020B0600040502020204" pitchFamily="34" charset="0"/>
              <a:buChar char="●"/>
            </a:pPr>
            <a:r>
              <a:rPr lang="en-US" sz="1200" dirty="0">
                <a:latin typeface="Arial" panose="020B0604020202020204" pitchFamily="34" charset="0"/>
                <a:cs typeface="Arial" panose="020B0604020202020204" pitchFamily="34" charset="0"/>
              </a:rPr>
              <a:t>An annual budget of  </a:t>
            </a:r>
            <a:r>
              <a:rPr lang="en-US" sz="1800" b="1" dirty="0">
                <a:solidFill>
                  <a:srgbClr val="4E879B"/>
                </a:solidFill>
                <a:latin typeface="Arial" panose="020B0604020202020204" pitchFamily="34" charset="0"/>
                <a:cs typeface="Arial" panose="020B0604020202020204" pitchFamily="34" charset="0"/>
              </a:rPr>
              <a:t>€1.8 M</a:t>
            </a:r>
            <a:r>
              <a:rPr lang="en-US" sz="1200" b="1" dirty="0">
                <a:solidFill>
                  <a:srgbClr val="4E879B"/>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to fund project</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maturation or proof of concept</a:t>
            </a:r>
          </a:p>
          <a:p>
            <a:pPr lvl="2">
              <a:lnSpc>
                <a:spcPts val="1600"/>
              </a:lnSpc>
              <a:spcBef>
                <a:spcPts val="1400"/>
              </a:spcBef>
              <a:buSzPct val="80000"/>
              <a:buFont typeface="Lucida Grande Bold" panose="020B0600040502020204" pitchFamily="34" charset="0"/>
              <a:buChar char="●"/>
            </a:pPr>
            <a:r>
              <a:rPr lang="en-US" sz="1200" dirty="0">
                <a:latin typeface="Arial" panose="020B0604020202020204" pitchFamily="34" charset="0"/>
                <a:cs typeface="Arial" panose="020B0604020202020204" pitchFamily="34" charset="0"/>
              </a:rPr>
              <a:t>A maturation budget reaching </a:t>
            </a:r>
            <a:r>
              <a:rPr lang="en-US" sz="1800" b="1" dirty="0">
                <a:solidFill>
                  <a:srgbClr val="4E879B"/>
                </a:solidFill>
                <a:latin typeface="Arial" panose="020B0604020202020204" pitchFamily="34" charset="0"/>
                <a:cs typeface="Arial" panose="020B0604020202020204" pitchFamily="34" charset="0"/>
              </a:rPr>
              <a:t>€25.1 M</a:t>
            </a:r>
            <a:r>
              <a:rPr lang="en-US" sz="1200" b="1" dirty="0">
                <a:solidFill>
                  <a:srgbClr val="4E879B"/>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invested</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in 419 projects since 2009 </a:t>
            </a:r>
          </a:p>
          <a:p>
            <a:pPr lvl="2">
              <a:lnSpc>
                <a:spcPts val="1600"/>
              </a:lnSpc>
              <a:spcBef>
                <a:spcPts val="1400"/>
              </a:spcBef>
              <a:buSzPct val="55000"/>
              <a:buFont typeface="Lucida Grande Bold" panose="020B0600040502020204" pitchFamily="34" charset="0"/>
              <a:buChar char="●"/>
            </a:pPr>
            <a:r>
              <a:rPr lang="en-US" sz="1800" b="1" dirty="0">
                <a:solidFill>
                  <a:srgbClr val="4E879B"/>
                </a:solidFill>
                <a:latin typeface="Arial" panose="020B0604020202020204" pitchFamily="34" charset="0"/>
                <a:cs typeface="Arial" panose="020B0604020202020204" pitchFamily="34" charset="0"/>
              </a:rPr>
              <a:t>€550.2 M</a:t>
            </a:r>
            <a:r>
              <a:rPr lang="en-US" sz="1200" b="1" dirty="0">
                <a:solidFill>
                  <a:srgbClr val="4E879B"/>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industrial partnerships since 2010</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(patents, research contracts)</a:t>
            </a:r>
          </a:p>
          <a:p>
            <a:pPr lvl="2">
              <a:lnSpc>
                <a:spcPts val="1600"/>
              </a:lnSpc>
              <a:spcBef>
                <a:spcPts val="1000"/>
              </a:spcBef>
              <a:buSzPct val="56000"/>
              <a:buFont typeface="Lucida Grande Bold" panose="020B0600040502020204" pitchFamily="34" charset="0"/>
              <a:buChar char="●"/>
            </a:pPr>
            <a:r>
              <a:rPr lang="fr-FR" sz="1800" b="1" dirty="0">
                <a:solidFill>
                  <a:srgbClr val="4E879B"/>
                </a:solidFill>
                <a:latin typeface="Calibri" panose="020F0502020204030204" pitchFamily="34" charset="0"/>
                <a:cs typeface="Calibri" panose="020F0502020204030204" pitchFamily="34" charset="0"/>
              </a:rPr>
              <a:t>~ </a:t>
            </a:r>
            <a:r>
              <a:rPr lang="en-US" sz="1800" b="1" dirty="0">
                <a:solidFill>
                  <a:srgbClr val="4E879B"/>
                </a:solidFill>
                <a:latin typeface="Arial" panose="020B0604020202020204" pitchFamily="34" charset="0"/>
                <a:cs typeface="Arial" panose="020B0604020202020204" pitchFamily="34" charset="0"/>
              </a:rPr>
              <a:t>€25-30 M</a:t>
            </a:r>
            <a:r>
              <a:rPr lang="en-US" sz="1200" b="1" dirty="0">
                <a:solidFill>
                  <a:srgbClr val="4E879B"/>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per year from licensing agreements</a:t>
            </a:r>
          </a:p>
          <a:p>
            <a:pPr lvl="2">
              <a:lnSpc>
                <a:spcPts val="1600"/>
              </a:lnSpc>
              <a:spcBef>
                <a:spcPts val="1000"/>
              </a:spcBef>
              <a:buSzPct val="80000"/>
              <a:buFont typeface="Lucida Grande Bold" panose="020B0600040502020204" pitchFamily="34" charset="0"/>
              <a:buChar char="●"/>
            </a:pPr>
            <a:r>
              <a:rPr lang="en-US" sz="1200" dirty="0">
                <a:latin typeface="Arial" panose="020B0604020202020204" pitchFamily="34" charset="0"/>
                <a:cs typeface="Arial" panose="020B0604020202020204" pitchFamily="34" charset="0"/>
              </a:rPr>
              <a:t>Over </a:t>
            </a:r>
            <a:r>
              <a:rPr lang="en-US" sz="1800" b="1" dirty="0">
                <a:solidFill>
                  <a:srgbClr val="4E879B"/>
                </a:solidFill>
                <a:latin typeface="Arial" panose="020B0604020202020204" pitchFamily="34" charset="0"/>
                <a:cs typeface="Arial" panose="020B0604020202020204" pitchFamily="34" charset="0"/>
              </a:rPr>
              <a:t>400</a:t>
            </a:r>
            <a:r>
              <a:rPr lang="en-US" sz="1200" b="1" dirty="0">
                <a:solidFill>
                  <a:srgbClr val="007EB3"/>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technologies and research tools available</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for licensing</a:t>
            </a:r>
          </a:p>
          <a:p>
            <a:pPr lvl="2">
              <a:lnSpc>
                <a:spcPts val="1600"/>
              </a:lnSpc>
              <a:spcBef>
                <a:spcPts val="1000"/>
              </a:spcBef>
              <a:buSzPct val="80000"/>
              <a:buFont typeface="Lucida Grande Bold" panose="020B0600040502020204" pitchFamily="34" charset="0"/>
              <a:buChar char="●"/>
            </a:pPr>
            <a:r>
              <a:rPr lang="en-US" sz="1200" dirty="0">
                <a:latin typeface="Arial" panose="020B0604020202020204" pitchFamily="34" charset="0"/>
                <a:cs typeface="Arial" panose="020B0604020202020204" pitchFamily="34" charset="0"/>
              </a:rPr>
              <a:t>Strategic alliances with MSD Avenir, Astra Zeneca/</a:t>
            </a:r>
            <a:r>
              <a:rPr lang="en-US" sz="1200" dirty="0" err="1">
                <a:latin typeface="Arial" panose="020B0604020202020204" pitchFamily="34" charset="0"/>
                <a:cs typeface="Arial" panose="020B0604020202020204" pitchFamily="34" charset="0"/>
              </a:rPr>
              <a:t>MedImmune</a:t>
            </a:r>
            <a:r>
              <a:rPr lang="en-US" sz="1200" dirty="0">
                <a:latin typeface="Arial" panose="020B0604020202020204" pitchFamily="34" charset="0"/>
                <a:cs typeface="Arial" panose="020B0604020202020204" pitchFamily="34" charset="0"/>
              </a:rPr>
              <a:t>, Sanofi, </a:t>
            </a:r>
            <a:r>
              <a:rPr lang="en-US" sz="1200" dirty="0" err="1">
                <a:latin typeface="Arial" panose="020B0604020202020204" pitchFamily="34" charset="0"/>
                <a:cs typeface="Arial" panose="020B0604020202020204" pitchFamily="34" charset="0"/>
              </a:rPr>
              <a:t>AdBio</a:t>
            </a:r>
            <a:r>
              <a:rPr lang="en-US" sz="1200" dirty="0">
                <a:latin typeface="Arial" panose="020B0604020202020204" pitchFamily="34" charset="0"/>
                <a:cs typeface="Arial" panose="020B0604020202020204" pitchFamily="34" charset="0"/>
              </a:rPr>
              <a:t> Partners…</a:t>
            </a:r>
          </a:p>
          <a:p>
            <a:pPr lvl="2">
              <a:lnSpc>
                <a:spcPts val="1600"/>
              </a:lnSpc>
              <a:spcBef>
                <a:spcPts val="1000"/>
              </a:spcBef>
              <a:buSzPct val="55000"/>
              <a:buFont typeface="Lucida Grande Bold" panose="020B0600040502020204" pitchFamily="34" charset="0"/>
              <a:buChar char="●"/>
            </a:pPr>
            <a:r>
              <a:rPr lang="fr-FR" sz="1800" b="1" dirty="0">
                <a:solidFill>
                  <a:srgbClr val="4E879B"/>
                </a:solidFill>
                <a:latin typeface="Arial" panose="020B0604020202020204" pitchFamily="34" charset="0"/>
                <a:cs typeface="Arial" panose="020B0604020202020204" pitchFamily="34" charset="0"/>
              </a:rPr>
              <a:t>10</a:t>
            </a:r>
            <a:r>
              <a:rPr lang="en-US" sz="1200" dirty="0">
                <a:latin typeface="Arial" panose="020B0604020202020204" pitchFamily="34" charset="0"/>
                <a:cs typeface="Arial" panose="020B0604020202020204" pitchFamily="34" charset="0"/>
              </a:rPr>
              <a:t> startups created each year via Inserm </a:t>
            </a:r>
            <a:r>
              <a:rPr lang="en-US" sz="1200" dirty="0" err="1">
                <a:latin typeface="Arial" panose="020B0604020202020204" pitchFamily="34" charset="0"/>
                <a:cs typeface="Arial" panose="020B0604020202020204" pitchFamily="34" charset="0"/>
              </a:rPr>
              <a:t>Transfert</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Inserm’s</a:t>
            </a:r>
            <a:r>
              <a:rPr lang="en-US" sz="1200" dirty="0">
                <a:latin typeface="Arial" panose="020B0604020202020204" pitchFamily="34" charset="0"/>
                <a:cs typeface="Arial" panose="020B0604020202020204" pitchFamily="34" charset="0"/>
              </a:rPr>
              <a:t> subsidiary)</a:t>
            </a:r>
          </a:p>
          <a:p>
            <a:pPr lvl="2">
              <a:lnSpc>
                <a:spcPts val="1600"/>
              </a:lnSpc>
              <a:spcBef>
                <a:spcPts val="1000"/>
              </a:spcBef>
              <a:buSzPct val="80000"/>
              <a:buFont typeface="Lucida Grande Bold" panose="020B0600040502020204" pitchFamily="34" charset="0"/>
              <a:buChar char="●"/>
            </a:pPr>
            <a:r>
              <a:rPr lang="en-US" sz="1200" dirty="0">
                <a:latin typeface="Arial" panose="020B0604020202020204" pitchFamily="34" charset="0"/>
                <a:cs typeface="Arial" panose="020B0604020202020204" pitchFamily="34" charset="0"/>
              </a:rPr>
              <a:t>Partnerships with SATTs</a:t>
            </a:r>
            <a:endParaRPr lang="en-US" sz="1200" i="1"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F2EE8714-513D-4D44-BB98-4A5B7E996C7D}"/>
              </a:ext>
            </a:extLst>
          </p:cNvPr>
          <p:cNvSpPr txBox="1"/>
          <p:nvPr/>
        </p:nvSpPr>
        <p:spPr>
          <a:xfrm>
            <a:off x="621750" y="385198"/>
            <a:ext cx="7803727"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Value creation activities which are bearing fruit</a:t>
            </a:r>
          </a:p>
        </p:txBody>
      </p:sp>
      <p:pic>
        <p:nvPicPr>
          <p:cNvPr id="4" name="Image 3" descr="Une image contenant texte, Police, Graphique, logo&#10;&#10;Description générée automatiquement">
            <a:extLst>
              <a:ext uri="{FF2B5EF4-FFF2-40B4-BE49-F238E27FC236}">
                <a16:creationId xmlns:a16="http://schemas.microsoft.com/office/drawing/2014/main" id="{CBB978AE-6ABD-0C7B-0492-DD21C4228398}"/>
              </a:ext>
            </a:extLst>
          </p:cNvPr>
          <p:cNvPicPr>
            <a:picLocks noChangeAspect="1"/>
          </p:cNvPicPr>
          <p:nvPr/>
        </p:nvPicPr>
        <p:blipFill>
          <a:blip r:embed="rId3"/>
          <a:stretch>
            <a:fillRect/>
          </a:stretch>
        </p:blipFill>
        <p:spPr>
          <a:xfrm>
            <a:off x="6716344" y="367725"/>
            <a:ext cx="1798792" cy="455598"/>
          </a:xfrm>
          <a:prstGeom prst="rect">
            <a:avLst/>
          </a:prstGeom>
        </p:spPr>
      </p:pic>
    </p:spTree>
    <p:extLst>
      <p:ext uri="{BB962C8B-B14F-4D97-AF65-F5344CB8AC3E}">
        <p14:creationId xmlns:p14="http://schemas.microsoft.com/office/powerpoint/2010/main" val="893990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6203E1-78F3-3B46-A2B3-63152C82B3EA}"/>
              </a:ext>
            </a:extLst>
          </p:cNvPr>
          <p:cNvSpPr>
            <a:spLocks noGrp="1"/>
          </p:cNvSpPr>
          <p:nvPr>
            <p:ph type="title"/>
          </p:nvPr>
        </p:nvSpPr>
        <p:spPr>
          <a:xfrm>
            <a:off x="175501" y="209199"/>
            <a:ext cx="5671730" cy="286103"/>
          </a:xfrm>
          <a:prstGeom prst="rect">
            <a:avLst/>
          </a:prstGeom>
        </p:spPr>
        <p:txBody>
          <a:bodyPr/>
          <a:lstStyle/>
          <a:p>
            <a:r>
              <a:rPr lang="en-US" dirty="0"/>
              <a:t>Take action to improve the health of all</a:t>
            </a:r>
          </a:p>
        </p:txBody>
      </p:sp>
      <p:sp>
        <p:nvSpPr>
          <p:cNvPr id="3" name="Espace réservé du numéro de diapositive 2">
            <a:extLst>
              <a:ext uri="{FF2B5EF4-FFF2-40B4-BE49-F238E27FC236}">
                <a16:creationId xmlns:a16="http://schemas.microsoft.com/office/drawing/2014/main" id="{87496386-98BD-8E46-887A-466A548947C0}"/>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22</a:t>
            </a:fld>
            <a:endParaRPr lang="en-US"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ED6F98CA-AFCD-1D46-BEBE-02252CDE459D}"/>
              </a:ext>
            </a:extLst>
          </p:cNvPr>
          <p:cNvSpPr txBox="1"/>
          <p:nvPr/>
        </p:nvSpPr>
        <p:spPr>
          <a:xfrm>
            <a:off x="597070" y="458151"/>
            <a:ext cx="8086024" cy="323165"/>
          </a:xfrm>
          <a:prstGeom prst="rect">
            <a:avLst/>
          </a:prstGeom>
          <a:noFill/>
        </p:spPr>
        <p:txBody>
          <a:bodyPr wrap="square" lIns="0" tIns="0" rIns="0" bIns="0" rtlCol="0">
            <a:spAutoFit/>
          </a:bodyPr>
          <a:lstStyle/>
          <a:p>
            <a:r>
              <a:rPr lang="en-US" sz="2100" dirty="0" err="1">
                <a:latin typeface="Arial" panose="020B0604020202020204" pitchFamily="34" charset="0"/>
                <a:cs typeface="Arial" panose="020B0604020202020204" pitchFamily="34" charset="0"/>
              </a:rPr>
              <a:t>Inserm</a:t>
            </a:r>
            <a:r>
              <a:rPr lang="en-US" sz="2100" dirty="0">
                <a:latin typeface="Arial" panose="020B0604020202020204" pitchFamily="34" charset="0"/>
                <a:cs typeface="Arial" panose="020B0604020202020204" pitchFamily="34" charset="0"/>
              </a:rPr>
              <a:t> &amp; </a:t>
            </a:r>
            <a:r>
              <a:rPr lang="en-US" sz="2100" dirty="0" err="1">
                <a:latin typeface="Arial" panose="020B0604020202020204" pitchFamily="34" charset="0"/>
                <a:cs typeface="Arial" panose="020B0604020202020204" pitchFamily="34" charset="0"/>
              </a:rPr>
              <a:t>Inserm</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Transfert</a:t>
            </a:r>
            <a:r>
              <a:rPr lang="en-US" sz="2100" dirty="0">
                <a:latin typeface="Arial" panose="020B0604020202020204" pitchFamily="34" charset="0"/>
                <a:cs typeface="Arial" panose="020B0604020202020204" pitchFamily="34" charset="0"/>
              </a:rPr>
              <a:t> in EPO rankings</a:t>
            </a:r>
          </a:p>
        </p:txBody>
      </p:sp>
      <p:sp>
        <p:nvSpPr>
          <p:cNvPr id="62" name="ZoneTexte 61">
            <a:extLst>
              <a:ext uri="{FF2B5EF4-FFF2-40B4-BE49-F238E27FC236}">
                <a16:creationId xmlns:a16="http://schemas.microsoft.com/office/drawing/2014/main" id="{F2EC0248-E0FB-42D2-A3AB-6A2F7D739AC2}"/>
              </a:ext>
            </a:extLst>
          </p:cNvPr>
          <p:cNvSpPr txBox="1"/>
          <p:nvPr/>
        </p:nvSpPr>
        <p:spPr>
          <a:xfrm>
            <a:off x="3857616" y="3311725"/>
            <a:ext cx="5100754" cy="1215717"/>
          </a:xfrm>
          <a:prstGeom prst="rect">
            <a:avLst/>
          </a:prstGeom>
          <a:noFill/>
        </p:spPr>
        <p:txBody>
          <a:bodyPr wrap="square" rtlCol="0">
            <a:spAutoFit/>
          </a:bodyPr>
          <a:lstStyle/>
          <a:p>
            <a:pPr marL="171450" indent="-171450">
              <a:spcBef>
                <a:spcPts val="1000"/>
              </a:spcBef>
              <a:buClr>
                <a:srgbClr val="DE492A"/>
              </a:buClr>
              <a:buSzPct val="120000"/>
              <a:buFont typeface="Arial" panose="020B0604020202020204" pitchFamily="34" charset="0"/>
              <a:buChar char="•"/>
            </a:pPr>
            <a:r>
              <a:rPr lang="en-US" sz="1200" b="1" dirty="0">
                <a:solidFill>
                  <a:srgbClr val="4E879B"/>
                </a:solidFill>
                <a:latin typeface="Arial" panose="020B0604020202020204" pitchFamily="34" charset="0"/>
                <a:cs typeface="Arial" panose="020B0604020202020204" pitchFamily="34" charset="0"/>
              </a:rPr>
              <a:t>No. 5 </a:t>
            </a:r>
            <a:r>
              <a:rPr lang="en-US" sz="1200" dirty="0">
                <a:solidFill>
                  <a:srgbClr val="515151"/>
                </a:solidFill>
                <a:latin typeface="Arial" panose="020B0604020202020204" pitchFamily="34" charset="0"/>
                <a:cs typeface="Arial" panose="020B0604020202020204" pitchFamily="34" charset="0"/>
              </a:rPr>
              <a:t>European applicant in the pharmaceutical sector</a:t>
            </a:r>
          </a:p>
          <a:p>
            <a:pPr marL="171450" indent="-171450">
              <a:spcBef>
                <a:spcPts val="1000"/>
              </a:spcBef>
              <a:buClr>
                <a:srgbClr val="DE492A"/>
              </a:buClr>
              <a:buSzPct val="120000"/>
              <a:buFont typeface="Arial" panose="020B0604020202020204" pitchFamily="34" charset="0"/>
              <a:buChar char="•"/>
            </a:pPr>
            <a:r>
              <a:rPr lang="en-US" sz="1200" b="1" dirty="0">
                <a:solidFill>
                  <a:srgbClr val="4E879B"/>
                </a:solidFill>
                <a:latin typeface="Arial" panose="020B0604020202020204" pitchFamily="34" charset="0"/>
                <a:cs typeface="Arial" panose="020B0604020202020204" pitchFamily="34" charset="0"/>
              </a:rPr>
              <a:t>No. 2 </a:t>
            </a:r>
            <a:r>
              <a:rPr lang="en-US" sz="1200" dirty="0">
                <a:solidFill>
                  <a:srgbClr val="515151"/>
                </a:solidFill>
                <a:latin typeface="Arial" panose="020B0604020202020204" pitchFamily="34" charset="0"/>
                <a:cs typeface="Arial" panose="020B0604020202020204" pitchFamily="34" charset="0"/>
              </a:rPr>
              <a:t>European applicant in the biotechnology sector (5</a:t>
            </a:r>
            <a:r>
              <a:rPr lang="en-US" sz="1200" baseline="30000" dirty="0">
                <a:solidFill>
                  <a:srgbClr val="515151"/>
                </a:solidFill>
                <a:latin typeface="Arial" panose="020B0604020202020204" pitchFamily="34" charset="0"/>
                <a:cs typeface="Arial" panose="020B0604020202020204" pitchFamily="34" charset="0"/>
              </a:rPr>
              <a:t>th</a:t>
            </a:r>
            <a:r>
              <a:rPr lang="en-US" sz="1200" dirty="0">
                <a:solidFill>
                  <a:srgbClr val="515151"/>
                </a:solidFill>
                <a:latin typeface="Arial" panose="020B0604020202020204" pitchFamily="34" charset="0"/>
                <a:cs typeface="Arial" panose="020B0604020202020204" pitchFamily="34" charset="0"/>
              </a:rPr>
              <a:t> year)</a:t>
            </a:r>
          </a:p>
          <a:p>
            <a:pPr marL="171450" indent="-171450">
              <a:spcBef>
                <a:spcPts val="1000"/>
              </a:spcBef>
              <a:buClr>
                <a:srgbClr val="DE492A"/>
              </a:buClr>
              <a:buSzPct val="120000"/>
              <a:buFont typeface="Arial" panose="020B0604020202020204" pitchFamily="34" charset="0"/>
              <a:buChar char="•"/>
            </a:pPr>
            <a:r>
              <a:rPr lang="en-US" sz="1200" b="1" dirty="0">
                <a:solidFill>
                  <a:srgbClr val="4E879B"/>
                </a:solidFill>
                <a:latin typeface="Arial" panose="020B0604020202020204" pitchFamily="34" charset="0"/>
                <a:cs typeface="Arial" panose="020B0604020202020204" pitchFamily="34" charset="0"/>
              </a:rPr>
              <a:t>No. 1 </a:t>
            </a:r>
            <a:r>
              <a:rPr lang="en-US" sz="1200" dirty="0">
                <a:solidFill>
                  <a:srgbClr val="515151"/>
                </a:solidFill>
                <a:latin typeface="Arial" panose="020B0604020202020204" pitchFamily="34" charset="0"/>
                <a:cs typeface="Arial" panose="020B0604020202020204" pitchFamily="34" charset="0"/>
              </a:rPr>
              <a:t>European research academic institution in the biomedical sector</a:t>
            </a:r>
          </a:p>
          <a:p>
            <a:pPr marL="171450" indent="-171450">
              <a:spcBef>
                <a:spcPts val="1000"/>
              </a:spcBef>
              <a:buClr>
                <a:srgbClr val="DE492A"/>
              </a:buClr>
              <a:buSzPct val="120000"/>
              <a:buFont typeface="Arial" panose="020B0604020202020204" pitchFamily="34" charset="0"/>
              <a:buChar char="•"/>
            </a:pPr>
            <a:r>
              <a:rPr lang="en-US" sz="1200" b="1" dirty="0">
                <a:solidFill>
                  <a:srgbClr val="4E879B"/>
                </a:solidFill>
                <a:latin typeface="Arial" panose="020B0604020202020204" pitchFamily="34" charset="0"/>
                <a:cs typeface="Arial" panose="020B0604020202020204" pitchFamily="34" charset="0"/>
              </a:rPr>
              <a:t>2,492</a:t>
            </a:r>
            <a:r>
              <a:rPr lang="en-US" sz="1200" dirty="0">
                <a:solidFill>
                  <a:srgbClr val="515151"/>
                </a:solidFill>
                <a:latin typeface="Arial" panose="020B0604020202020204" pitchFamily="34" charset="0"/>
                <a:cs typeface="Arial" panose="020B0604020202020204" pitchFamily="34" charset="0"/>
              </a:rPr>
              <a:t> patent families as of 31/12/2023</a:t>
            </a:r>
          </a:p>
        </p:txBody>
      </p:sp>
      <p:pic>
        <p:nvPicPr>
          <p:cNvPr id="8" name="Image 7">
            <a:extLst>
              <a:ext uri="{FF2B5EF4-FFF2-40B4-BE49-F238E27FC236}">
                <a16:creationId xmlns:a16="http://schemas.microsoft.com/office/drawing/2014/main" id="{C2477C6F-86AD-9421-C925-6A60C80F2895}"/>
              </a:ext>
            </a:extLst>
          </p:cNvPr>
          <p:cNvPicPr>
            <a:picLocks noChangeAspect="1"/>
          </p:cNvPicPr>
          <p:nvPr/>
        </p:nvPicPr>
        <p:blipFill>
          <a:blip r:embed="rId3"/>
          <a:stretch>
            <a:fillRect/>
          </a:stretch>
        </p:blipFill>
        <p:spPr>
          <a:xfrm>
            <a:off x="-77070" y="2756986"/>
            <a:ext cx="3934686" cy="1965408"/>
          </a:xfrm>
          <a:prstGeom prst="rect">
            <a:avLst/>
          </a:prstGeom>
        </p:spPr>
      </p:pic>
      <p:pic>
        <p:nvPicPr>
          <p:cNvPr id="13" name="Image 12">
            <a:extLst>
              <a:ext uri="{FF2B5EF4-FFF2-40B4-BE49-F238E27FC236}">
                <a16:creationId xmlns:a16="http://schemas.microsoft.com/office/drawing/2014/main" id="{377EBE48-FA14-EE3F-D5A7-6BF558AEB6F3}"/>
              </a:ext>
            </a:extLst>
          </p:cNvPr>
          <p:cNvPicPr>
            <a:picLocks noChangeAspect="1"/>
          </p:cNvPicPr>
          <p:nvPr/>
        </p:nvPicPr>
        <p:blipFill>
          <a:blip r:embed="rId4"/>
          <a:stretch>
            <a:fillRect/>
          </a:stretch>
        </p:blipFill>
        <p:spPr>
          <a:xfrm>
            <a:off x="332794" y="1115288"/>
            <a:ext cx="3293716" cy="1835460"/>
          </a:xfrm>
          <a:prstGeom prst="rect">
            <a:avLst/>
          </a:prstGeom>
        </p:spPr>
      </p:pic>
      <p:pic>
        <p:nvPicPr>
          <p:cNvPr id="21" name="Image 20">
            <a:extLst>
              <a:ext uri="{FF2B5EF4-FFF2-40B4-BE49-F238E27FC236}">
                <a16:creationId xmlns:a16="http://schemas.microsoft.com/office/drawing/2014/main" id="{41C18FD9-C56A-F262-526E-671D66124D23}"/>
              </a:ext>
            </a:extLst>
          </p:cNvPr>
          <p:cNvPicPr>
            <a:picLocks noChangeAspect="1"/>
          </p:cNvPicPr>
          <p:nvPr/>
        </p:nvPicPr>
        <p:blipFill>
          <a:blip r:embed="rId5"/>
          <a:stretch>
            <a:fillRect/>
          </a:stretch>
        </p:blipFill>
        <p:spPr>
          <a:xfrm>
            <a:off x="3991412" y="941602"/>
            <a:ext cx="3826648" cy="2250108"/>
          </a:xfrm>
          <a:prstGeom prst="rect">
            <a:avLst/>
          </a:prstGeom>
        </p:spPr>
      </p:pic>
    </p:spTree>
    <p:extLst>
      <p:ext uri="{BB962C8B-B14F-4D97-AF65-F5344CB8AC3E}">
        <p14:creationId xmlns:p14="http://schemas.microsoft.com/office/powerpoint/2010/main" val="545851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6203E1-78F3-3B46-A2B3-63152C82B3EA}"/>
              </a:ext>
            </a:extLst>
          </p:cNvPr>
          <p:cNvSpPr>
            <a:spLocks noGrp="1"/>
          </p:cNvSpPr>
          <p:nvPr>
            <p:ph type="title"/>
          </p:nvPr>
        </p:nvSpPr>
        <p:spPr>
          <a:xfrm>
            <a:off x="175501" y="209199"/>
            <a:ext cx="5671730" cy="286103"/>
          </a:xfrm>
          <a:prstGeom prst="rect">
            <a:avLst/>
          </a:prstGeom>
        </p:spPr>
        <p:txBody>
          <a:bodyPr/>
          <a:lstStyle/>
          <a:p>
            <a:r>
              <a:rPr lang="en-US" dirty="0"/>
              <a:t>Take action to improve the health of all</a:t>
            </a:r>
            <a:br>
              <a:rPr lang="en-US" b="0" dirty="0"/>
            </a:br>
            <a:endParaRPr lang="en-US" dirty="0"/>
          </a:p>
        </p:txBody>
      </p:sp>
      <p:sp>
        <p:nvSpPr>
          <p:cNvPr id="3" name="Espace réservé du numéro de diapositive 2">
            <a:extLst>
              <a:ext uri="{FF2B5EF4-FFF2-40B4-BE49-F238E27FC236}">
                <a16:creationId xmlns:a16="http://schemas.microsoft.com/office/drawing/2014/main" id="{87496386-98BD-8E46-887A-466A548947C0}"/>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23</a:t>
            </a:fld>
            <a:endParaRPr lang="en-US"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ED6F98CA-AFCD-1D46-BEBE-02252CDE459D}"/>
              </a:ext>
            </a:extLst>
          </p:cNvPr>
          <p:cNvSpPr txBox="1"/>
          <p:nvPr/>
        </p:nvSpPr>
        <p:spPr>
          <a:xfrm>
            <a:off x="595695" y="495302"/>
            <a:ext cx="7235531" cy="323165"/>
          </a:xfrm>
          <a:prstGeom prst="rect">
            <a:avLst/>
          </a:prstGeom>
          <a:noFill/>
        </p:spPr>
        <p:txBody>
          <a:bodyPr wrap="square" lIns="0" tIns="0" rIns="0" bIns="0" rtlCol="0">
            <a:spAutoFit/>
          </a:bodyPr>
          <a:lstStyle/>
          <a:p>
            <a:r>
              <a:rPr lang="en-US" sz="2100" dirty="0" err="1"/>
              <a:t>Inserm</a:t>
            </a:r>
            <a:r>
              <a:rPr lang="en-US" sz="2100" dirty="0"/>
              <a:t> </a:t>
            </a:r>
            <a:r>
              <a:rPr lang="en-US" sz="2100" dirty="0" err="1"/>
              <a:t>Transfert</a:t>
            </a:r>
            <a:r>
              <a:rPr lang="en-US" sz="2100" dirty="0"/>
              <a:t>: partnering with industries</a:t>
            </a:r>
            <a:endParaRPr lang="en-US" sz="2100" dirty="0">
              <a:latin typeface="Arial" panose="020B0604020202020204" pitchFamily="34" charset="0"/>
              <a:cs typeface="Arial" panose="020B0604020202020204" pitchFamily="34" charset="0"/>
            </a:endParaRPr>
          </a:p>
        </p:txBody>
      </p:sp>
      <p:sp>
        <p:nvSpPr>
          <p:cNvPr id="4" name="Espace réservé du contenu 3"/>
          <p:cNvSpPr>
            <a:spLocks noGrp="1"/>
          </p:cNvSpPr>
          <p:nvPr>
            <p:ph sz="quarter" idx="4294967295"/>
          </p:nvPr>
        </p:nvSpPr>
        <p:spPr>
          <a:xfrm>
            <a:off x="724204" y="1241596"/>
            <a:ext cx="8032445" cy="3330404"/>
          </a:xfrm>
          <a:prstGeom prst="rect">
            <a:avLst/>
          </a:prstGeom>
        </p:spPr>
        <p:txBody>
          <a:bodyPr/>
          <a:lstStyle/>
          <a:p>
            <a:r>
              <a:rPr lang="en-US" sz="1600" cap="small" dirty="0"/>
              <a:t>Some of our industrial partners: </a:t>
            </a:r>
            <a:r>
              <a:rPr lang="en-US" sz="1600" dirty="0"/>
              <a:t>privileged partner of major industrials, mid-size, SME, involved in human health, at the international level</a:t>
            </a:r>
          </a:p>
          <a:p>
            <a:endParaRPr lang="en-US" sz="1600" dirty="0"/>
          </a:p>
          <a:p>
            <a:endParaRPr lang="en-US" sz="1600" dirty="0"/>
          </a:p>
        </p:txBody>
      </p:sp>
      <p:pic>
        <p:nvPicPr>
          <p:cNvPr id="34" name="Picture 109"/>
          <p:cNvPicPr>
            <a:picLocks noChangeAspect="1" noChangeArrowheads="1"/>
          </p:cNvPicPr>
          <p:nvPr/>
        </p:nvPicPr>
        <p:blipFill>
          <a:blip r:embed="rId3" cstate="print"/>
          <a:srcRect/>
          <a:stretch>
            <a:fillRect/>
          </a:stretch>
        </p:blipFill>
        <p:spPr bwMode="auto">
          <a:xfrm>
            <a:off x="1792362" y="2378453"/>
            <a:ext cx="696304" cy="408045"/>
          </a:xfrm>
          <a:prstGeom prst="rect">
            <a:avLst/>
          </a:prstGeom>
          <a:noFill/>
          <a:ln w="9525">
            <a:noFill/>
            <a:miter lim="800000"/>
            <a:headEnd/>
            <a:tailEnd/>
          </a:ln>
        </p:spPr>
      </p:pic>
      <p:pic>
        <p:nvPicPr>
          <p:cNvPr id="35" name="Picture 9" descr="http://www.fgpq.org/adnbase/js/wysiwyg/plugins/ExtendedFileManager/uploads/fgpqorg/logo%20roche_2.jpg"/>
          <p:cNvPicPr>
            <a:picLocks noChangeAspect="1" noChangeArrowheads="1"/>
          </p:cNvPicPr>
          <p:nvPr/>
        </p:nvPicPr>
        <p:blipFill>
          <a:blip r:embed="rId4" cstate="print"/>
          <a:srcRect/>
          <a:stretch>
            <a:fillRect/>
          </a:stretch>
        </p:blipFill>
        <p:spPr bwMode="auto">
          <a:xfrm>
            <a:off x="1395507" y="1810075"/>
            <a:ext cx="615112" cy="464268"/>
          </a:xfrm>
          <a:prstGeom prst="rect">
            <a:avLst/>
          </a:prstGeom>
          <a:noFill/>
          <a:ln w="9525">
            <a:noFill/>
            <a:miter lim="800000"/>
            <a:headEnd/>
            <a:tailEnd/>
          </a:ln>
        </p:spPr>
      </p:pic>
      <p:pic>
        <p:nvPicPr>
          <p:cNvPr id="37" name="Picture 105"/>
          <p:cNvPicPr>
            <a:picLocks noChangeAspect="1" noChangeArrowheads="1"/>
          </p:cNvPicPr>
          <p:nvPr/>
        </p:nvPicPr>
        <p:blipFill>
          <a:blip r:embed="rId5" cstate="print"/>
          <a:srcRect/>
          <a:stretch>
            <a:fillRect/>
          </a:stretch>
        </p:blipFill>
        <p:spPr bwMode="auto">
          <a:xfrm>
            <a:off x="5122493" y="2368860"/>
            <a:ext cx="313441" cy="427230"/>
          </a:xfrm>
          <a:prstGeom prst="rect">
            <a:avLst/>
          </a:prstGeom>
          <a:noFill/>
          <a:ln w="9525">
            <a:noFill/>
            <a:miter lim="800000"/>
            <a:headEnd/>
            <a:tailEnd/>
          </a:ln>
        </p:spPr>
      </p:pic>
      <p:pic>
        <p:nvPicPr>
          <p:cNvPr id="38" name="Picture 114"/>
          <p:cNvPicPr>
            <a:picLocks noChangeAspect="1" noChangeArrowheads="1"/>
          </p:cNvPicPr>
          <p:nvPr/>
        </p:nvPicPr>
        <p:blipFill>
          <a:blip r:embed="rId6" cstate="print"/>
          <a:srcRect/>
          <a:stretch>
            <a:fillRect/>
          </a:stretch>
        </p:blipFill>
        <p:spPr bwMode="auto">
          <a:xfrm>
            <a:off x="2449908" y="1895424"/>
            <a:ext cx="1121322" cy="268988"/>
          </a:xfrm>
          <a:prstGeom prst="rect">
            <a:avLst/>
          </a:prstGeom>
          <a:noFill/>
          <a:ln w="9525">
            <a:noFill/>
            <a:miter lim="800000"/>
            <a:headEnd/>
            <a:tailEnd/>
          </a:ln>
        </p:spPr>
      </p:pic>
      <p:pic>
        <p:nvPicPr>
          <p:cNvPr id="39" name="Picture 108"/>
          <p:cNvPicPr>
            <a:picLocks noChangeAspect="1" noChangeArrowheads="1"/>
          </p:cNvPicPr>
          <p:nvPr/>
        </p:nvPicPr>
        <p:blipFill>
          <a:blip r:embed="rId7" cstate="print"/>
          <a:srcRect/>
          <a:stretch>
            <a:fillRect/>
          </a:stretch>
        </p:blipFill>
        <p:spPr bwMode="auto">
          <a:xfrm>
            <a:off x="3262387" y="2387506"/>
            <a:ext cx="430572" cy="389939"/>
          </a:xfrm>
          <a:prstGeom prst="rect">
            <a:avLst/>
          </a:prstGeom>
          <a:noFill/>
          <a:ln w="9525">
            <a:noFill/>
            <a:miter lim="800000"/>
            <a:headEnd/>
            <a:tailEnd/>
          </a:ln>
        </p:spPr>
      </p:pic>
      <p:pic>
        <p:nvPicPr>
          <p:cNvPr id="40" name="Picture 115"/>
          <p:cNvPicPr>
            <a:picLocks noChangeAspect="1" noChangeArrowheads="1"/>
          </p:cNvPicPr>
          <p:nvPr/>
        </p:nvPicPr>
        <p:blipFill>
          <a:blip r:embed="rId8" cstate="print"/>
          <a:srcRect/>
          <a:stretch>
            <a:fillRect/>
          </a:stretch>
        </p:blipFill>
        <p:spPr bwMode="auto">
          <a:xfrm>
            <a:off x="6214533" y="2451429"/>
            <a:ext cx="1454346" cy="262092"/>
          </a:xfrm>
          <a:prstGeom prst="rect">
            <a:avLst/>
          </a:prstGeom>
          <a:noFill/>
          <a:ln w="9525">
            <a:noFill/>
            <a:miter lim="800000"/>
            <a:headEnd/>
            <a:tailEnd/>
          </a:ln>
        </p:spPr>
      </p:pic>
      <p:pic>
        <p:nvPicPr>
          <p:cNvPr id="41" name="Picture 106"/>
          <p:cNvPicPr>
            <a:picLocks noChangeAspect="1" noChangeArrowheads="1"/>
          </p:cNvPicPr>
          <p:nvPr/>
        </p:nvPicPr>
        <p:blipFill>
          <a:blip r:embed="rId9" cstate="print"/>
          <a:srcRect/>
          <a:stretch>
            <a:fillRect/>
          </a:stretch>
        </p:blipFill>
        <p:spPr bwMode="auto">
          <a:xfrm>
            <a:off x="6688872" y="3004411"/>
            <a:ext cx="737318" cy="329317"/>
          </a:xfrm>
          <a:prstGeom prst="rect">
            <a:avLst/>
          </a:prstGeom>
          <a:noFill/>
          <a:ln w="9525">
            <a:noFill/>
            <a:miter lim="800000"/>
            <a:headEnd/>
            <a:tailEnd/>
          </a:ln>
        </p:spPr>
      </p:pic>
      <p:pic>
        <p:nvPicPr>
          <p:cNvPr id="44" name="Picture 104"/>
          <p:cNvPicPr>
            <a:picLocks noChangeAspect="1" noChangeArrowheads="1"/>
          </p:cNvPicPr>
          <p:nvPr/>
        </p:nvPicPr>
        <p:blipFill>
          <a:blip r:embed="rId10" cstate="print"/>
          <a:srcRect/>
          <a:stretch>
            <a:fillRect/>
          </a:stretch>
        </p:blipFill>
        <p:spPr bwMode="auto">
          <a:xfrm>
            <a:off x="561873" y="3642608"/>
            <a:ext cx="492197" cy="467930"/>
          </a:xfrm>
          <a:prstGeom prst="rect">
            <a:avLst/>
          </a:prstGeom>
          <a:noFill/>
          <a:ln w="9525">
            <a:noFill/>
            <a:miter lim="800000"/>
            <a:headEnd/>
            <a:tailEnd/>
          </a:ln>
        </p:spPr>
      </p:pic>
      <p:pic>
        <p:nvPicPr>
          <p:cNvPr id="45" name="Picture 107"/>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971111" y="2897396"/>
            <a:ext cx="557761" cy="543346"/>
          </a:xfrm>
          <a:prstGeom prst="rect">
            <a:avLst/>
          </a:prstGeom>
          <a:noFill/>
          <a:ln w="9525">
            <a:noFill/>
            <a:miter lim="800000"/>
            <a:headEnd/>
            <a:tailEnd/>
          </a:ln>
        </p:spPr>
      </p:pic>
      <p:pic>
        <p:nvPicPr>
          <p:cNvPr id="46" name="Picture 2" descr="MSD Vivre mieux"/>
          <p:cNvPicPr>
            <a:picLocks noChangeAspect="1" noChangeArrowheads="1"/>
          </p:cNvPicPr>
          <p:nvPr/>
        </p:nvPicPr>
        <p:blipFill>
          <a:blip r:embed="rId12" cstate="print"/>
          <a:srcRect/>
          <a:stretch>
            <a:fillRect/>
          </a:stretch>
        </p:blipFill>
        <p:spPr bwMode="auto">
          <a:xfrm>
            <a:off x="3642088" y="3617302"/>
            <a:ext cx="1086730" cy="359132"/>
          </a:xfrm>
          <a:prstGeom prst="rect">
            <a:avLst/>
          </a:prstGeom>
          <a:noFill/>
          <a:ln w="9525">
            <a:noFill/>
            <a:miter lim="800000"/>
            <a:headEnd/>
            <a:tailEnd/>
          </a:ln>
        </p:spPr>
      </p:pic>
      <p:pic>
        <p:nvPicPr>
          <p:cNvPr id="47" name="Picture 8" descr="O:\CommunVentech\Equipe\2 - BIOTECH\INSERM TRANSFERT\iti-fonds II\logos pharma\bi_logo_gross.gif"/>
          <p:cNvPicPr>
            <a:picLocks noChangeAspect="1" noChangeArrowheads="1"/>
          </p:cNvPicPr>
          <p:nvPr/>
        </p:nvPicPr>
        <p:blipFill>
          <a:blip r:embed="rId13" cstate="print">
            <a:extLst>
              <a:ext uri="{28A0092B-C50C-407E-A947-70E740481C1C}">
                <a14:useLocalDpi xmlns:a14="http://schemas.microsoft.com/office/drawing/2010/main"/>
              </a:ext>
            </a:extLst>
          </a:blip>
          <a:srcRect l="17136" t="25853" b="14066"/>
          <a:stretch>
            <a:fillRect/>
          </a:stretch>
        </p:blipFill>
        <p:spPr bwMode="auto">
          <a:xfrm>
            <a:off x="5363997" y="2919078"/>
            <a:ext cx="809540" cy="499983"/>
          </a:xfrm>
          <a:prstGeom prst="rect">
            <a:avLst/>
          </a:prstGeom>
          <a:noFill/>
          <a:ln w="9525">
            <a:noFill/>
            <a:miter lim="800000"/>
            <a:headEnd/>
            <a:tailEnd/>
          </a:ln>
        </p:spPr>
      </p:pic>
      <p:pic>
        <p:nvPicPr>
          <p:cNvPr id="48" name="Picture 4" descr="http://www.gilead.com/img/logo_25yr.gif"/>
          <p:cNvPicPr>
            <a:picLocks noChangeAspect="1" noChangeArrowheads="1"/>
          </p:cNvPicPr>
          <p:nvPr/>
        </p:nvPicPr>
        <p:blipFill>
          <a:blip r:embed="rId14" cstate="print"/>
          <a:srcRect/>
          <a:stretch>
            <a:fillRect/>
          </a:stretch>
        </p:blipFill>
        <p:spPr bwMode="auto">
          <a:xfrm>
            <a:off x="7868666" y="3048520"/>
            <a:ext cx="768783" cy="241098"/>
          </a:xfrm>
          <a:prstGeom prst="rect">
            <a:avLst/>
          </a:prstGeom>
          <a:noFill/>
          <a:ln w="9525">
            <a:noFill/>
            <a:miter lim="800000"/>
            <a:headEnd/>
            <a:tailEnd/>
          </a:ln>
        </p:spPr>
      </p:pic>
      <p:pic>
        <p:nvPicPr>
          <p:cNvPr id="50" name="Image 26" descr="AmgenLogo.jpg"/>
          <p:cNvPicPr>
            <a:picLocks noChangeAspect="1"/>
          </p:cNvPicPr>
          <p:nvPr/>
        </p:nvPicPr>
        <p:blipFill>
          <a:blip r:embed="rId15" cstate="print"/>
          <a:srcRect/>
          <a:stretch>
            <a:fillRect/>
          </a:stretch>
        </p:blipFill>
        <p:spPr bwMode="auto">
          <a:xfrm>
            <a:off x="7763744" y="3729483"/>
            <a:ext cx="682192" cy="213176"/>
          </a:xfrm>
          <a:prstGeom prst="rect">
            <a:avLst/>
          </a:prstGeom>
          <a:noFill/>
          <a:ln w="9525">
            <a:noFill/>
            <a:miter lim="800000"/>
            <a:headEnd/>
            <a:tailEnd/>
          </a:ln>
        </p:spPr>
      </p:pic>
      <p:pic>
        <p:nvPicPr>
          <p:cNvPr id="51" name="Image 23" descr="FRS_Logo.gif"/>
          <p:cNvPicPr>
            <a:picLocks noChangeAspect="1"/>
          </p:cNvPicPr>
          <p:nvPr/>
        </p:nvPicPr>
        <p:blipFill>
          <a:blip r:embed="rId16" cstate="print"/>
          <a:srcRect/>
          <a:stretch>
            <a:fillRect/>
          </a:stretch>
        </p:blipFill>
        <p:spPr bwMode="auto">
          <a:xfrm>
            <a:off x="5395425" y="1991166"/>
            <a:ext cx="960039" cy="179847"/>
          </a:xfrm>
          <a:prstGeom prst="rect">
            <a:avLst/>
          </a:prstGeom>
          <a:noFill/>
          <a:ln w="9525">
            <a:noFill/>
            <a:miter lim="800000"/>
            <a:headEnd/>
            <a:tailEnd/>
          </a:ln>
        </p:spPr>
      </p:pic>
      <p:pic>
        <p:nvPicPr>
          <p:cNvPr id="52" name="Image 28" descr="baxter-international-inc-logo.jpg"/>
          <p:cNvPicPr>
            <a:picLocks noChangeAspect="1"/>
          </p:cNvPicPr>
          <p:nvPr/>
        </p:nvPicPr>
        <p:blipFill>
          <a:blip r:embed="rId17" cstate="print"/>
          <a:srcRect/>
          <a:stretch>
            <a:fillRect/>
          </a:stretch>
        </p:blipFill>
        <p:spPr bwMode="auto">
          <a:xfrm>
            <a:off x="4105746" y="1995187"/>
            <a:ext cx="835793" cy="176347"/>
          </a:xfrm>
          <a:prstGeom prst="rect">
            <a:avLst/>
          </a:prstGeom>
          <a:noFill/>
          <a:ln w="9525">
            <a:noFill/>
            <a:miter lim="800000"/>
            <a:headEnd/>
            <a:tailEnd/>
          </a:ln>
        </p:spPr>
      </p:pic>
      <p:pic>
        <p:nvPicPr>
          <p:cNvPr id="53" name="Image 52" descr="Lundbeck.svg.png"/>
          <p:cNvPicPr>
            <a:picLocks noChangeAspect="1"/>
          </p:cNvPicPr>
          <p:nvPr/>
        </p:nvPicPr>
        <p:blipFill>
          <a:blip r:embed="rId18" cstate="print"/>
          <a:stretch>
            <a:fillRect/>
          </a:stretch>
        </p:blipFill>
        <p:spPr>
          <a:xfrm>
            <a:off x="5086651" y="3652098"/>
            <a:ext cx="679426" cy="367946"/>
          </a:xfrm>
          <a:prstGeom prst="rect">
            <a:avLst/>
          </a:prstGeom>
        </p:spPr>
      </p:pic>
      <p:pic>
        <p:nvPicPr>
          <p:cNvPr id="55" name="Picture 113"/>
          <p:cNvPicPr>
            <a:picLocks noChangeAspect="1" noChangeArrowheads="1"/>
          </p:cNvPicPr>
          <p:nvPr/>
        </p:nvPicPr>
        <p:blipFill>
          <a:blip r:embed="rId19" cstate="print"/>
          <a:srcRect/>
          <a:stretch>
            <a:fillRect/>
          </a:stretch>
        </p:blipFill>
        <p:spPr bwMode="auto">
          <a:xfrm>
            <a:off x="3971112" y="2461499"/>
            <a:ext cx="671440" cy="241952"/>
          </a:xfrm>
          <a:prstGeom prst="rect">
            <a:avLst/>
          </a:prstGeom>
          <a:noFill/>
          <a:ln w="9525">
            <a:noFill/>
            <a:miter lim="800000"/>
            <a:headEnd/>
            <a:tailEnd/>
          </a:ln>
        </p:spPr>
      </p:pic>
      <p:sp>
        <p:nvSpPr>
          <p:cNvPr id="7" name="AutoShape 3" descr="Résultat de recherche d'images pour &quot;qiagen&quot;"/>
          <p:cNvSpPr>
            <a:spLocks noChangeAspect="1" noChangeArrowheads="1"/>
          </p:cNvSpPr>
          <p:nvPr/>
        </p:nvSpPr>
        <p:spPr bwMode="auto">
          <a:xfrm>
            <a:off x="155575" y="-579438"/>
            <a:ext cx="1438275"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 name="Image 29">
            <a:extLst>
              <a:ext uri="{FF2B5EF4-FFF2-40B4-BE49-F238E27FC236}">
                <a16:creationId xmlns:a16="http://schemas.microsoft.com/office/drawing/2014/main" id="{EF458690-8E45-415A-8EF1-4A8F4F912317}"/>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8164742" y="2326940"/>
            <a:ext cx="511071" cy="511071"/>
          </a:xfrm>
          <a:prstGeom prst="rect">
            <a:avLst/>
          </a:prstGeom>
        </p:spPr>
      </p:pic>
      <p:pic>
        <p:nvPicPr>
          <p:cNvPr id="31" name="Picture 16" descr="Résultat de recherche d'images pour &quot;logo LABORATORIE OTSUKA OFFICIEL&quot;">
            <a:extLst>
              <a:ext uri="{FF2B5EF4-FFF2-40B4-BE49-F238E27FC236}">
                <a16:creationId xmlns:a16="http://schemas.microsoft.com/office/drawing/2014/main" id="{69BE36BA-D051-47A2-9099-609F0C42C09A}"/>
              </a:ext>
            </a:extLst>
          </p:cNvPr>
          <p:cNvPicPr>
            <a:picLocks noChangeAspect="1" noChangeArrowheads="1"/>
          </p:cNvPicPr>
          <p:nvPr/>
        </p:nvPicPr>
        <p:blipFill>
          <a:blip r:embed="rId21" cstate="hqprint">
            <a:extLst>
              <a:ext uri="{28A0092B-C50C-407E-A947-70E740481C1C}">
                <a14:useLocalDpi xmlns:a14="http://schemas.microsoft.com/office/drawing/2010/main"/>
              </a:ext>
            </a:extLst>
          </a:blip>
          <a:srcRect/>
          <a:stretch>
            <a:fillRect/>
          </a:stretch>
        </p:blipFill>
        <p:spPr bwMode="auto">
          <a:xfrm>
            <a:off x="5999397" y="4150146"/>
            <a:ext cx="868655" cy="33153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Résultat de recherche d'images pour &quot;logo JANSSEN OFFICIEL&quot;">
            <a:extLst>
              <a:ext uri="{FF2B5EF4-FFF2-40B4-BE49-F238E27FC236}">
                <a16:creationId xmlns:a16="http://schemas.microsoft.com/office/drawing/2014/main" id="{6161DAE3-BD85-44D5-9A08-807DDBDE4CCE}"/>
              </a:ext>
            </a:extLst>
          </p:cNvPr>
          <p:cNvPicPr>
            <a:picLocks noChangeAspect="1" noChangeArrowheads="1"/>
          </p:cNvPicPr>
          <p:nvPr/>
        </p:nvPicPr>
        <p:blipFill>
          <a:blip r:embed="rId22" cstate="hqprint">
            <a:extLst>
              <a:ext uri="{28A0092B-C50C-407E-A947-70E740481C1C}">
                <a14:useLocalDpi xmlns:a14="http://schemas.microsoft.com/office/drawing/2010/main"/>
              </a:ext>
            </a:extLst>
          </a:blip>
          <a:srcRect/>
          <a:stretch>
            <a:fillRect/>
          </a:stretch>
        </p:blipFill>
        <p:spPr bwMode="auto">
          <a:xfrm>
            <a:off x="6777742" y="1826129"/>
            <a:ext cx="975926" cy="50992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Résultat de recherche d'images pour &quot;logo ABBVIE OFFICIEL&quot;">
            <a:extLst>
              <a:ext uri="{FF2B5EF4-FFF2-40B4-BE49-F238E27FC236}">
                <a16:creationId xmlns:a16="http://schemas.microsoft.com/office/drawing/2014/main" id="{E353F621-9A95-4944-8972-9C73E0B9E440}"/>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2553144" y="4110538"/>
            <a:ext cx="832626" cy="554541"/>
          </a:xfrm>
          <a:prstGeom prst="rect">
            <a:avLst/>
          </a:prstGeom>
          <a:noFill/>
          <a:extLst>
            <a:ext uri="{909E8E84-426E-40DD-AFC4-6F175D3DCCD1}">
              <a14:hiddenFill xmlns:a14="http://schemas.microsoft.com/office/drawing/2010/main">
                <a:solidFill>
                  <a:srgbClr val="FFFFFF"/>
                </a:solidFill>
              </a14:hiddenFill>
            </a:ext>
          </a:extLst>
        </p:spPr>
      </p:pic>
      <p:pic>
        <p:nvPicPr>
          <p:cNvPr id="57" name="Image 56">
            <a:extLst>
              <a:ext uri="{FF2B5EF4-FFF2-40B4-BE49-F238E27FC236}">
                <a16:creationId xmlns:a16="http://schemas.microsoft.com/office/drawing/2014/main" id="{5681EB91-F264-4F22-87B5-1CC6A8D676E9}"/>
              </a:ext>
            </a:extLst>
          </p:cNvPr>
          <p:cNvPicPr>
            <a:picLocks noChangeAspect="1"/>
          </p:cNvPicPr>
          <p:nvPr/>
        </p:nvPicPr>
        <p:blipFill>
          <a:blip r:embed="rId24"/>
          <a:stretch>
            <a:fillRect/>
          </a:stretch>
        </p:blipFill>
        <p:spPr>
          <a:xfrm>
            <a:off x="2089169" y="2985811"/>
            <a:ext cx="1091090" cy="366516"/>
          </a:xfrm>
          <a:prstGeom prst="rect">
            <a:avLst/>
          </a:prstGeom>
        </p:spPr>
      </p:pic>
      <p:pic>
        <p:nvPicPr>
          <p:cNvPr id="43" name="Image 42">
            <a:extLst>
              <a:ext uri="{FF2B5EF4-FFF2-40B4-BE49-F238E27FC236}">
                <a16:creationId xmlns:a16="http://schemas.microsoft.com/office/drawing/2014/main" id="{45F2CAC8-BB40-4F1E-B45C-169E168E8F62}"/>
              </a:ext>
            </a:extLst>
          </p:cNvPr>
          <p:cNvPicPr>
            <a:picLocks noChangeAspect="1"/>
          </p:cNvPicPr>
          <p:nvPr/>
        </p:nvPicPr>
        <p:blipFill>
          <a:blip r:embed="rId25" cstate="hqprint">
            <a:extLst>
              <a:ext uri="{28A0092B-C50C-407E-A947-70E740481C1C}">
                <a14:useLocalDpi xmlns:a14="http://schemas.microsoft.com/office/drawing/2010/main"/>
              </a:ext>
            </a:extLst>
          </a:blip>
          <a:stretch>
            <a:fillRect/>
          </a:stretch>
        </p:blipFill>
        <p:spPr>
          <a:xfrm>
            <a:off x="1506306" y="3682981"/>
            <a:ext cx="1877854" cy="260049"/>
          </a:xfrm>
          <a:prstGeom prst="rect">
            <a:avLst/>
          </a:prstGeom>
        </p:spPr>
      </p:pic>
      <p:pic>
        <p:nvPicPr>
          <p:cNvPr id="54" name="Picture 12" descr="Résultat de recherche d'images pour &quot;logo LABORATORIE SHIRE OFFICIEL&quot;">
            <a:extLst>
              <a:ext uri="{FF2B5EF4-FFF2-40B4-BE49-F238E27FC236}">
                <a16:creationId xmlns:a16="http://schemas.microsoft.com/office/drawing/2014/main" id="{4E747A35-D312-4483-8B2E-90BA25D4F31C}"/>
              </a:ext>
            </a:extLst>
          </p:cNvPr>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a:off x="6423693" y="3718128"/>
            <a:ext cx="837670" cy="24685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Sanofi, une entreprise mondiale de santé innovante - Sanofi">
            <a:extLst>
              <a:ext uri="{FF2B5EF4-FFF2-40B4-BE49-F238E27FC236}">
                <a16:creationId xmlns:a16="http://schemas.microsoft.com/office/drawing/2014/main" id="{F890D8AB-B8DC-4E81-A8C5-EC5E32D78841}"/>
              </a:ext>
            </a:extLst>
          </p:cNvPr>
          <p:cNvPicPr>
            <a:picLocks noChangeAspect="1" noChangeArrowheads="1"/>
          </p:cNvPicPr>
          <p:nvPr/>
        </p:nvPicPr>
        <p:blipFill>
          <a:blip r:embed="rId27" cstate="hqprint">
            <a:extLst>
              <a:ext uri="{28A0092B-C50C-407E-A947-70E740481C1C}">
                <a14:useLocalDpi xmlns:a14="http://schemas.microsoft.com/office/drawing/2010/main"/>
              </a:ext>
            </a:extLst>
          </a:blip>
          <a:srcRect/>
          <a:stretch>
            <a:fillRect/>
          </a:stretch>
        </p:blipFill>
        <p:spPr bwMode="auto">
          <a:xfrm>
            <a:off x="532482" y="2764556"/>
            <a:ext cx="1041352" cy="702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661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6203E1-78F3-3B46-A2B3-63152C82B3EA}"/>
              </a:ext>
            </a:extLst>
          </p:cNvPr>
          <p:cNvSpPr>
            <a:spLocks noGrp="1"/>
          </p:cNvSpPr>
          <p:nvPr>
            <p:ph type="title"/>
          </p:nvPr>
        </p:nvSpPr>
        <p:spPr>
          <a:xfrm>
            <a:off x="175501" y="209199"/>
            <a:ext cx="5671730" cy="286103"/>
          </a:xfrm>
          <a:prstGeom prst="rect">
            <a:avLst/>
          </a:prstGeom>
        </p:spPr>
        <p:txBody>
          <a:bodyPr/>
          <a:lstStyle/>
          <a:p>
            <a:r>
              <a:rPr lang="en-US" dirty="0"/>
              <a:t>Take action to improve the health of all</a:t>
            </a:r>
            <a:endParaRPr lang="fr-FR" dirty="0"/>
          </a:p>
        </p:txBody>
      </p:sp>
      <p:sp>
        <p:nvSpPr>
          <p:cNvPr id="3" name="Espace réservé du numéro de diapositive 2">
            <a:extLst>
              <a:ext uri="{FF2B5EF4-FFF2-40B4-BE49-F238E27FC236}">
                <a16:creationId xmlns:a16="http://schemas.microsoft.com/office/drawing/2014/main" id="{87496386-98BD-8E46-887A-466A548947C0}"/>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24</a:t>
            </a:fld>
            <a:endParaRPr lang="fr-FR"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ED6F98CA-AFCD-1D46-BEBE-02252CDE459D}"/>
              </a:ext>
            </a:extLst>
          </p:cNvPr>
          <p:cNvSpPr txBox="1"/>
          <p:nvPr/>
        </p:nvSpPr>
        <p:spPr>
          <a:xfrm>
            <a:off x="581065" y="372221"/>
            <a:ext cx="8006885" cy="323165"/>
          </a:xfrm>
          <a:prstGeom prst="rect">
            <a:avLst/>
          </a:prstGeom>
          <a:noFill/>
        </p:spPr>
        <p:txBody>
          <a:bodyPr wrap="square" lIns="0" tIns="0" rIns="0" bIns="0" rtlCol="0">
            <a:spAutoFit/>
          </a:bodyPr>
          <a:lstStyle/>
          <a:p>
            <a:r>
              <a:rPr lang="en-US" sz="2100" dirty="0" err="1"/>
              <a:t>Inserm</a:t>
            </a:r>
            <a:r>
              <a:rPr lang="en-US" sz="2100" dirty="0"/>
              <a:t> spin-offs based on inventors as drivers</a:t>
            </a:r>
          </a:p>
        </p:txBody>
      </p:sp>
      <p:pic>
        <p:nvPicPr>
          <p:cNvPr id="30" name="Picture 2" descr="https://acticor-biotech.com/wp-content/themes/acticor_theme/assets/img/acticor_logo_large.png"/>
          <p:cNvPicPr>
            <a:picLocks noGrp="1" noChangeAspect="1" noChangeArrowheads="1"/>
          </p:cNvPicPr>
          <p:nvPr>
            <p:ph idx="4294967295"/>
          </p:nvPr>
        </p:nvPicPr>
        <p:blipFill>
          <a:blip r:embed="rId3" cstate="print">
            <a:extLst>
              <a:ext uri="{28A0092B-C50C-407E-A947-70E740481C1C}">
                <a14:useLocalDpi xmlns:a14="http://schemas.microsoft.com/office/drawing/2010/main"/>
              </a:ext>
            </a:extLst>
          </a:blip>
          <a:srcRect/>
          <a:stretch>
            <a:fillRect/>
          </a:stretch>
        </p:blipFill>
        <p:spPr bwMode="auto">
          <a:xfrm>
            <a:off x="5042528" y="3756189"/>
            <a:ext cx="578370" cy="26113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Axenis"/>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1824882" y="3814881"/>
            <a:ext cx="661106" cy="176839"/>
          </a:xfrm>
          <a:prstGeom prst="rect">
            <a:avLst/>
          </a:prstGeom>
          <a:solidFill>
            <a:schemeClr val="bg2">
              <a:lumMod val="75000"/>
            </a:schemeClr>
          </a:solidFill>
        </p:spPr>
      </p:pic>
      <p:pic>
        <p:nvPicPr>
          <p:cNvPr id="32" name="Picture 8" descr="Brainvectis"/>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2134731" y="4257395"/>
            <a:ext cx="638649" cy="21630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Site Logo"/>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3223772" y="4270160"/>
            <a:ext cx="1129398" cy="221023"/>
          </a:xfrm>
          <a:prstGeom prst="rect">
            <a:avLst/>
          </a:prstGeom>
          <a:noFill/>
          <a:extLst>
            <a:ext uri="{909E8E84-426E-40DD-AFC4-6F175D3DCCD1}">
              <a14:hiddenFill xmlns:a14="http://schemas.microsoft.com/office/drawing/2010/main">
                <a:solidFill>
                  <a:srgbClr val="FFFFFF"/>
                </a:solidFill>
              </a14:hiddenFill>
            </a:ext>
          </a:extLst>
        </p:spPr>
      </p:pic>
      <p:pic>
        <p:nvPicPr>
          <p:cNvPr id="56" name="Image 55"/>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803390" y="1287295"/>
            <a:ext cx="841498" cy="360387"/>
          </a:xfrm>
          <a:prstGeom prst="rect">
            <a:avLst/>
          </a:prstGeom>
        </p:spPr>
      </p:pic>
      <p:pic>
        <p:nvPicPr>
          <p:cNvPr id="57" name="Picture 18" descr="http://www.horama.fr/wp-content/uploads/2018/01/logohorafr.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506638" y="4195643"/>
            <a:ext cx="1297340" cy="370056"/>
          </a:xfrm>
          <a:prstGeom prst="rect">
            <a:avLst/>
          </a:prstGeom>
          <a:noFill/>
          <a:extLst>
            <a:ext uri="{909E8E84-426E-40DD-AFC4-6F175D3DCCD1}">
              <a14:hiddenFill xmlns:a14="http://schemas.microsoft.com/office/drawing/2010/main">
                <a:solidFill>
                  <a:srgbClr val="FFFFFF"/>
                </a:solidFill>
              </a14:hiddenFill>
            </a:ext>
          </a:extLst>
        </p:spPr>
      </p:pic>
      <p:pic>
        <p:nvPicPr>
          <p:cNvPr id="58" name="Image 57"/>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8030437" y="1765638"/>
            <a:ext cx="627085" cy="310212"/>
          </a:xfrm>
          <a:prstGeom prst="rect">
            <a:avLst/>
          </a:prstGeom>
        </p:spPr>
      </p:pic>
      <p:pic>
        <p:nvPicPr>
          <p:cNvPr id="59" name="Image 58"/>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81065" y="1873126"/>
            <a:ext cx="727408" cy="285547"/>
          </a:xfrm>
          <a:prstGeom prst="rect">
            <a:avLst/>
          </a:prstGeom>
        </p:spPr>
      </p:pic>
      <p:pic>
        <p:nvPicPr>
          <p:cNvPr id="60" name="Image 59"/>
          <p:cNvPicPr>
            <a:picLocks noChangeAspect="1"/>
          </p:cNvPicPr>
          <p:nvPr/>
        </p:nvPicPr>
        <p:blipFill>
          <a:blip r:embed="rId11"/>
          <a:stretch>
            <a:fillRect/>
          </a:stretch>
        </p:blipFill>
        <p:spPr>
          <a:xfrm>
            <a:off x="1968912" y="1897459"/>
            <a:ext cx="970285" cy="236772"/>
          </a:xfrm>
          <a:prstGeom prst="rect">
            <a:avLst/>
          </a:prstGeom>
        </p:spPr>
      </p:pic>
      <p:pic>
        <p:nvPicPr>
          <p:cNvPr id="61" name="Picture 28" descr="http://www.pixium-vision.com/files/front/images/logo.png"/>
          <p:cNvPicPr>
            <a:picLocks noChangeAspect="1" noChangeArrowheads="1"/>
          </p:cNvPicPr>
          <p:nvPr/>
        </p:nvPicPr>
        <p:blipFill rotWithShape="1">
          <a:blip r:embed="rId12" cstate="hqprint">
            <a:extLst>
              <a:ext uri="{28A0092B-C50C-407E-A947-70E740481C1C}">
                <a14:useLocalDpi xmlns:a14="http://schemas.microsoft.com/office/drawing/2010/main"/>
              </a:ext>
            </a:extLst>
          </a:blip>
          <a:srcRect/>
          <a:stretch/>
        </p:blipFill>
        <p:spPr bwMode="auto">
          <a:xfrm>
            <a:off x="3383394" y="1856090"/>
            <a:ext cx="988374" cy="30863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30" descr="Quantum Genomics"/>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032207" y="1770991"/>
            <a:ext cx="599013" cy="29950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2" descr="http://scarcellvet.com/wp-content/uploads/2018/04/scar-01.pn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7996170" y="3819644"/>
            <a:ext cx="696234" cy="16731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34" descr="SparingVision"/>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161994" y="1856090"/>
            <a:ext cx="1337670" cy="12930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36" descr="logo"/>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729410" y="2335830"/>
            <a:ext cx="634433" cy="176951"/>
          </a:xfrm>
          <a:prstGeom prst="rect">
            <a:avLst/>
          </a:prstGeom>
          <a:solidFill>
            <a:schemeClr val="accent5"/>
          </a:solidFill>
        </p:spPr>
      </p:pic>
      <p:pic>
        <p:nvPicPr>
          <p:cNvPr id="66" name="Picture 42" descr="vaxon-biotech"/>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1967822" y="2343935"/>
            <a:ext cx="913294" cy="160740"/>
          </a:xfrm>
          <a:prstGeom prst="rect">
            <a:avLst/>
          </a:prstGeom>
          <a:noFill/>
          <a:extLst>
            <a:ext uri="{909E8E84-426E-40DD-AFC4-6F175D3DCCD1}">
              <a14:hiddenFill xmlns:a14="http://schemas.microsoft.com/office/drawing/2010/main">
                <a:solidFill>
                  <a:srgbClr val="FFFFFF"/>
                </a:solidFill>
              </a14:hiddenFill>
            </a:ext>
          </a:extLst>
        </p:spPr>
      </p:pic>
      <p:pic>
        <p:nvPicPr>
          <p:cNvPr id="67" name="Espace réservé du contenu 3"/>
          <p:cNvPicPr>
            <a:picLocks noChangeAspect="1"/>
          </p:cNvPicPr>
          <p:nvPr/>
        </p:nvPicPr>
        <p:blipFill rotWithShape="1">
          <a:blip r:embed="rId18" cstate="hqprint">
            <a:extLst>
              <a:ext uri="{28A0092B-C50C-407E-A947-70E740481C1C}">
                <a14:useLocalDpi xmlns:a14="http://schemas.microsoft.com/office/drawing/2010/main"/>
              </a:ext>
            </a:extLst>
          </a:blip>
          <a:srcRect/>
          <a:stretch/>
        </p:blipFill>
        <p:spPr>
          <a:xfrm>
            <a:off x="3532835" y="2314610"/>
            <a:ext cx="699790" cy="237582"/>
          </a:xfrm>
          <a:prstGeom prst="rect">
            <a:avLst/>
          </a:prstGeom>
        </p:spPr>
      </p:pic>
      <p:pic>
        <p:nvPicPr>
          <p:cNvPr id="68" name="Image 67"/>
          <p:cNvPicPr>
            <a:picLocks noChangeAspect="1"/>
          </p:cNvPicPr>
          <p:nvPr/>
        </p:nvPicPr>
        <p:blipFill rotWithShape="1">
          <a:blip r:embed="rId19" cstate="hqprint">
            <a:extLst>
              <a:ext uri="{28A0092B-C50C-407E-A947-70E740481C1C}">
                <a14:useLocalDpi xmlns:a14="http://schemas.microsoft.com/office/drawing/2010/main"/>
              </a:ext>
            </a:extLst>
          </a:blip>
          <a:srcRect/>
          <a:stretch/>
        </p:blipFill>
        <p:spPr>
          <a:xfrm>
            <a:off x="4788864" y="2294604"/>
            <a:ext cx="922320" cy="259403"/>
          </a:xfrm>
          <a:prstGeom prst="rect">
            <a:avLst/>
          </a:prstGeom>
        </p:spPr>
      </p:pic>
      <p:pic>
        <p:nvPicPr>
          <p:cNvPr id="69" name="Picture 44" descr="Logo"/>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6640343" y="2330623"/>
            <a:ext cx="840393" cy="22547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8" descr="https://www.inotrem.com/wp-content/uploads/2018/09/INOTREM_Logo-Gris.png"/>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1849888" y="2771272"/>
            <a:ext cx="905020" cy="25145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50" descr="Biomatlante"/>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635373" y="3768116"/>
            <a:ext cx="822858" cy="27036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light logo"/>
          <p:cNvPicPr>
            <a:picLocks noChangeAspect="1" noChangeArrowheads="1"/>
          </p:cNvPicPr>
          <p:nvPr/>
        </p:nvPicPr>
        <p:blipFill>
          <a:blip r:embed="rId23" cstate="hqprint">
            <a:extLst>
              <a:ext uri="{28A0092B-C50C-407E-A947-70E740481C1C}">
                <a14:useLocalDpi xmlns:a14="http://schemas.microsoft.com/office/drawing/2010/main"/>
              </a:ext>
            </a:extLst>
          </a:blip>
          <a:srcRect/>
          <a:stretch>
            <a:fillRect/>
          </a:stretch>
        </p:blipFill>
        <p:spPr bwMode="auto">
          <a:xfrm>
            <a:off x="5894107" y="3796838"/>
            <a:ext cx="686853" cy="21292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56"/>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3252437" y="2760888"/>
            <a:ext cx="645739" cy="27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11" descr="http://www.enyopharma.com/wp-content/themes/enyo/images/enyo-logo.png"/>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4395705" y="2796545"/>
            <a:ext cx="508968" cy="200909"/>
          </a:xfrm>
          <a:prstGeom prst="rect">
            <a:avLst/>
          </a:prstGeom>
          <a:noFill/>
          <a:extLst>
            <a:ext uri="{909E8E84-426E-40DD-AFC4-6F175D3DCCD1}">
              <a14:hiddenFill xmlns:a14="http://schemas.microsoft.com/office/drawing/2010/main">
                <a:solidFill>
                  <a:srgbClr val="FFFFFF"/>
                </a:solidFill>
              </a14:hiddenFill>
            </a:ext>
          </a:extLst>
        </p:spPr>
      </p:pic>
      <p:sp>
        <p:nvSpPr>
          <p:cNvPr id="75" name="ZoneTexte 74"/>
          <p:cNvSpPr txBox="1"/>
          <p:nvPr/>
        </p:nvSpPr>
        <p:spPr>
          <a:xfrm>
            <a:off x="5402202" y="2772895"/>
            <a:ext cx="872442" cy="248209"/>
          </a:xfrm>
          <a:prstGeom prst="rect">
            <a:avLst/>
          </a:prstGeom>
          <a:noFill/>
        </p:spPr>
        <p:txBody>
          <a:bodyPr wrap="square" rtlCol="0">
            <a:spAutoFit/>
          </a:bodyPr>
          <a:lstStyle/>
          <a:p>
            <a:r>
              <a:rPr lang="fr-FR" sz="1013" b="1" dirty="0"/>
              <a:t>In-</a:t>
            </a:r>
            <a:r>
              <a:rPr lang="fr-FR" sz="1013" b="1" dirty="0" err="1"/>
              <a:t>Cell</a:t>
            </a:r>
            <a:r>
              <a:rPr lang="fr-FR" sz="1013" b="1" dirty="0"/>
              <a:t>-Art</a:t>
            </a:r>
            <a:endParaRPr lang="fr-FR" sz="1013" dirty="0"/>
          </a:p>
        </p:txBody>
      </p:sp>
      <p:pic>
        <p:nvPicPr>
          <p:cNvPr id="76" name="Picture 32"/>
          <p:cNvPicPr>
            <a:picLocks noChangeAspect="1" noChangeArrowheads="1"/>
          </p:cNvPicPr>
          <p:nvPr/>
        </p:nvPicPr>
        <p:blipFill>
          <a:blip r:embed="rId26" cstate="hqprint">
            <a:extLst>
              <a:ext uri="{28A0092B-C50C-407E-A947-70E740481C1C}">
                <a14:useLocalDpi xmlns:a14="http://schemas.microsoft.com/office/drawing/2010/main"/>
              </a:ext>
            </a:extLst>
          </a:blip>
          <a:srcRect/>
          <a:stretch>
            <a:fillRect/>
          </a:stretch>
        </p:blipFill>
        <p:spPr bwMode="auto">
          <a:xfrm>
            <a:off x="6702311" y="2783169"/>
            <a:ext cx="726467" cy="22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17" descr="AelisFarma"/>
          <p:cNvPicPr>
            <a:picLocks noChangeAspect="1" noChangeArrowheads="1"/>
          </p:cNvPicPr>
          <p:nvPr/>
        </p:nvPicPr>
        <p:blipFill>
          <a:blip r:embed="rId27" cstate="hqprint">
            <a:extLst>
              <a:ext uri="{28A0092B-C50C-407E-A947-70E740481C1C}">
                <a14:useLocalDpi xmlns:a14="http://schemas.microsoft.com/office/drawing/2010/main"/>
              </a:ext>
            </a:extLst>
          </a:blip>
          <a:srcRect/>
          <a:stretch>
            <a:fillRect/>
          </a:stretch>
        </p:blipFill>
        <p:spPr bwMode="auto">
          <a:xfrm>
            <a:off x="7935303" y="2294604"/>
            <a:ext cx="479287" cy="26840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9" descr="Logo"/>
          <p:cNvPicPr>
            <a:picLocks noChangeAspect="1" noChangeArrowheads="1"/>
          </p:cNvPicPr>
          <p:nvPr/>
        </p:nvPicPr>
        <p:blipFill rotWithShape="1">
          <a:blip r:embed="rId28" cstate="hqprint">
            <a:extLst>
              <a:ext uri="{28A0092B-C50C-407E-A947-70E740481C1C}">
                <a14:useLocalDpi xmlns:a14="http://schemas.microsoft.com/office/drawing/2010/main"/>
              </a:ext>
            </a:extLst>
          </a:blip>
          <a:srcRect/>
          <a:stretch/>
        </p:blipFill>
        <p:spPr bwMode="auto">
          <a:xfrm>
            <a:off x="808749" y="2723083"/>
            <a:ext cx="543610" cy="34783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1"/>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1759947" y="3249911"/>
            <a:ext cx="836994" cy="28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23" descr="https://www.poietis.com/img/logo_small.png"/>
          <p:cNvPicPr>
            <a:picLocks noChangeAspect="1" noChangeArrowheads="1"/>
          </p:cNvPicPr>
          <p:nvPr/>
        </p:nvPicPr>
        <p:blipFill>
          <a:blip r:embed="rId30" cstate="hqprint">
            <a:extLst>
              <a:ext uri="{28A0092B-C50C-407E-A947-70E740481C1C}">
                <a14:useLocalDpi xmlns:a14="http://schemas.microsoft.com/office/drawing/2010/main"/>
              </a:ext>
            </a:extLst>
          </a:blip>
          <a:srcRect/>
          <a:stretch>
            <a:fillRect/>
          </a:stretch>
        </p:blipFill>
        <p:spPr bwMode="auto">
          <a:xfrm>
            <a:off x="2971384" y="3323314"/>
            <a:ext cx="504777" cy="13899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4"/>
          <p:cNvPicPr>
            <a:picLocks noChangeAspect="1" noChangeArrowheads="1"/>
          </p:cNvPicPr>
          <p:nvPr/>
        </p:nvPicPr>
        <p:blipFill>
          <a:blip r:embed="rId31">
            <a:extLst>
              <a:ext uri="{28A0092B-C50C-407E-A947-70E740481C1C}">
                <a14:useLocalDpi xmlns:a14="http://schemas.microsoft.com/office/drawing/2010/main"/>
              </a:ext>
            </a:extLst>
          </a:blip>
          <a:srcRect/>
          <a:stretch>
            <a:fillRect/>
          </a:stretch>
        </p:blipFill>
        <p:spPr bwMode="auto">
          <a:xfrm>
            <a:off x="3850604" y="3279598"/>
            <a:ext cx="783061" cy="226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31" descr="Imcheck Therapeutics"/>
          <p:cNvPicPr>
            <a:picLocks noChangeAspect="1" noChangeArrowheads="1"/>
          </p:cNvPicPr>
          <p:nvPr/>
        </p:nvPicPr>
        <p:blipFill>
          <a:blip r:embed="rId32" cstate="hqprint">
            <a:extLst>
              <a:ext uri="{28A0092B-C50C-407E-A947-70E740481C1C}">
                <a14:useLocalDpi xmlns:a14="http://schemas.microsoft.com/office/drawing/2010/main"/>
              </a:ext>
            </a:extLst>
          </a:blip>
          <a:srcRect/>
          <a:stretch>
            <a:fillRect/>
          </a:stretch>
        </p:blipFill>
        <p:spPr bwMode="auto">
          <a:xfrm>
            <a:off x="5970566" y="3161002"/>
            <a:ext cx="463620" cy="46362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1"/>
          <p:cNvPicPr>
            <a:picLocks noChangeAspect="1" noChangeArrowheads="1"/>
          </p:cNvPicPr>
          <p:nvPr/>
        </p:nvPicPr>
        <p:blipFill>
          <a:blip r:embed="rId33" cstate="hqprint">
            <a:extLst>
              <a:ext uri="{28A0092B-C50C-407E-A947-70E740481C1C}">
                <a14:useLocalDpi xmlns:a14="http://schemas.microsoft.com/office/drawing/2010/main"/>
              </a:ext>
            </a:extLst>
          </a:blip>
          <a:srcRect/>
          <a:stretch>
            <a:fillRect/>
          </a:stretch>
        </p:blipFill>
        <p:spPr bwMode="auto">
          <a:xfrm>
            <a:off x="6808629" y="3246406"/>
            <a:ext cx="864924" cy="29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 name="Picture 48" descr="http://www.targedys.com/assets/img/logo_black.png"/>
          <p:cNvPicPr>
            <a:picLocks noChangeAspect="1" noChangeArrowheads="1"/>
          </p:cNvPicPr>
          <p:nvPr/>
        </p:nvPicPr>
        <p:blipFill>
          <a:blip r:embed="rId34" cstate="hqprint">
            <a:extLst>
              <a:ext uri="{28A0092B-C50C-407E-A947-70E740481C1C}">
                <a14:useLocalDpi xmlns:a14="http://schemas.microsoft.com/office/drawing/2010/main"/>
              </a:ext>
            </a:extLst>
          </a:blip>
          <a:srcRect/>
          <a:stretch>
            <a:fillRect/>
          </a:stretch>
        </p:blipFill>
        <p:spPr bwMode="auto">
          <a:xfrm>
            <a:off x="632795" y="3267361"/>
            <a:ext cx="752709" cy="250903"/>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57"/>
          <p:cNvPicPr>
            <a:picLocks noChangeAspect="1" noChangeArrowheads="1"/>
          </p:cNvPicPr>
          <p:nvPr/>
        </p:nvPicPr>
        <p:blipFill rotWithShape="1">
          <a:blip r:embed="rId35" cstate="hqprint">
            <a:extLst>
              <a:ext uri="{28A0092B-C50C-407E-A947-70E740481C1C}">
                <a14:useLocalDpi xmlns:a14="http://schemas.microsoft.com/office/drawing/2010/main"/>
              </a:ext>
            </a:extLst>
          </a:blip>
          <a:srcRect t="4704" r="5937" b="12248"/>
          <a:stretch/>
        </p:blipFill>
        <p:spPr bwMode="auto">
          <a:xfrm>
            <a:off x="2996206" y="3695848"/>
            <a:ext cx="455132" cy="391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Picture 2" descr="Biomatlante"/>
          <p:cNvPicPr>
            <a:picLocks noChangeAspect="1" noChangeArrowheads="1"/>
          </p:cNvPicPr>
          <p:nvPr/>
        </p:nvPicPr>
        <p:blipFill>
          <a:blip r:embed="rId36">
            <a:extLst>
              <a:ext uri="{28A0092B-C50C-407E-A947-70E740481C1C}">
                <a14:useLocalDpi xmlns:a14="http://schemas.microsoft.com/office/drawing/2010/main"/>
              </a:ext>
            </a:extLst>
          </a:blip>
          <a:srcRect/>
          <a:stretch>
            <a:fillRect/>
          </a:stretch>
        </p:blipFill>
        <p:spPr bwMode="auto">
          <a:xfrm>
            <a:off x="3898176" y="3718936"/>
            <a:ext cx="905214" cy="297428"/>
          </a:xfrm>
          <a:prstGeom prst="rect">
            <a:avLst/>
          </a:prstGeom>
          <a:solidFill>
            <a:schemeClr val="tx2">
              <a:lumMod val="60000"/>
              <a:lumOff val="40000"/>
            </a:schemeClr>
          </a:solidFill>
        </p:spPr>
      </p:pic>
      <p:pic>
        <p:nvPicPr>
          <p:cNvPr id="90" name="Picture 59"/>
          <p:cNvPicPr>
            <a:picLocks noChangeAspect="1" noChangeArrowheads="1"/>
          </p:cNvPicPr>
          <p:nvPr/>
        </p:nvPicPr>
        <p:blipFill>
          <a:blip r:embed="rId37" cstate="hqprint">
            <a:extLst>
              <a:ext uri="{28A0092B-C50C-407E-A947-70E740481C1C}">
                <a14:useLocalDpi xmlns:a14="http://schemas.microsoft.com/office/drawing/2010/main"/>
              </a:ext>
            </a:extLst>
          </a:blip>
          <a:srcRect/>
          <a:stretch>
            <a:fillRect/>
          </a:stretch>
        </p:blipFill>
        <p:spPr bwMode="auto">
          <a:xfrm>
            <a:off x="8047994" y="3234308"/>
            <a:ext cx="620697" cy="317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62"/>
          <p:cNvPicPr>
            <a:picLocks noChangeAspect="1" noChangeArrowheads="1"/>
          </p:cNvPicPr>
          <p:nvPr/>
        </p:nvPicPr>
        <p:blipFill rotWithShape="1">
          <a:blip r:embed="rId38" cstate="hqprint">
            <a:extLst>
              <a:ext uri="{28A0092B-C50C-407E-A947-70E740481C1C}">
                <a14:useLocalDpi xmlns:a14="http://schemas.microsoft.com/office/drawing/2010/main"/>
              </a:ext>
            </a:extLst>
          </a:blip>
          <a:srcRect t="17866"/>
          <a:stretch/>
        </p:blipFill>
        <p:spPr bwMode="auto">
          <a:xfrm>
            <a:off x="6947611" y="3756189"/>
            <a:ext cx="681908" cy="294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Image 46">
            <a:extLst>
              <a:ext uri="{FF2B5EF4-FFF2-40B4-BE49-F238E27FC236}">
                <a16:creationId xmlns:a16="http://schemas.microsoft.com/office/drawing/2014/main" id="{C1FA87BD-6CC7-4FD5-BB1A-1F0E43F926BF}"/>
              </a:ext>
            </a:extLst>
          </p:cNvPr>
          <p:cNvPicPr>
            <a:picLocks noChangeAspect="1"/>
          </p:cNvPicPr>
          <p:nvPr/>
        </p:nvPicPr>
        <p:blipFill>
          <a:blip r:embed="rId39" cstate="hqprint">
            <a:extLst>
              <a:ext uri="{28A0092B-C50C-407E-A947-70E740481C1C}">
                <a14:useLocalDpi xmlns:a14="http://schemas.microsoft.com/office/drawing/2010/main"/>
              </a:ext>
            </a:extLst>
          </a:blip>
          <a:stretch>
            <a:fillRect/>
          </a:stretch>
        </p:blipFill>
        <p:spPr>
          <a:xfrm>
            <a:off x="4870162" y="3130369"/>
            <a:ext cx="759724" cy="385890"/>
          </a:xfrm>
          <a:prstGeom prst="rect">
            <a:avLst/>
          </a:prstGeom>
        </p:spPr>
      </p:pic>
      <p:pic>
        <p:nvPicPr>
          <p:cNvPr id="48" name="Picture 30" descr="RÃ©sultat de recherche d'images pour &quot;GoLiver Therapeutics&quot;">
            <a:extLst>
              <a:ext uri="{FF2B5EF4-FFF2-40B4-BE49-F238E27FC236}">
                <a16:creationId xmlns:a16="http://schemas.microsoft.com/office/drawing/2014/main" id="{19F5442D-C7D5-40C8-A805-A6A7AD5E27C2}"/>
              </a:ext>
            </a:extLst>
          </p:cNvPr>
          <p:cNvPicPr>
            <a:picLocks noChangeAspect="1" noChangeArrowheads="1"/>
          </p:cNvPicPr>
          <p:nvPr/>
        </p:nvPicPr>
        <p:blipFill>
          <a:blip r:embed="rId40" cstate="hqprint">
            <a:extLst>
              <a:ext uri="{28A0092B-C50C-407E-A947-70E740481C1C}">
                <a14:useLocalDpi xmlns:a14="http://schemas.microsoft.com/office/drawing/2010/main"/>
              </a:ext>
            </a:extLst>
          </a:blip>
          <a:srcRect/>
          <a:stretch>
            <a:fillRect/>
          </a:stretch>
        </p:blipFill>
        <p:spPr bwMode="auto">
          <a:xfrm>
            <a:off x="1069457" y="4265110"/>
            <a:ext cx="685128" cy="23840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18DD0E02-3BDF-12E2-4765-4E1669351B63}"/>
              </a:ext>
            </a:extLst>
          </p:cNvPr>
          <p:cNvPicPr>
            <a:picLocks noChangeAspect="1"/>
          </p:cNvPicPr>
          <p:nvPr/>
        </p:nvPicPr>
        <p:blipFill>
          <a:blip r:embed="rId41" cstate="hqprint">
            <a:extLst>
              <a:ext uri="{28A0092B-C50C-407E-A947-70E740481C1C}">
                <a14:useLocalDpi xmlns:a14="http://schemas.microsoft.com/office/drawing/2010/main"/>
              </a:ext>
            </a:extLst>
          </a:blip>
          <a:stretch>
            <a:fillRect/>
          </a:stretch>
        </p:blipFill>
        <p:spPr>
          <a:xfrm>
            <a:off x="539833" y="1208488"/>
            <a:ext cx="875540" cy="471260"/>
          </a:xfrm>
          <a:prstGeom prst="rect">
            <a:avLst/>
          </a:prstGeom>
        </p:spPr>
      </p:pic>
      <p:pic>
        <p:nvPicPr>
          <p:cNvPr id="1026" name="Picture 2">
            <a:extLst>
              <a:ext uri="{FF2B5EF4-FFF2-40B4-BE49-F238E27FC236}">
                <a16:creationId xmlns:a16="http://schemas.microsoft.com/office/drawing/2014/main" id="{00FAF396-29DE-2DCB-0ADE-A0DBFD130405}"/>
              </a:ext>
            </a:extLst>
          </p:cNvPr>
          <p:cNvPicPr>
            <a:picLocks noChangeAspect="1" noChangeArrowheads="1"/>
          </p:cNvPicPr>
          <p:nvPr/>
        </p:nvPicPr>
        <p:blipFill>
          <a:blip r:embed="rId42">
            <a:extLst>
              <a:ext uri="{28A0092B-C50C-407E-A947-70E740481C1C}">
                <a14:useLocalDpi xmlns:a14="http://schemas.microsoft.com/office/drawing/2010/main"/>
              </a:ext>
            </a:extLst>
          </a:blip>
          <a:srcRect/>
          <a:stretch>
            <a:fillRect/>
          </a:stretch>
        </p:blipFill>
        <p:spPr bwMode="auto">
          <a:xfrm>
            <a:off x="2063226" y="1214327"/>
            <a:ext cx="932980" cy="42233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36CADA98-D78E-9507-993E-808E3287CE30}"/>
              </a:ext>
            </a:extLst>
          </p:cNvPr>
          <p:cNvPicPr>
            <a:picLocks noChangeAspect="1"/>
          </p:cNvPicPr>
          <p:nvPr/>
        </p:nvPicPr>
        <p:blipFill>
          <a:blip r:embed="rId43" cstate="hqprint">
            <a:extLst>
              <a:ext uri="{28A0092B-C50C-407E-A947-70E740481C1C}">
                <a14:useLocalDpi xmlns:a14="http://schemas.microsoft.com/office/drawing/2010/main"/>
              </a:ext>
            </a:extLst>
          </a:blip>
          <a:stretch>
            <a:fillRect/>
          </a:stretch>
        </p:blipFill>
        <p:spPr>
          <a:xfrm>
            <a:off x="3531625" y="1309726"/>
            <a:ext cx="951242" cy="369822"/>
          </a:xfrm>
          <a:prstGeom prst="rect">
            <a:avLst/>
          </a:prstGeom>
        </p:spPr>
      </p:pic>
      <p:pic>
        <p:nvPicPr>
          <p:cNvPr id="8" name="Picture 2" descr="Home - Lys Therapeutics">
            <a:extLst>
              <a:ext uri="{FF2B5EF4-FFF2-40B4-BE49-F238E27FC236}">
                <a16:creationId xmlns:a16="http://schemas.microsoft.com/office/drawing/2014/main" id="{97336491-B65B-26D5-8EC7-0E99C1CD013B}"/>
              </a:ext>
            </a:extLst>
          </p:cNvPr>
          <p:cNvPicPr>
            <a:picLocks noChangeAspect="1" noChangeArrowheads="1"/>
          </p:cNvPicPr>
          <p:nvPr/>
        </p:nvPicPr>
        <p:blipFill>
          <a:blip r:embed="rId44" cstate="hqprint">
            <a:extLst>
              <a:ext uri="{28A0092B-C50C-407E-A947-70E740481C1C}">
                <a14:useLocalDpi xmlns:a14="http://schemas.microsoft.com/office/drawing/2010/main"/>
              </a:ext>
            </a:extLst>
          </a:blip>
          <a:srcRect/>
          <a:stretch>
            <a:fillRect/>
          </a:stretch>
        </p:blipFill>
        <p:spPr bwMode="auto">
          <a:xfrm>
            <a:off x="6015844" y="1114482"/>
            <a:ext cx="601710" cy="60171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4727ED66-6238-7661-FB4D-D3CAEF5A6BA7}"/>
              </a:ext>
            </a:extLst>
          </p:cNvPr>
          <p:cNvPicPr>
            <a:picLocks noChangeAspect="1"/>
          </p:cNvPicPr>
          <p:nvPr/>
        </p:nvPicPr>
        <p:blipFill>
          <a:blip r:embed="rId45"/>
          <a:stretch>
            <a:fillRect/>
          </a:stretch>
        </p:blipFill>
        <p:spPr>
          <a:xfrm>
            <a:off x="7052108" y="1309727"/>
            <a:ext cx="1035842" cy="231336"/>
          </a:xfrm>
          <a:prstGeom prst="rect">
            <a:avLst/>
          </a:prstGeom>
        </p:spPr>
      </p:pic>
    </p:spTree>
    <p:extLst>
      <p:ext uri="{BB962C8B-B14F-4D97-AF65-F5344CB8AC3E}">
        <p14:creationId xmlns:p14="http://schemas.microsoft.com/office/powerpoint/2010/main" val="4273821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6203E1-78F3-3B46-A2B3-63152C82B3EA}"/>
              </a:ext>
            </a:extLst>
          </p:cNvPr>
          <p:cNvSpPr>
            <a:spLocks noGrp="1"/>
          </p:cNvSpPr>
          <p:nvPr>
            <p:ph type="title"/>
          </p:nvPr>
        </p:nvSpPr>
        <p:spPr>
          <a:xfrm>
            <a:off x="175501" y="209199"/>
            <a:ext cx="5671730" cy="286103"/>
          </a:xfrm>
          <a:prstGeom prst="rect">
            <a:avLst/>
          </a:prstGeom>
        </p:spPr>
        <p:txBody>
          <a:bodyPr/>
          <a:lstStyle/>
          <a:p>
            <a:r>
              <a:rPr lang="en-US" dirty="0"/>
              <a:t>Take action to improve the health of all</a:t>
            </a:r>
          </a:p>
        </p:txBody>
      </p:sp>
      <p:sp>
        <p:nvSpPr>
          <p:cNvPr id="3" name="Espace réservé du numéro de diapositive 2">
            <a:extLst>
              <a:ext uri="{FF2B5EF4-FFF2-40B4-BE49-F238E27FC236}">
                <a16:creationId xmlns:a16="http://schemas.microsoft.com/office/drawing/2014/main" id="{87496386-98BD-8E46-887A-466A548947C0}"/>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25</a:t>
            </a:fld>
            <a:endParaRPr lang="en-US"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ED6F98CA-AFCD-1D46-BEBE-02252CDE459D}"/>
              </a:ext>
            </a:extLst>
          </p:cNvPr>
          <p:cNvSpPr txBox="1"/>
          <p:nvPr/>
        </p:nvSpPr>
        <p:spPr>
          <a:xfrm>
            <a:off x="628650" y="495302"/>
            <a:ext cx="5286118"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Major discoveries</a:t>
            </a:r>
          </a:p>
        </p:txBody>
      </p:sp>
      <p:sp>
        <p:nvSpPr>
          <p:cNvPr id="11" name="Espace réservé du contenu 5">
            <a:extLst>
              <a:ext uri="{FF2B5EF4-FFF2-40B4-BE49-F238E27FC236}">
                <a16:creationId xmlns:a16="http://schemas.microsoft.com/office/drawing/2014/main" id="{855E7F26-AA24-214E-8ED3-3D4931A34D3D}"/>
              </a:ext>
            </a:extLst>
          </p:cNvPr>
          <p:cNvSpPr>
            <a:spLocks noGrp="1"/>
          </p:cNvSpPr>
          <p:nvPr>
            <p:ph sz="quarter" idx="4294967295"/>
          </p:nvPr>
        </p:nvSpPr>
        <p:spPr>
          <a:xfrm>
            <a:off x="611189" y="1621570"/>
            <a:ext cx="7536034" cy="2382019"/>
          </a:xfrm>
          <a:prstGeom prst="rect">
            <a:avLst/>
          </a:prstGeom>
        </p:spPr>
        <p:txBody>
          <a:bodyPr numCol="2" spcCol="360000"/>
          <a:lstStyle/>
          <a:p>
            <a:pPr marL="0" lvl="1" indent="0">
              <a:spcBef>
                <a:spcPts val="1275"/>
              </a:spcBef>
              <a:buClr>
                <a:srgbClr val="DE492A"/>
              </a:buClr>
              <a:buNone/>
            </a:pPr>
            <a:r>
              <a:rPr lang="en-US" sz="1600" dirty="0">
                <a:solidFill>
                  <a:schemeClr val="tx1"/>
                </a:solidFill>
                <a:latin typeface="Arial" panose="020B0604020202020204" pitchFamily="34" charset="0"/>
                <a:cs typeface="Arial" panose="020B0604020202020204" pitchFamily="34" charset="0"/>
              </a:rPr>
              <a:t>Since its foundation in 1964, </a:t>
            </a:r>
            <a:r>
              <a:rPr lang="en-US" sz="1600" dirty="0" err="1">
                <a:solidFill>
                  <a:schemeClr val="tx1"/>
                </a:solidFill>
                <a:latin typeface="Arial" panose="020B0604020202020204" pitchFamily="34" charset="0"/>
                <a:cs typeface="Arial" panose="020B0604020202020204" pitchFamily="34" charset="0"/>
              </a:rPr>
              <a:t>Inserm</a:t>
            </a:r>
            <a:r>
              <a:rPr lang="en-US" sz="1600" dirty="0">
                <a:solidFill>
                  <a:schemeClr val="tx1"/>
                </a:solidFill>
                <a:latin typeface="Arial" panose="020B0604020202020204" pitchFamily="34" charset="0"/>
                <a:cs typeface="Arial" panose="020B0604020202020204" pitchFamily="34" charset="0"/>
              </a:rPr>
              <a:t> has played a part in many key, historic medical advances, such as:</a:t>
            </a:r>
            <a:r>
              <a:rPr lang="en-US" sz="1600" b="1" dirty="0">
                <a:solidFill>
                  <a:schemeClr val="tx1"/>
                </a:solidFill>
                <a:latin typeface="Arial" panose="020B0604020202020204" pitchFamily="34" charset="0"/>
                <a:cs typeface="Arial" panose="020B0604020202020204" pitchFamily="34" charset="0"/>
              </a:rPr>
              <a:t> </a:t>
            </a:r>
          </a:p>
          <a:p>
            <a:pPr marL="280829" lvl="1" indent="-285750">
              <a:spcBef>
                <a:spcPts val="1275"/>
              </a:spcBef>
              <a:buClr>
                <a:srgbClr val="DE492A"/>
              </a:buClr>
            </a:pPr>
            <a:r>
              <a:rPr lang="en-US" sz="1600" b="1" dirty="0">
                <a:solidFill>
                  <a:srgbClr val="4E879B"/>
                </a:solidFill>
                <a:latin typeface="Arial" panose="020B0604020202020204" pitchFamily="34" charset="0"/>
                <a:cs typeface="Arial" panose="020B0604020202020204" pitchFamily="34" charset="0"/>
              </a:rPr>
              <a:t>the first prenatal diagnostic tests;  </a:t>
            </a:r>
          </a:p>
          <a:p>
            <a:pPr marL="280829" lvl="1" indent="-285750">
              <a:spcBef>
                <a:spcPts val="1275"/>
              </a:spcBef>
              <a:buClr>
                <a:srgbClr val="DE492A"/>
              </a:buClr>
            </a:pPr>
            <a:r>
              <a:rPr lang="en-US" sz="1600" b="1" dirty="0">
                <a:solidFill>
                  <a:srgbClr val="4E879B"/>
                </a:solidFill>
                <a:latin typeface="Arial" panose="020B0604020202020204" pitchFamily="34" charset="0"/>
                <a:cs typeface="Arial" panose="020B0604020202020204" pitchFamily="34" charset="0"/>
              </a:rPr>
              <a:t>understanding the HLA system  </a:t>
            </a:r>
            <a:r>
              <a:rPr lang="en-US" sz="1600" dirty="0">
                <a:solidFill>
                  <a:schemeClr val="tx1"/>
                </a:solidFill>
                <a:latin typeface="Arial" panose="020B0604020202020204" pitchFamily="34" charset="0"/>
                <a:cs typeface="Arial" panose="020B0604020202020204" pitchFamily="34" charset="0"/>
              </a:rPr>
              <a:t>and the ensuing immune reactions;</a:t>
            </a:r>
          </a:p>
          <a:p>
            <a:pPr marL="280829" lvl="1" indent="-285750">
              <a:spcBef>
                <a:spcPts val="1275"/>
              </a:spcBef>
              <a:buClr>
                <a:srgbClr val="DE492A"/>
              </a:buClr>
            </a:pPr>
            <a:r>
              <a:rPr lang="en-US" sz="1600" b="1" dirty="0">
                <a:solidFill>
                  <a:srgbClr val="4E879B"/>
                </a:solidFill>
                <a:latin typeface="Arial" panose="020B0604020202020204" pitchFamily="34" charset="0"/>
                <a:cs typeface="Arial" panose="020B0604020202020204" pitchFamily="34" charset="0"/>
              </a:rPr>
              <a:t>the first in vitro fertilization;  </a:t>
            </a:r>
          </a:p>
          <a:p>
            <a:pPr marL="280829" lvl="1" indent="-285750">
              <a:spcBef>
                <a:spcPts val="1275"/>
              </a:spcBef>
              <a:buClr>
                <a:srgbClr val="DE492A"/>
              </a:buClr>
            </a:pPr>
            <a:r>
              <a:rPr lang="en-US" sz="1600" b="1" dirty="0">
                <a:solidFill>
                  <a:srgbClr val="4E879B"/>
                </a:solidFill>
                <a:latin typeface="Arial" panose="020B0604020202020204" pitchFamily="34" charset="0"/>
                <a:cs typeface="Arial" panose="020B0604020202020204" pitchFamily="34" charset="0"/>
              </a:rPr>
              <a:t>radiotherapy for cancer; </a:t>
            </a:r>
          </a:p>
          <a:p>
            <a:pPr marL="280829" lvl="1" indent="-285750">
              <a:spcBef>
                <a:spcPts val="1275"/>
              </a:spcBef>
              <a:buClr>
                <a:srgbClr val="DE492A"/>
              </a:buClr>
            </a:pPr>
            <a:r>
              <a:rPr lang="en-US" sz="1600" b="1" dirty="0">
                <a:solidFill>
                  <a:srgbClr val="4E879B"/>
                </a:solidFill>
                <a:latin typeface="Arial" panose="020B0604020202020204" pitchFamily="34" charset="0"/>
                <a:cs typeface="Arial" panose="020B0604020202020204" pitchFamily="34" charset="0"/>
              </a:rPr>
              <a:t>the first skin graft; </a:t>
            </a:r>
          </a:p>
          <a:p>
            <a:pPr marL="280829" lvl="1" indent="-285750">
              <a:spcBef>
                <a:spcPts val="1275"/>
              </a:spcBef>
              <a:buClr>
                <a:srgbClr val="DE492A"/>
              </a:buClr>
            </a:pPr>
            <a:r>
              <a:rPr lang="en-US" sz="1600" b="1" dirty="0">
                <a:solidFill>
                  <a:srgbClr val="4E879B"/>
                </a:solidFill>
                <a:latin typeface="Arial" panose="020B0604020202020204" pitchFamily="34" charset="0"/>
                <a:cs typeface="Arial" panose="020B0604020202020204" pitchFamily="34" charset="0"/>
              </a:rPr>
              <a:t>deep brain stimulation</a:t>
            </a:r>
            <a:r>
              <a:rPr lang="en-US" sz="1600" b="1" dirty="0">
                <a:solidFill>
                  <a:srgbClr val="007EB3"/>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in the treatment of Parkinson’s disease;</a:t>
            </a:r>
            <a:endParaRPr lang="en-US" sz="1600" b="1" dirty="0">
              <a:solidFill>
                <a:schemeClr val="tx1"/>
              </a:solidFill>
              <a:latin typeface="Arial" panose="020B0604020202020204" pitchFamily="34" charset="0"/>
              <a:cs typeface="Arial" panose="020B0604020202020204" pitchFamily="34" charset="0"/>
            </a:endParaRPr>
          </a:p>
          <a:p>
            <a:pPr marL="280829" lvl="1" indent="-285750">
              <a:spcBef>
                <a:spcPts val="1275"/>
              </a:spcBef>
              <a:buClr>
                <a:srgbClr val="DE492A"/>
              </a:buClr>
            </a:pPr>
            <a:r>
              <a:rPr lang="en-US" sz="1600" b="1" dirty="0">
                <a:solidFill>
                  <a:srgbClr val="4E879B"/>
                </a:solidFill>
                <a:latin typeface="Arial" panose="020B0604020202020204" pitchFamily="34" charset="0"/>
                <a:cs typeface="Arial" panose="020B0604020202020204" pitchFamily="34" charset="0"/>
              </a:rPr>
              <a:t>gene therapy</a:t>
            </a:r>
            <a:r>
              <a:rPr lang="en-US" sz="1600" dirty="0">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in the treatment many diseases;</a:t>
            </a:r>
            <a:endParaRPr lang="en-US" sz="1600" b="1" dirty="0">
              <a:solidFill>
                <a:schemeClr val="tx1"/>
              </a:solidFill>
              <a:latin typeface="Arial" panose="020B0604020202020204" pitchFamily="34" charset="0"/>
              <a:cs typeface="Arial" panose="020B0604020202020204" pitchFamily="34" charset="0"/>
            </a:endParaRPr>
          </a:p>
          <a:p>
            <a:pPr marL="280829" lvl="1" indent="-285750">
              <a:spcBef>
                <a:spcPts val="1275"/>
              </a:spcBef>
              <a:buClr>
                <a:srgbClr val="DE492A"/>
              </a:buClr>
            </a:pPr>
            <a:r>
              <a:rPr lang="en-US" sz="1600" b="1" dirty="0">
                <a:solidFill>
                  <a:srgbClr val="4E879B"/>
                </a:solidFill>
                <a:latin typeface="Arial" panose="020B0604020202020204" pitchFamily="34" charset="0"/>
                <a:cs typeface="Arial" panose="020B0604020202020204" pitchFamily="34" charset="0"/>
              </a:rPr>
              <a:t>innovative technologies</a:t>
            </a:r>
            <a:r>
              <a:rPr lang="en-US" sz="1600" dirty="0">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like  bioprinting, ultrasound, imaging organoids…</a:t>
            </a:r>
          </a:p>
          <a:p>
            <a:pPr marL="280829" lvl="1" indent="-285750">
              <a:spcBef>
                <a:spcPts val="1275"/>
              </a:spcBef>
              <a:buClr>
                <a:srgbClr val="DE492A"/>
              </a:buClr>
            </a:pPr>
            <a:r>
              <a:rPr lang="en-US" sz="1600" b="1" dirty="0">
                <a:solidFill>
                  <a:srgbClr val="4E879B"/>
                </a:solidFill>
                <a:latin typeface="Arial" panose="020B0604020202020204" pitchFamily="34" charset="0"/>
                <a:cs typeface="Arial" panose="020B0604020202020204" pitchFamily="34" charset="0"/>
              </a:rPr>
              <a:t>the Nutri-Score </a:t>
            </a:r>
            <a:r>
              <a:rPr lang="en-US" sz="1600" dirty="0">
                <a:solidFill>
                  <a:schemeClr val="tx1"/>
                </a:solidFill>
                <a:latin typeface="Arial" panose="020B0604020202020204" pitchFamily="34" charset="0"/>
                <a:cs typeface="Arial" panose="020B0604020202020204" pitchFamily="34" charset="0"/>
              </a:rPr>
              <a:t>informing on the nutritional quality of foods</a:t>
            </a:r>
          </a:p>
          <a:p>
            <a:pPr marL="280829" lvl="1" indent="-285750">
              <a:spcBef>
                <a:spcPts val="1275"/>
              </a:spcBef>
              <a:buClr>
                <a:srgbClr val="DE492A"/>
              </a:buClr>
            </a:pPr>
            <a:endParaRPr lang="en-US"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9695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E16424A-491B-9E44-B073-85B678032E74}"/>
              </a:ext>
            </a:extLst>
          </p:cNvPr>
          <p:cNvSpPr>
            <a:spLocks noGrp="1"/>
          </p:cNvSpPr>
          <p:nvPr>
            <p:ph type="body" sz="quarter" idx="4294967295"/>
          </p:nvPr>
        </p:nvSpPr>
        <p:spPr>
          <a:xfrm>
            <a:off x="4555524" y="2530560"/>
            <a:ext cx="4061645" cy="867424"/>
          </a:xfrm>
          <a:prstGeom prst="rect">
            <a:avLst/>
          </a:prstGeom>
        </p:spPr>
        <p:txBody>
          <a:bodyPr/>
          <a:lstStyle/>
          <a:p>
            <a:r>
              <a:rPr lang="en-US" sz="2400" dirty="0">
                <a:solidFill>
                  <a:schemeClr val="bg1"/>
                </a:solidFill>
                <a:ea typeface="Hind" charset="0"/>
              </a:rPr>
              <a:t>Disseminate knowledge </a:t>
            </a:r>
            <a:br>
              <a:rPr lang="en-US" sz="2400" dirty="0">
                <a:solidFill>
                  <a:schemeClr val="bg1"/>
                </a:solidFill>
                <a:ea typeface="Hind" charset="0"/>
              </a:rPr>
            </a:br>
            <a:r>
              <a:rPr lang="en-US" sz="2400" dirty="0">
                <a:solidFill>
                  <a:schemeClr val="bg1"/>
                </a:solidFill>
                <a:ea typeface="Hind" charset="0"/>
              </a:rPr>
              <a:t>for the benefit of all</a:t>
            </a:r>
            <a:endParaRPr lang="fr-FR" sz="2400" dirty="0">
              <a:solidFill>
                <a:schemeClr val="bg1"/>
              </a:solidFill>
            </a:endParaRPr>
          </a:p>
        </p:txBody>
      </p:sp>
    </p:spTree>
    <p:extLst>
      <p:ext uri="{BB962C8B-B14F-4D97-AF65-F5344CB8AC3E}">
        <p14:creationId xmlns:p14="http://schemas.microsoft.com/office/powerpoint/2010/main" val="1647296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A4AC365-8060-D043-9825-10C2FD51E6D0}"/>
              </a:ext>
            </a:extLst>
          </p:cNvPr>
          <p:cNvSpPr>
            <a:spLocks noGrp="1"/>
          </p:cNvSpPr>
          <p:nvPr>
            <p:ph type="title"/>
          </p:nvPr>
        </p:nvSpPr>
        <p:spPr/>
        <p:txBody>
          <a:bodyPr/>
          <a:lstStyle/>
          <a:p>
            <a:r>
              <a:rPr lang="en-US" dirty="0"/>
              <a:t>Disseminate knowledge for the benefit of all</a:t>
            </a:r>
            <a:endParaRPr lang="fr-FR" dirty="0"/>
          </a:p>
        </p:txBody>
      </p:sp>
      <p:sp>
        <p:nvSpPr>
          <p:cNvPr id="3" name="Espace réservé du numéro de diapositive 2">
            <a:extLst>
              <a:ext uri="{FF2B5EF4-FFF2-40B4-BE49-F238E27FC236}">
                <a16:creationId xmlns:a16="http://schemas.microsoft.com/office/drawing/2014/main" id="{3DE11301-48ED-DF46-A5C5-75A00BF034FE}"/>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27</a:t>
            </a:fld>
            <a:endParaRPr lang="fr-FR" dirty="0">
              <a:latin typeface="Arial" panose="020B0604020202020204" pitchFamily="34" charset="0"/>
              <a:cs typeface="Arial" panose="020B0604020202020204" pitchFamily="34" charset="0"/>
            </a:endParaRPr>
          </a:p>
        </p:txBody>
      </p:sp>
      <p:sp>
        <p:nvSpPr>
          <p:cNvPr id="29" name="ZoneTexte 28">
            <a:extLst>
              <a:ext uri="{FF2B5EF4-FFF2-40B4-BE49-F238E27FC236}">
                <a16:creationId xmlns:a16="http://schemas.microsoft.com/office/drawing/2014/main" id="{2CE638C9-7D75-F241-BA27-D01AB0245106}"/>
              </a:ext>
            </a:extLst>
          </p:cNvPr>
          <p:cNvSpPr txBox="1"/>
          <p:nvPr/>
        </p:nvSpPr>
        <p:spPr>
          <a:xfrm>
            <a:off x="599743" y="368496"/>
            <a:ext cx="7723299" cy="646331"/>
          </a:xfrm>
          <a:prstGeom prst="rect">
            <a:avLst/>
          </a:prstGeom>
          <a:noFill/>
        </p:spPr>
        <p:txBody>
          <a:bodyPr wrap="square" lIns="0" tIns="0" rIns="0" bIns="0" rtlCol="0">
            <a:spAutoFit/>
          </a:bodyPr>
          <a:lstStyle/>
          <a:p>
            <a:r>
              <a:rPr lang="en-US" sz="2100" dirty="0">
                <a:solidFill>
                  <a:srgbClr val="424242"/>
                </a:solidFill>
                <a:latin typeface="Arial" panose="020B0604020202020204" pitchFamily="34" charset="0"/>
                <a:cs typeface="Arial" panose="020B0604020202020204" pitchFamily="34" charset="0"/>
              </a:rPr>
              <a:t>Our ethics committee to reflect on innovative research and to shed light on debates</a:t>
            </a:r>
            <a:endParaRPr lang="en-US" sz="2100" dirty="0">
              <a:latin typeface="Arial" panose="020B0604020202020204" pitchFamily="34" charset="0"/>
              <a:cs typeface="Arial" panose="020B0604020202020204" pitchFamily="34" charset="0"/>
            </a:endParaRPr>
          </a:p>
        </p:txBody>
      </p:sp>
      <p:sp>
        <p:nvSpPr>
          <p:cNvPr id="6" name="Rectangle 5"/>
          <p:cNvSpPr/>
          <p:nvPr/>
        </p:nvSpPr>
        <p:spPr>
          <a:xfrm>
            <a:off x="520680" y="1507079"/>
            <a:ext cx="8199751" cy="3424784"/>
          </a:xfrm>
          <a:prstGeom prst="rect">
            <a:avLst/>
          </a:prstGeom>
        </p:spPr>
        <p:txBody>
          <a:bodyPr wrap="square">
            <a:spAutoFit/>
          </a:bodyPr>
          <a:lstStyle/>
          <a:p>
            <a:pPr defTabSz="914400">
              <a:lnSpc>
                <a:spcPct val="90000"/>
              </a:lnSpc>
              <a:spcBef>
                <a:spcPts val="1000"/>
              </a:spcBef>
              <a:buClr>
                <a:srgbClr val="EF4C22"/>
              </a:buClr>
            </a:pPr>
            <a:r>
              <a:rPr lang="en-US" altLang="fr-FR" sz="1600" b="1" dirty="0">
                <a:solidFill>
                  <a:srgbClr val="4E879B"/>
                </a:solidFill>
                <a:cs typeface="Arial" charset="0"/>
              </a:rPr>
              <a:t>Since 1999, </a:t>
            </a:r>
            <a:r>
              <a:rPr lang="en-US" altLang="fr-FR" sz="1600" b="1" dirty="0" err="1">
                <a:solidFill>
                  <a:srgbClr val="4E879B"/>
                </a:solidFill>
                <a:cs typeface="Arial" charset="0"/>
              </a:rPr>
              <a:t>Inserm</a:t>
            </a:r>
            <a:r>
              <a:rPr lang="en-US" altLang="fr-FR" sz="1600" b="1" dirty="0">
                <a:solidFill>
                  <a:srgbClr val="4E879B"/>
                </a:solidFill>
                <a:cs typeface="Arial" charset="0"/>
              </a:rPr>
              <a:t> ethics committee has focused on ethical questions in emerging areas of medical innovation  </a:t>
            </a:r>
          </a:p>
          <a:p>
            <a:pPr lvl="0" algn="just" defTabSz="914400">
              <a:lnSpc>
                <a:spcPct val="90000"/>
              </a:lnSpc>
              <a:spcBef>
                <a:spcPts val="1000"/>
              </a:spcBef>
              <a:buClr>
                <a:srgbClr val="EF4C22"/>
              </a:buClr>
            </a:pPr>
            <a:endParaRPr lang="en-US" altLang="fr-FR" sz="1600" dirty="0">
              <a:solidFill>
                <a:srgbClr val="797979"/>
              </a:solidFill>
              <a:cs typeface="Arial" charset="0"/>
            </a:endParaRPr>
          </a:p>
          <a:p>
            <a:pPr marL="228600" lvl="0" indent="-228600" defTabSz="914400">
              <a:lnSpc>
                <a:spcPct val="90000"/>
              </a:lnSpc>
              <a:spcBef>
                <a:spcPts val="1000"/>
              </a:spcBef>
              <a:buClr>
                <a:srgbClr val="DE492A"/>
              </a:buClr>
              <a:buFont typeface="Arial" panose="020B0604020202020204" pitchFamily="34" charset="0"/>
              <a:buChar char="•"/>
            </a:pPr>
            <a:r>
              <a:rPr lang="en-US" altLang="fr-FR" sz="1700" dirty="0">
                <a:cs typeface="Arial" charset="0"/>
              </a:rPr>
              <a:t>Publication of multiples notes on genome editing and p</a:t>
            </a:r>
            <a:r>
              <a:rPr lang="en-US" sz="1700" dirty="0"/>
              <a:t>articipation in the creation of ARRIGE (Association for Responsible Research and Innovation in Genome Editing) in 2018</a:t>
            </a:r>
            <a:endParaRPr lang="en-US" altLang="fr-FR" sz="1700" dirty="0">
              <a:cs typeface="Arial" charset="0"/>
            </a:endParaRPr>
          </a:p>
          <a:p>
            <a:pPr marL="228600" lvl="0" indent="-228600" defTabSz="914400">
              <a:lnSpc>
                <a:spcPct val="90000"/>
              </a:lnSpc>
              <a:spcBef>
                <a:spcPts val="1000"/>
              </a:spcBef>
              <a:buClr>
                <a:srgbClr val="DE492A"/>
              </a:buClr>
              <a:buFont typeface="Arial" panose="020B0604020202020204" pitchFamily="34" charset="0"/>
              <a:buChar char="•"/>
            </a:pPr>
            <a:r>
              <a:rPr lang="en-US" altLang="fr-FR" sz="1700" dirty="0">
                <a:cs typeface="Arial" pitchFamily="34" charset="0"/>
              </a:rPr>
              <a:t>Launch in 2022 of </a:t>
            </a:r>
            <a:r>
              <a:rPr lang="en-US" altLang="fr-FR" sz="1700" dirty="0" err="1">
                <a:cs typeface="Arial" pitchFamily="34" charset="0"/>
              </a:rPr>
              <a:t>Volrethics</a:t>
            </a:r>
            <a:r>
              <a:rPr lang="en-US" altLang="fr-FR" sz="1700" dirty="0">
                <a:cs typeface="Arial" pitchFamily="34" charset="0"/>
              </a:rPr>
              <a:t> to define common international ethical rules to protect healthy volunteers in biomedical research</a:t>
            </a:r>
            <a:endParaRPr lang="en-US" sz="1700" dirty="0">
              <a:cs typeface="Arial" pitchFamily="34" charset="0"/>
            </a:endParaRPr>
          </a:p>
          <a:p>
            <a:pPr marL="228600" indent="-228600" defTabSz="914400">
              <a:lnSpc>
                <a:spcPct val="90000"/>
              </a:lnSpc>
              <a:spcBef>
                <a:spcPts val="1000"/>
              </a:spcBef>
              <a:buClr>
                <a:srgbClr val="DE492A"/>
              </a:buClr>
              <a:buFont typeface="Arial" panose="020B0604020202020204" pitchFamily="34" charset="0"/>
              <a:buChar char="•"/>
            </a:pPr>
            <a:r>
              <a:rPr lang="en-US" altLang="fr-FR" sz="1700" dirty="0">
                <a:cs typeface="Arial" charset="0"/>
              </a:rPr>
              <a:t>Think tanks on gender and health research, research on the human embryo, genomic medicine, neurotechnology in education, organoids and organs on chips… </a:t>
            </a:r>
            <a:endParaRPr lang="en-US" sz="1700" dirty="0">
              <a:solidFill>
                <a:schemeClr val="tx1">
                  <a:lumMod val="50000"/>
                </a:schemeClr>
              </a:solidFill>
              <a:cs typeface="Arial" pitchFamily="34" charset="0"/>
            </a:endParaRPr>
          </a:p>
          <a:p>
            <a:pPr lvl="0" algn="just" defTabSz="914400">
              <a:lnSpc>
                <a:spcPts val="1000"/>
              </a:lnSpc>
              <a:spcBef>
                <a:spcPts val="1000"/>
              </a:spcBef>
              <a:buClr>
                <a:srgbClr val="EF4C22"/>
              </a:buClr>
            </a:pPr>
            <a:endParaRPr lang="en-US" altLang="fr-FR" sz="1600" b="1" dirty="0">
              <a:solidFill>
                <a:srgbClr val="DA4F28"/>
              </a:solidFill>
              <a:cs typeface="Arial" charset="0"/>
            </a:endParaRPr>
          </a:p>
        </p:txBody>
      </p:sp>
    </p:spTree>
    <p:extLst>
      <p:ext uri="{BB962C8B-B14F-4D97-AF65-F5344CB8AC3E}">
        <p14:creationId xmlns:p14="http://schemas.microsoft.com/office/powerpoint/2010/main" val="2135089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a:xfrm>
            <a:off x="175501" y="209199"/>
            <a:ext cx="5671730" cy="286103"/>
          </a:xfrm>
          <a:prstGeom prst="rect">
            <a:avLst/>
          </a:prstGeom>
        </p:spPr>
        <p:txBody>
          <a:bodyPr/>
          <a:lstStyle/>
          <a:p>
            <a:r>
              <a:rPr lang="en-US" dirty="0"/>
              <a:t>Disseminate knowledge for the benefit of all</a:t>
            </a:r>
            <a:endParaRPr lang="fr-FR" dirty="0"/>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fld id="{90F7D937-8C47-D949-9B66-03B4793ACCA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685783" rtl="0" eaLnBrk="1" fontAlgn="auto" latinLnBrk="0" hangingPunct="1">
                <a:lnSpc>
                  <a:spcPct val="100000"/>
                </a:lnSpc>
                <a:spcBef>
                  <a:spcPts val="0"/>
                </a:spcBef>
                <a:spcAft>
                  <a:spcPts val="0"/>
                </a:spcAft>
                <a:buClrTx/>
                <a:buSzTx/>
                <a:buFontTx/>
                <a:buNone/>
                <a:tabLst/>
                <a:defRPr/>
              </a:pPr>
              <a:t>28</a:t>
            </a:fld>
            <a:endParaRPr kumimoji="0" lang="fr-FR" sz="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 name="Espace réservé du contenu 7">
            <a:extLst>
              <a:ext uri="{FF2B5EF4-FFF2-40B4-BE49-F238E27FC236}">
                <a16:creationId xmlns:a16="http://schemas.microsoft.com/office/drawing/2014/main" id="{0809F428-1589-994B-8674-73FFB4C4A760}"/>
              </a:ext>
            </a:extLst>
          </p:cNvPr>
          <p:cNvSpPr>
            <a:spLocks noGrp="1"/>
          </p:cNvSpPr>
          <p:nvPr>
            <p:ph sz="quarter" idx="4294967295"/>
          </p:nvPr>
        </p:nvSpPr>
        <p:spPr>
          <a:xfrm>
            <a:off x="611189" y="1555450"/>
            <a:ext cx="7850824" cy="356552"/>
          </a:xfrm>
          <a:prstGeom prst="rect">
            <a:avLst/>
          </a:prstGeom>
        </p:spPr>
        <p:txBody>
          <a:bodyPr/>
          <a:lstStyle/>
          <a:p>
            <a:r>
              <a:rPr lang="en-US" sz="1200" dirty="0" err="1"/>
              <a:t>Inserm</a:t>
            </a:r>
            <a:r>
              <a:rPr lang="en-US" sz="1200" dirty="0"/>
              <a:t> fulfils its mission of expertise provision and knowledge transfer to decision-makers in the field of public health by providing the scientific insight required to take decisions on public health policy issues.</a:t>
            </a:r>
          </a:p>
        </p:txBody>
      </p:sp>
      <p:sp>
        <p:nvSpPr>
          <p:cNvPr id="7" name="ZoneTexte 6">
            <a:extLst>
              <a:ext uri="{FF2B5EF4-FFF2-40B4-BE49-F238E27FC236}">
                <a16:creationId xmlns:a16="http://schemas.microsoft.com/office/drawing/2014/main" id="{2169FA53-D82F-E74F-A1FF-2CEA4F147EF9}"/>
              </a:ext>
            </a:extLst>
          </p:cNvPr>
          <p:cNvSpPr txBox="1"/>
          <p:nvPr/>
        </p:nvSpPr>
        <p:spPr>
          <a:xfrm>
            <a:off x="628649" y="490054"/>
            <a:ext cx="7897637" cy="323165"/>
          </a:xfrm>
          <a:prstGeom prst="rect">
            <a:avLst/>
          </a:prstGeom>
          <a:noFill/>
        </p:spPr>
        <p:txBody>
          <a:bodyPr wrap="square" lIns="0" tIns="0" rIns="0" bIns="0" rtlCol="0">
            <a:spAutoFit/>
          </a:bodyPr>
          <a:lstStyle/>
          <a:p>
            <a:pPr lvl="0">
              <a:defRPr/>
            </a:pPr>
            <a:r>
              <a:rPr lang="en-US" sz="2100" dirty="0">
                <a:solidFill>
                  <a:srgbClr val="424242"/>
                </a:solidFill>
                <a:latin typeface="Arial" panose="020B0604020202020204" pitchFamily="34" charset="0"/>
                <a:cs typeface="Arial" panose="020B0604020202020204" pitchFamily="34" charset="0"/>
              </a:rPr>
              <a:t>Collective expert reviews and contribution to public health policy</a:t>
            </a:r>
          </a:p>
        </p:txBody>
      </p:sp>
      <p:pic>
        <p:nvPicPr>
          <p:cNvPr id="12" name="Imag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0927" y="2073972"/>
            <a:ext cx="1666800" cy="2427032"/>
          </a:xfrm>
          <a:prstGeom prst="rect">
            <a:avLst/>
          </a:prstGeom>
          <a:ln w="3175">
            <a:solidFill>
              <a:schemeClr val="tx1">
                <a:lumMod val="75000"/>
              </a:schemeClr>
            </a:solidFill>
          </a:ln>
          <a:effectLst>
            <a:outerShdw blurRad="50800" dist="38100" dir="2700000" algn="tl" rotWithShape="0">
              <a:prstClr val="black">
                <a:alpha val="40000"/>
              </a:prstClr>
            </a:outerShdw>
          </a:effectLst>
        </p:spPr>
      </p:pic>
      <p:pic>
        <p:nvPicPr>
          <p:cNvPr id="13" name="Image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72603" y="2073972"/>
            <a:ext cx="1666800" cy="2421846"/>
          </a:xfrm>
          <a:prstGeom prst="rect">
            <a:avLst/>
          </a:prstGeom>
          <a:ln w="3175">
            <a:solidFill>
              <a:schemeClr val="tx1">
                <a:lumMod val="75000"/>
              </a:schemeClr>
            </a:solidFill>
          </a:ln>
          <a:effectLst>
            <a:outerShdw blurRad="50800" dist="38100" dir="2700000" algn="tl" rotWithShape="0">
              <a:prstClr val="black">
                <a:alpha val="40000"/>
              </a:prstClr>
            </a:outerShdw>
          </a:effectLst>
        </p:spPr>
      </p:pic>
      <p:pic>
        <p:nvPicPr>
          <p:cNvPr id="10" name="Image 9">
            <a:extLst>
              <a:ext uri="{FF2B5EF4-FFF2-40B4-BE49-F238E27FC236}">
                <a16:creationId xmlns:a16="http://schemas.microsoft.com/office/drawing/2014/main" id="{3E397EC7-DF7E-374B-B59B-7A7B9E8577C6}"/>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795955" y="2073972"/>
            <a:ext cx="1666800" cy="2432241"/>
          </a:xfrm>
          <a:prstGeom prst="rect">
            <a:avLst/>
          </a:prstGeom>
          <a:ln w="3175">
            <a:solidFill>
              <a:schemeClr val="tx1">
                <a:lumMod val="75000"/>
              </a:schemeClr>
            </a:solidFill>
          </a:ln>
          <a:effectLst>
            <a:outerShdw blurRad="50800" dist="38100" dir="2700000" algn="tl" rotWithShape="0">
              <a:prstClr val="black">
                <a:alpha val="40000"/>
              </a:prstClr>
            </a:outerShdw>
          </a:effectLst>
        </p:spPr>
      </p:pic>
      <p:pic>
        <p:nvPicPr>
          <p:cNvPr id="14" name="Image 13">
            <a:extLst>
              <a:ext uri="{FF2B5EF4-FFF2-40B4-BE49-F238E27FC236}">
                <a16:creationId xmlns:a16="http://schemas.microsoft.com/office/drawing/2014/main" id="{E0659FDA-7551-6740-9B7E-CCEA283F684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734279" y="2073972"/>
            <a:ext cx="1666800" cy="2430300"/>
          </a:xfrm>
          <a:prstGeom prst="rect">
            <a:avLst/>
          </a:prstGeom>
          <a:ln w="3175">
            <a:solidFill>
              <a:schemeClr val="tx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91159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A4AC365-8060-D043-9825-10C2FD51E6D0}"/>
              </a:ext>
            </a:extLst>
          </p:cNvPr>
          <p:cNvSpPr>
            <a:spLocks noGrp="1"/>
          </p:cNvSpPr>
          <p:nvPr>
            <p:ph type="title"/>
          </p:nvPr>
        </p:nvSpPr>
        <p:spPr>
          <a:xfrm>
            <a:off x="175501" y="209199"/>
            <a:ext cx="5671730" cy="286103"/>
          </a:xfrm>
          <a:prstGeom prst="rect">
            <a:avLst/>
          </a:prstGeom>
        </p:spPr>
        <p:txBody>
          <a:bodyPr/>
          <a:lstStyle/>
          <a:p>
            <a:r>
              <a:rPr lang="en-US" dirty="0"/>
              <a:t>Disseminate knowledge for the benefit of all</a:t>
            </a:r>
            <a:endParaRPr lang="fr-FR" dirty="0"/>
          </a:p>
        </p:txBody>
      </p:sp>
      <p:sp>
        <p:nvSpPr>
          <p:cNvPr id="3" name="Espace réservé du numéro de diapositive 2">
            <a:extLst>
              <a:ext uri="{FF2B5EF4-FFF2-40B4-BE49-F238E27FC236}">
                <a16:creationId xmlns:a16="http://schemas.microsoft.com/office/drawing/2014/main" id="{3DE11301-48ED-DF46-A5C5-75A00BF034FE}"/>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29</a:t>
            </a:fld>
            <a:endParaRPr lang="fr-FR" dirty="0">
              <a:latin typeface="Arial" panose="020B0604020202020204" pitchFamily="34" charset="0"/>
              <a:cs typeface="Arial" panose="020B0604020202020204" pitchFamily="34" charset="0"/>
            </a:endParaRPr>
          </a:p>
        </p:txBody>
      </p:sp>
      <p:sp>
        <p:nvSpPr>
          <p:cNvPr id="29" name="ZoneTexte 28">
            <a:extLst>
              <a:ext uri="{FF2B5EF4-FFF2-40B4-BE49-F238E27FC236}">
                <a16:creationId xmlns:a16="http://schemas.microsoft.com/office/drawing/2014/main" id="{2CE638C9-7D75-F241-BA27-D01AB0245106}"/>
              </a:ext>
            </a:extLst>
          </p:cNvPr>
          <p:cNvSpPr txBox="1"/>
          <p:nvPr/>
        </p:nvSpPr>
        <p:spPr>
          <a:xfrm>
            <a:off x="637451" y="495302"/>
            <a:ext cx="6322319"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Our work with patient organizations</a:t>
            </a:r>
          </a:p>
        </p:txBody>
      </p:sp>
      <p:sp>
        <p:nvSpPr>
          <p:cNvPr id="6" name="Rectangle 5"/>
          <p:cNvSpPr/>
          <p:nvPr/>
        </p:nvSpPr>
        <p:spPr>
          <a:xfrm>
            <a:off x="510747" y="1507079"/>
            <a:ext cx="8015540" cy="2506327"/>
          </a:xfrm>
          <a:prstGeom prst="rect">
            <a:avLst/>
          </a:prstGeom>
        </p:spPr>
        <p:txBody>
          <a:bodyPr wrap="square">
            <a:spAutoFit/>
          </a:bodyPr>
          <a:lstStyle/>
          <a:p>
            <a:pPr defTabSz="914400">
              <a:lnSpc>
                <a:spcPct val="90000"/>
              </a:lnSpc>
              <a:spcBef>
                <a:spcPts val="1000"/>
              </a:spcBef>
              <a:buClr>
                <a:srgbClr val="DE492A"/>
              </a:buClr>
            </a:pPr>
            <a:r>
              <a:rPr lang="en-GB" altLang="fr-FR" sz="1600" b="1" dirty="0">
                <a:solidFill>
                  <a:srgbClr val="4E879B"/>
                </a:solidFill>
                <a:latin typeface="Arial" panose="020B0604020202020204" pitchFamily="34" charset="0"/>
                <a:cs typeface="Arial" panose="020B0604020202020204" pitchFamily="34" charset="0"/>
              </a:rPr>
              <a:t>Towards research in partnership with patient organizations and civil society collectives</a:t>
            </a:r>
          </a:p>
          <a:p>
            <a:pPr defTabSz="914400">
              <a:lnSpc>
                <a:spcPct val="90000"/>
              </a:lnSpc>
              <a:spcBef>
                <a:spcPts val="1000"/>
              </a:spcBef>
              <a:buClr>
                <a:srgbClr val="DE492A"/>
              </a:buClr>
            </a:pPr>
            <a:endParaRPr lang="en-GB" altLang="fr-FR" sz="1600" dirty="0">
              <a:solidFill>
                <a:srgbClr val="4E879B"/>
              </a:solidFill>
              <a:latin typeface="Arial" panose="020B0604020202020204" pitchFamily="34" charset="0"/>
              <a:cs typeface="Arial" panose="020B0604020202020204" pitchFamily="34" charset="0"/>
            </a:endParaRPr>
          </a:p>
          <a:p>
            <a:pPr marL="285750" lvl="0" indent="-285750" defTabSz="914400">
              <a:lnSpc>
                <a:spcPct val="90000"/>
              </a:lnSpc>
              <a:spcBef>
                <a:spcPts val="1000"/>
              </a:spcBef>
              <a:buClr>
                <a:srgbClr val="DE492A"/>
              </a:buClr>
              <a:buFont typeface="Arial" panose="020B0604020202020204" pitchFamily="34" charset="0"/>
              <a:buChar char="•"/>
            </a:pPr>
            <a:r>
              <a:rPr lang="en-GB" altLang="fr-FR" sz="1600" dirty="0">
                <a:latin typeface="Arial" panose="020B0604020202020204" pitchFamily="34" charset="0"/>
                <a:cs typeface="Arial" panose="020B0604020202020204" pitchFamily="34" charset="0"/>
              </a:rPr>
              <a:t>Promote meetings and direct dialogue between researchers and collectives</a:t>
            </a:r>
          </a:p>
          <a:p>
            <a:pPr marL="285750" lvl="0" indent="-285750" defTabSz="914400">
              <a:lnSpc>
                <a:spcPct val="90000"/>
              </a:lnSpc>
              <a:spcBef>
                <a:spcPts val="1000"/>
              </a:spcBef>
              <a:buClr>
                <a:srgbClr val="DE492A"/>
              </a:buClr>
              <a:buFont typeface="Arial" panose="020B0604020202020204" pitchFamily="34" charset="0"/>
              <a:buChar char="•"/>
            </a:pPr>
            <a:r>
              <a:rPr lang="en-GB" altLang="fr-FR" sz="1600" dirty="0">
                <a:latin typeface="Arial" panose="020B0604020202020204" pitchFamily="34" charset="0"/>
                <a:cs typeface="Arial" panose="020B0604020202020204" pitchFamily="34" charset="0"/>
              </a:rPr>
              <a:t>Act for the structuring, coordination and animation of participatory research projects</a:t>
            </a:r>
          </a:p>
          <a:p>
            <a:pPr marL="285750" lvl="0" indent="-285750" defTabSz="914400">
              <a:lnSpc>
                <a:spcPct val="90000"/>
              </a:lnSpc>
              <a:spcBef>
                <a:spcPts val="1000"/>
              </a:spcBef>
              <a:buClr>
                <a:srgbClr val="DE492A"/>
              </a:buClr>
              <a:buFont typeface="Arial" panose="020B0604020202020204" pitchFamily="34" charset="0"/>
              <a:buChar char="•"/>
            </a:pPr>
            <a:r>
              <a:rPr lang="en-GB" altLang="fr-FR" sz="1600" dirty="0">
                <a:latin typeface="Arial" panose="020B0604020202020204" pitchFamily="34" charset="0"/>
                <a:cs typeface="Arial" panose="020B0604020202020204" pitchFamily="34" charset="0"/>
              </a:rPr>
              <a:t>Help to better take into account these projects in the assessment of researchers and structures</a:t>
            </a:r>
          </a:p>
          <a:p>
            <a:pPr marL="285750" lvl="0" indent="-285750" defTabSz="914400">
              <a:lnSpc>
                <a:spcPct val="90000"/>
              </a:lnSpc>
              <a:spcBef>
                <a:spcPts val="1000"/>
              </a:spcBef>
              <a:buClr>
                <a:srgbClr val="DE492A"/>
              </a:buClr>
              <a:buFont typeface="Arial" panose="020B0604020202020204" pitchFamily="34" charset="0"/>
              <a:buChar char="•"/>
            </a:pPr>
            <a:r>
              <a:rPr lang="en-GB" altLang="fr-FR" sz="1600" dirty="0">
                <a:latin typeface="Arial" panose="020B0604020202020204" pitchFamily="34" charset="0"/>
                <a:cs typeface="Arial" panose="020B0604020202020204" pitchFamily="34" charset="0"/>
              </a:rPr>
              <a:t>Facilitate access to scientific information for society</a:t>
            </a:r>
            <a:endParaRPr lang="en-GB" altLang="fr-FR" sz="1600" b="1" dirty="0">
              <a:solidFill>
                <a:srgbClr val="DA4F2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4191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idx="4294967295"/>
          </p:nvPr>
        </p:nvSpPr>
        <p:spPr>
          <a:xfrm>
            <a:off x="4462419" y="2483147"/>
            <a:ext cx="4674122" cy="2361079"/>
          </a:xfrm>
          <a:prstGeom prst="rect">
            <a:avLst/>
          </a:prstGeom>
        </p:spPr>
        <p:txBody>
          <a:bodyPr>
            <a:noAutofit/>
          </a:bodyPr>
          <a:lstStyle/>
          <a:p>
            <a:r>
              <a:rPr lang="en-GB" sz="2400" b="0" dirty="0">
                <a:effectLst/>
                <a:latin typeface="Arial" panose="020B0604020202020204" pitchFamily="34" charset="0"/>
                <a:cs typeface="Arial" panose="020B0604020202020204" pitchFamily="34" charset="0"/>
              </a:rPr>
              <a:t>Our objective: to promote</a:t>
            </a:r>
            <a:br>
              <a:rPr lang="en-GB" sz="2400" b="0" dirty="0">
                <a:effectLst/>
                <a:latin typeface="Arial" panose="020B0604020202020204" pitchFamily="34" charset="0"/>
                <a:cs typeface="Arial" panose="020B0604020202020204" pitchFamily="34" charset="0"/>
              </a:rPr>
            </a:br>
            <a:r>
              <a:rPr lang="en-GB" sz="2400" b="0" dirty="0">
                <a:effectLst/>
                <a:latin typeface="Arial" panose="020B0604020202020204" pitchFamily="34" charset="0"/>
                <a:cs typeface="Arial" panose="020B0604020202020204" pitchFamily="34" charset="0"/>
              </a:rPr>
              <a:t>the health of all by advancing knowledge on living organisms and their diseases, and by developing innovation.</a:t>
            </a:r>
          </a:p>
        </p:txBody>
      </p:sp>
    </p:spTree>
    <p:extLst>
      <p:ext uri="{BB962C8B-B14F-4D97-AF65-F5344CB8AC3E}">
        <p14:creationId xmlns:p14="http://schemas.microsoft.com/office/powerpoint/2010/main" val="534454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A4AC365-8060-D043-9825-10C2FD51E6D0}"/>
              </a:ext>
            </a:extLst>
          </p:cNvPr>
          <p:cNvSpPr>
            <a:spLocks noGrp="1"/>
          </p:cNvSpPr>
          <p:nvPr>
            <p:ph type="title"/>
          </p:nvPr>
        </p:nvSpPr>
        <p:spPr>
          <a:xfrm>
            <a:off x="175501" y="209199"/>
            <a:ext cx="5671730" cy="286103"/>
          </a:xfrm>
          <a:prstGeom prst="rect">
            <a:avLst/>
          </a:prstGeom>
        </p:spPr>
        <p:txBody>
          <a:bodyPr/>
          <a:lstStyle/>
          <a:p>
            <a:r>
              <a:rPr lang="en-US" dirty="0"/>
              <a:t>Disseminate knowledge for the benefit of all</a:t>
            </a:r>
          </a:p>
        </p:txBody>
      </p:sp>
      <p:sp>
        <p:nvSpPr>
          <p:cNvPr id="3" name="Espace réservé du numéro de diapositive 2">
            <a:extLst>
              <a:ext uri="{FF2B5EF4-FFF2-40B4-BE49-F238E27FC236}">
                <a16:creationId xmlns:a16="http://schemas.microsoft.com/office/drawing/2014/main" id="{3DE11301-48ED-DF46-A5C5-75A00BF034FE}"/>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30</a:t>
            </a:fld>
            <a:endParaRPr lang="en-US" dirty="0">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6EBDB4D2-E13A-1640-8D96-8CFA8E3992B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5500" y="1622820"/>
            <a:ext cx="323165" cy="323165"/>
          </a:xfrm>
          <a:prstGeom prst="rect">
            <a:avLst/>
          </a:prstGeom>
          <a:solidFill>
            <a:schemeClr val="bg1"/>
          </a:solidFill>
        </p:spPr>
      </p:pic>
      <p:sp>
        <p:nvSpPr>
          <p:cNvPr id="13" name="ZoneTexte 12">
            <a:extLst>
              <a:ext uri="{FF2B5EF4-FFF2-40B4-BE49-F238E27FC236}">
                <a16:creationId xmlns:a16="http://schemas.microsoft.com/office/drawing/2014/main" id="{E03DA043-E5E1-104B-ABFF-3A316A86AE69}"/>
              </a:ext>
            </a:extLst>
          </p:cNvPr>
          <p:cNvSpPr txBox="1"/>
          <p:nvPr/>
        </p:nvSpPr>
        <p:spPr>
          <a:xfrm>
            <a:off x="797375" y="1730541"/>
            <a:ext cx="1102459" cy="215444"/>
          </a:xfrm>
          <a:prstGeom prst="rect">
            <a:avLst/>
          </a:prstGeom>
          <a:noFill/>
        </p:spPr>
        <p:txBody>
          <a:bodyPr wrap="square" lIns="0" tIns="0" rIns="0" bIns="0" rtlCol="0">
            <a:spAutoFit/>
          </a:bodyPr>
          <a:lstStyle/>
          <a:p>
            <a:r>
              <a:rPr lang="en-US" sz="1400" b="1" dirty="0">
                <a:solidFill>
                  <a:schemeClr val="accent5">
                    <a:lumMod val="50000"/>
                  </a:schemeClr>
                </a:solidFill>
                <a:cs typeface="Hind" panose="02000000000000000000" pitchFamily="2" charset="77"/>
              </a:rPr>
              <a:t>inserm.fr</a:t>
            </a:r>
          </a:p>
        </p:txBody>
      </p:sp>
      <p:sp>
        <p:nvSpPr>
          <p:cNvPr id="14" name="ZoneTexte 13">
            <a:extLst>
              <a:ext uri="{FF2B5EF4-FFF2-40B4-BE49-F238E27FC236}">
                <a16:creationId xmlns:a16="http://schemas.microsoft.com/office/drawing/2014/main" id="{1A4348EF-B3CF-0D47-B314-38497316D78A}"/>
              </a:ext>
            </a:extLst>
          </p:cNvPr>
          <p:cNvSpPr txBox="1"/>
          <p:nvPr/>
        </p:nvSpPr>
        <p:spPr>
          <a:xfrm>
            <a:off x="314283" y="1957662"/>
            <a:ext cx="1214436" cy="430887"/>
          </a:xfrm>
          <a:prstGeom prst="rect">
            <a:avLst/>
          </a:prstGeom>
          <a:noFill/>
        </p:spPr>
        <p:txBody>
          <a:bodyPr wrap="square" lIns="0" tIns="0" rIns="0" bIns="0" rtlCol="0">
            <a:spAutoFit/>
          </a:bodyPr>
          <a:lstStyle/>
          <a:p>
            <a:pPr marL="0" lvl="1" algn="ctr"/>
            <a:r>
              <a:rPr lang="en-US" sz="1800" b="1" dirty="0">
                <a:solidFill>
                  <a:schemeClr val="accent5">
                    <a:lumMod val="50000"/>
                  </a:schemeClr>
                </a:solidFill>
                <a:cs typeface="Hind" panose="02000000000000000000" pitchFamily="2" charset="77"/>
              </a:rPr>
              <a:t>9,600,000</a:t>
            </a:r>
          </a:p>
          <a:p>
            <a:pPr marL="0" lvl="1" algn="ctr"/>
            <a:r>
              <a:rPr lang="en-US" sz="1000" dirty="0">
                <a:solidFill>
                  <a:srgbClr val="424242"/>
                </a:solidFill>
                <a:ea typeface="Hind" charset="0"/>
                <a:cs typeface="Hind" charset="0"/>
              </a:rPr>
              <a:t>visits</a:t>
            </a:r>
            <a:endParaRPr lang="en-US" sz="1800" b="1" dirty="0">
              <a:solidFill>
                <a:schemeClr val="accent1"/>
              </a:solidFill>
              <a:cs typeface="Hind" panose="02000000000000000000" pitchFamily="2" charset="77"/>
            </a:endParaRPr>
          </a:p>
        </p:txBody>
      </p:sp>
      <p:sp>
        <p:nvSpPr>
          <p:cNvPr id="28" name="ZoneTexte 27">
            <a:extLst>
              <a:ext uri="{FF2B5EF4-FFF2-40B4-BE49-F238E27FC236}">
                <a16:creationId xmlns:a16="http://schemas.microsoft.com/office/drawing/2014/main" id="{48BC683C-C10D-1545-8D65-CF02849F6F3D}"/>
              </a:ext>
            </a:extLst>
          </p:cNvPr>
          <p:cNvSpPr txBox="1"/>
          <p:nvPr/>
        </p:nvSpPr>
        <p:spPr>
          <a:xfrm>
            <a:off x="3143696" y="1957662"/>
            <a:ext cx="843939" cy="430887"/>
          </a:xfrm>
          <a:prstGeom prst="rect">
            <a:avLst/>
          </a:prstGeom>
          <a:solidFill>
            <a:schemeClr val="bg1"/>
          </a:solidFill>
        </p:spPr>
        <p:txBody>
          <a:bodyPr wrap="square" lIns="0" tIns="0" rIns="0" bIns="0" rtlCol="0">
            <a:spAutoFit/>
          </a:bodyPr>
          <a:lstStyle/>
          <a:p>
            <a:pPr marL="0" lvl="1" algn="ctr"/>
            <a:r>
              <a:rPr lang="en-US" sz="1800" b="1" dirty="0">
                <a:solidFill>
                  <a:srgbClr val="5DC2F4"/>
                </a:solidFill>
                <a:cs typeface="Hind" panose="02000000000000000000" pitchFamily="2" charset="77"/>
              </a:rPr>
              <a:t>160,000</a:t>
            </a:r>
          </a:p>
          <a:p>
            <a:pPr marL="0" lvl="1" algn="ctr"/>
            <a:r>
              <a:rPr lang="en-US" sz="1000" dirty="0">
                <a:solidFill>
                  <a:srgbClr val="424242"/>
                </a:solidFill>
                <a:cs typeface="Hind" panose="02000000000000000000" pitchFamily="2" charset="77"/>
              </a:rPr>
              <a:t>followers</a:t>
            </a:r>
            <a:endParaRPr lang="en-US" sz="1800" b="1" dirty="0">
              <a:solidFill>
                <a:srgbClr val="5DC2F4"/>
              </a:solidFill>
              <a:cs typeface="Hind" panose="02000000000000000000" pitchFamily="2" charset="77"/>
            </a:endParaRPr>
          </a:p>
        </p:txBody>
      </p:sp>
      <p:sp>
        <p:nvSpPr>
          <p:cNvPr id="34" name="ZoneTexte 33">
            <a:extLst>
              <a:ext uri="{FF2B5EF4-FFF2-40B4-BE49-F238E27FC236}">
                <a16:creationId xmlns:a16="http://schemas.microsoft.com/office/drawing/2014/main" id="{0F9D2712-8991-3246-A309-B4828D333418}"/>
              </a:ext>
            </a:extLst>
          </p:cNvPr>
          <p:cNvSpPr txBox="1"/>
          <p:nvPr/>
        </p:nvSpPr>
        <p:spPr>
          <a:xfrm>
            <a:off x="4373154" y="1957662"/>
            <a:ext cx="821243" cy="430887"/>
          </a:xfrm>
          <a:prstGeom prst="rect">
            <a:avLst/>
          </a:prstGeom>
          <a:noFill/>
        </p:spPr>
        <p:txBody>
          <a:bodyPr wrap="square" lIns="0" tIns="0" rIns="0" bIns="0" rtlCol="0">
            <a:spAutoFit/>
          </a:bodyPr>
          <a:lstStyle/>
          <a:p>
            <a:pPr marL="0" lvl="1" algn="ctr"/>
            <a:r>
              <a:rPr lang="en-US" sz="1800" b="1" dirty="0">
                <a:solidFill>
                  <a:srgbClr val="0070C0"/>
                </a:solidFill>
                <a:cs typeface="Hind" panose="02000000000000000000" pitchFamily="2" charset="77"/>
              </a:rPr>
              <a:t>52,000</a:t>
            </a:r>
          </a:p>
          <a:p>
            <a:pPr marL="0" lvl="1" algn="ctr"/>
            <a:r>
              <a:rPr lang="en-US" sz="1000" dirty="0">
                <a:solidFill>
                  <a:srgbClr val="424242"/>
                </a:solidFill>
                <a:cs typeface="Hind" panose="02000000000000000000" pitchFamily="2" charset="77"/>
              </a:rPr>
              <a:t>followers</a:t>
            </a:r>
            <a:endParaRPr lang="en-US" sz="1800" b="1" dirty="0">
              <a:solidFill>
                <a:srgbClr val="0070C0"/>
              </a:solidFill>
              <a:cs typeface="Hind" panose="02000000000000000000" pitchFamily="2" charset="77"/>
            </a:endParaRPr>
          </a:p>
        </p:txBody>
      </p:sp>
      <p:sp>
        <p:nvSpPr>
          <p:cNvPr id="37" name="ZoneTexte 36">
            <a:extLst>
              <a:ext uri="{FF2B5EF4-FFF2-40B4-BE49-F238E27FC236}">
                <a16:creationId xmlns:a16="http://schemas.microsoft.com/office/drawing/2014/main" id="{6C962642-AB42-AB4B-B6CF-FD11098A8BA9}"/>
              </a:ext>
            </a:extLst>
          </p:cNvPr>
          <p:cNvSpPr txBox="1"/>
          <p:nvPr/>
        </p:nvSpPr>
        <p:spPr>
          <a:xfrm>
            <a:off x="6835732" y="1957662"/>
            <a:ext cx="891471" cy="430887"/>
          </a:xfrm>
          <a:prstGeom prst="rect">
            <a:avLst/>
          </a:prstGeom>
          <a:noFill/>
        </p:spPr>
        <p:txBody>
          <a:bodyPr wrap="square" lIns="0" tIns="0" rIns="0" bIns="0" rtlCol="0">
            <a:spAutoFit/>
          </a:bodyPr>
          <a:lstStyle/>
          <a:p>
            <a:pPr marL="0" lvl="1" algn="ctr"/>
            <a:r>
              <a:rPr lang="en-US" sz="1800" b="1" dirty="0">
                <a:solidFill>
                  <a:srgbClr val="FFC000"/>
                </a:solidFill>
                <a:cs typeface="Hind" panose="02000000000000000000" pitchFamily="2" charset="77"/>
              </a:rPr>
              <a:t>397,000 </a:t>
            </a:r>
          </a:p>
          <a:p>
            <a:pPr marL="0" lvl="1" algn="ctr"/>
            <a:r>
              <a:rPr lang="en-US" sz="1000" dirty="0">
                <a:solidFill>
                  <a:srgbClr val="424242"/>
                </a:solidFill>
                <a:cs typeface="Hind" panose="02000000000000000000" pitchFamily="2" charset="77"/>
              </a:rPr>
              <a:t>followers</a:t>
            </a:r>
            <a:endParaRPr lang="en-US" sz="1100" dirty="0">
              <a:cs typeface="Hind" panose="02000000000000000000" pitchFamily="2" charset="77"/>
            </a:endParaRPr>
          </a:p>
        </p:txBody>
      </p:sp>
      <p:sp>
        <p:nvSpPr>
          <p:cNvPr id="40" name="ZoneTexte 39">
            <a:extLst>
              <a:ext uri="{FF2B5EF4-FFF2-40B4-BE49-F238E27FC236}">
                <a16:creationId xmlns:a16="http://schemas.microsoft.com/office/drawing/2014/main" id="{E1012481-6902-4844-A5A5-00B2531A0C22}"/>
              </a:ext>
            </a:extLst>
          </p:cNvPr>
          <p:cNvSpPr txBox="1"/>
          <p:nvPr/>
        </p:nvSpPr>
        <p:spPr>
          <a:xfrm>
            <a:off x="2374430" y="3436948"/>
            <a:ext cx="1983938" cy="492443"/>
          </a:xfrm>
          <a:prstGeom prst="rect">
            <a:avLst/>
          </a:prstGeom>
          <a:noFill/>
        </p:spPr>
        <p:txBody>
          <a:bodyPr wrap="square" lIns="0" tIns="0" rIns="0" bIns="0" rtlCol="0">
            <a:spAutoFit/>
          </a:bodyPr>
          <a:lstStyle/>
          <a:p>
            <a:pPr marL="0" lvl="1" algn="ctr"/>
            <a:r>
              <a:rPr lang="en-US" sz="1800" b="1" dirty="0">
                <a:solidFill>
                  <a:srgbClr val="C00000"/>
                </a:solidFill>
              </a:rPr>
              <a:t>2.8 million </a:t>
            </a:r>
            <a:r>
              <a:rPr lang="en-US" sz="1400" b="1" dirty="0">
                <a:solidFill>
                  <a:srgbClr val="C00000"/>
                </a:solidFill>
              </a:rPr>
              <a:t>participants and views</a:t>
            </a:r>
          </a:p>
        </p:txBody>
      </p:sp>
      <p:sp>
        <p:nvSpPr>
          <p:cNvPr id="42" name="ZoneTexte 41">
            <a:extLst>
              <a:ext uri="{FF2B5EF4-FFF2-40B4-BE49-F238E27FC236}">
                <a16:creationId xmlns:a16="http://schemas.microsoft.com/office/drawing/2014/main" id="{8311B961-AE4C-5B4C-8C77-5018DB47557B}"/>
              </a:ext>
            </a:extLst>
          </p:cNvPr>
          <p:cNvSpPr txBox="1"/>
          <p:nvPr/>
        </p:nvSpPr>
        <p:spPr>
          <a:xfrm>
            <a:off x="2839419" y="3270695"/>
            <a:ext cx="1090926" cy="169277"/>
          </a:xfrm>
          <a:prstGeom prst="rect">
            <a:avLst/>
          </a:prstGeom>
          <a:noFill/>
        </p:spPr>
        <p:txBody>
          <a:bodyPr wrap="square" lIns="0" tIns="0" rIns="0" bIns="0" rtlCol="0">
            <a:spAutoFit/>
          </a:bodyPr>
          <a:lstStyle/>
          <a:p>
            <a:pPr marL="0" lvl="1" algn="ctr"/>
            <a:r>
              <a:rPr lang="en-US" sz="1100" b="1" dirty="0">
                <a:cs typeface="Hind SemiBold" panose="02000000000000000000" pitchFamily="2" charset="77"/>
              </a:rPr>
              <a:t>Public events</a:t>
            </a:r>
          </a:p>
        </p:txBody>
      </p:sp>
      <p:pic>
        <p:nvPicPr>
          <p:cNvPr id="45" name="Image 44">
            <a:extLst>
              <a:ext uri="{FF2B5EF4-FFF2-40B4-BE49-F238E27FC236}">
                <a16:creationId xmlns:a16="http://schemas.microsoft.com/office/drawing/2014/main" id="{07792B29-DB1D-694A-8672-91FBFB243AB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421477" y="1724074"/>
            <a:ext cx="271558" cy="221911"/>
          </a:xfrm>
          <a:prstGeom prst="rect">
            <a:avLst/>
          </a:prstGeom>
        </p:spPr>
      </p:pic>
      <p:pic>
        <p:nvPicPr>
          <p:cNvPr id="47" name="Image 46">
            <a:extLst>
              <a:ext uri="{FF2B5EF4-FFF2-40B4-BE49-F238E27FC236}">
                <a16:creationId xmlns:a16="http://schemas.microsoft.com/office/drawing/2014/main" id="{918C54D4-F902-DF48-8FEB-42028AFC681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593210" y="1711145"/>
            <a:ext cx="235639" cy="234840"/>
          </a:xfrm>
          <a:prstGeom prst="rect">
            <a:avLst/>
          </a:prstGeom>
        </p:spPr>
      </p:pic>
      <p:pic>
        <p:nvPicPr>
          <p:cNvPr id="49" name="Image 48">
            <a:extLst>
              <a:ext uri="{FF2B5EF4-FFF2-40B4-BE49-F238E27FC236}">
                <a16:creationId xmlns:a16="http://schemas.microsoft.com/office/drawing/2014/main" id="{CF5A12E2-7EAB-8F4A-8E26-EAC443F450AC}"/>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012369" y="1720769"/>
            <a:ext cx="531509" cy="225216"/>
          </a:xfrm>
          <a:prstGeom prst="rect">
            <a:avLst/>
          </a:prstGeom>
        </p:spPr>
      </p:pic>
      <p:sp>
        <p:nvSpPr>
          <p:cNvPr id="29" name="ZoneTexte 28">
            <a:extLst>
              <a:ext uri="{FF2B5EF4-FFF2-40B4-BE49-F238E27FC236}">
                <a16:creationId xmlns:a16="http://schemas.microsoft.com/office/drawing/2014/main" id="{2CE638C9-7D75-F241-BA27-D01AB0245106}"/>
              </a:ext>
            </a:extLst>
          </p:cNvPr>
          <p:cNvSpPr txBox="1"/>
          <p:nvPr/>
        </p:nvSpPr>
        <p:spPr>
          <a:xfrm>
            <a:off x="628649" y="495302"/>
            <a:ext cx="6322319"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Our presence in the service of public information</a:t>
            </a:r>
          </a:p>
        </p:txBody>
      </p:sp>
      <p:sp>
        <p:nvSpPr>
          <p:cNvPr id="44" name="ZoneTexte 43">
            <a:extLst>
              <a:ext uri="{FF2B5EF4-FFF2-40B4-BE49-F238E27FC236}">
                <a16:creationId xmlns:a16="http://schemas.microsoft.com/office/drawing/2014/main" id="{1A4348EF-B3CF-0D47-B314-38497316D78A}"/>
              </a:ext>
            </a:extLst>
          </p:cNvPr>
          <p:cNvSpPr txBox="1"/>
          <p:nvPr/>
        </p:nvSpPr>
        <p:spPr>
          <a:xfrm>
            <a:off x="285147" y="3270695"/>
            <a:ext cx="2295098" cy="338554"/>
          </a:xfrm>
          <a:prstGeom prst="rect">
            <a:avLst/>
          </a:prstGeom>
          <a:noFill/>
        </p:spPr>
        <p:txBody>
          <a:bodyPr wrap="square" lIns="0" tIns="0" rIns="0" bIns="0" rtlCol="0">
            <a:spAutoFit/>
          </a:bodyPr>
          <a:lstStyle/>
          <a:p>
            <a:pPr marL="0" lvl="1" algn="ctr"/>
            <a:r>
              <a:rPr lang="en-US" sz="1100" b="1" dirty="0">
                <a:cs typeface="Hind SemiBold" panose="02000000000000000000" pitchFamily="2" charset="77"/>
              </a:rPr>
              <a:t>Live lectures and </a:t>
            </a:r>
          </a:p>
          <a:p>
            <a:pPr marL="0" lvl="1" algn="ctr"/>
            <a:r>
              <a:rPr lang="en-US" sz="1100" b="1" dirty="0">
                <a:cs typeface="Hind SemiBold" panose="02000000000000000000" pitchFamily="2" charset="77"/>
              </a:rPr>
              <a:t>30’ Santé broadcast</a:t>
            </a:r>
            <a:endParaRPr lang="en-US" sz="1000" dirty="0">
              <a:ea typeface="Hind" charset="0"/>
              <a:cs typeface="Hind" charset="0"/>
            </a:endParaRPr>
          </a:p>
        </p:txBody>
      </p:sp>
      <p:sp>
        <p:nvSpPr>
          <p:cNvPr id="46" name="ZoneTexte 45">
            <a:extLst>
              <a:ext uri="{FF2B5EF4-FFF2-40B4-BE49-F238E27FC236}">
                <a16:creationId xmlns:a16="http://schemas.microsoft.com/office/drawing/2014/main" id="{E1012481-6902-4844-A5A5-00B2531A0C22}"/>
              </a:ext>
            </a:extLst>
          </p:cNvPr>
          <p:cNvSpPr txBox="1"/>
          <p:nvPr/>
        </p:nvSpPr>
        <p:spPr>
          <a:xfrm>
            <a:off x="4423249" y="3652392"/>
            <a:ext cx="2086708" cy="276999"/>
          </a:xfrm>
          <a:prstGeom prst="rect">
            <a:avLst/>
          </a:prstGeom>
          <a:noFill/>
        </p:spPr>
        <p:txBody>
          <a:bodyPr wrap="square" lIns="0" tIns="0" rIns="0" bIns="0" rtlCol="0">
            <a:spAutoFit/>
          </a:bodyPr>
          <a:lstStyle/>
          <a:p>
            <a:pPr marL="0" lvl="1" algn="ctr"/>
            <a:r>
              <a:rPr lang="en-US" sz="1800" b="1" dirty="0">
                <a:solidFill>
                  <a:srgbClr val="92D050"/>
                </a:solidFill>
              </a:rPr>
              <a:t>250 </a:t>
            </a:r>
            <a:r>
              <a:rPr lang="en-US" sz="1400" b="1" dirty="0">
                <a:solidFill>
                  <a:srgbClr val="92D050"/>
                </a:solidFill>
              </a:rPr>
              <a:t>participants*</a:t>
            </a:r>
            <a:endParaRPr lang="en-US" sz="1800" b="1" dirty="0">
              <a:solidFill>
                <a:srgbClr val="92D050"/>
              </a:solidFill>
            </a:endParaRPr>
          </a:p>
        </p:txBody>
      </p:sp>
      <p:sp>
        <p:nvSpPr>
          <p:cNvPr id="50" name="ZoneTexte 49">
            <a:extLst>
              <a:ext uri="{FF2B5EF4-FFF2-40B4-BE49-F238E27FC236}">
                <a16:creationId xmlns:a16="http://schemas.microsoft.com/office/drawing/2014/main" id="{8311B961-AE4C-5B4C-8C77-5018DB47557B}"/>
              </a:ext>
            </a:extLst>
          </p:cNvPr>
          <p:cNvSpPr txBox="1"/>
          <p:nvPr/>
        </p:nvSpPr>
        <p:spPr>
          <a:xfrm>
            <a:off x="4597831" y="3270695"/>
            <a:ext cx="1603540" cy="338554"/>
          </a:xfrm>
          <a:prstGeom prst="rect">
            <a:avLst/>
          </a:prstGeom>
          <a:noFill/>
        </p:spPr>
        <p:txBody>
          <a:bodyPr wrap="square" lIns="0" tIns="0" rIns="0" bIns="0" rtlCol="0">
            <a:spAutoFit/>
          </a:bodyPr>
          <a:lstStyle/>
          <a:p>
            <a:pPr marL="0" lvl="1" algn="ctr"/>
            <a:r>
              <a:rPr lang="en-US" sz="1100" b="1" dirty="0">
                <a:cs typeface="Hind SemiBold" panose="02000000000000000000" pitchFamily="2" charset="77"/>
              </a:rPr>
              <a:t>Meetings on participatory research</a:t>
            </a:r>
          </a:p>
        </p:txBody>
      </p:sp>
      <p:sp>
        <p:nvSpPr>
          <p:cNvPr id="51" name="ZoneTexte 50">
            <a:extLst>
              <a:ext uri="{FF2B5EF4-FFF2-40B4-BE49-F238E27FC236}">
                <a16:creationId xmlns:a16="http://schemas.microsoft.com/office/drawing/2014/main" id="{0F9D2712-8991-3246-A309-B4828D333418}"/>
              </a:ext>
            </a:extLst>
          </p:cNvPr>
          <p:cNvSpPr txBox="1"/>
          <p:nvPr/>
        </p:nvSpPr>
        <p:spPr>
          <a:xfrm>
            <a:off x="6528942" y="3652392"/>
            <a:ext cx="2286060" cy="276999"/>
          </a:xfrm>
          <a:prstGeom prst="rect">
            <a:avLst/>
          </a:prstGeom>
          <a:noFill/>
        </p:spPr>
        <p:txBody>
          <a:bodyPr wrap="square" lIns="0" tIns="0" rIns="0" bIns="0" rtlCol="0">
            <a:spAutoFit/>
          </a:bodyPr>
          <a:lstStyle/>
          <a:p>
            <a:pPr marL="0" lvl="1" algn="ctr"/>
            <a:r>
              <a:rPr lang="en-US" sz="1800" b="1" dirty="0">
                <a:solidFill>
                  <a:srgbClr val="5DC2F4"/>
                </a:solidFill>
              </a:rPr>
              <a:t>273,000 </a:t>
            </a:r>
            <a:r>
              <a:rPr lang="en-US" sz="1400" b="1" dirty="0">
                <a:solidFill>
                  <a:srgbClr val="5DC2F4"/>
                </a:solidFill>
              </a:rPr>
              <a:t>views</a:t>
            </a:r>
          </a:p>
        </p:txBody>
      </p:sp>
      <p:sp>
        <p:nvSpPr>
          <p:cNvPr id="53" name="ZoneTexte 52">
            <a:extLst>
              <a:ext uri="{FF2B5EF4-FFF2-40B4-BE49-F238E27FC236}">
                <a16:creationId xmlns:a16="http://schemas.microsoft.com/office/drawing/2014/main" id="{8311B961-AE4C-5B4C-8C77-5018DB47557B}"/>
              </a:ext>
            </a:extLst>
          </p:cNvPr>
          <p:cNvSpPr txBox="1"/>
          <p:nvPr/>
        </p:nvSpPr>
        <p:spPr>
          <a:xfrm>
            <a:off x="6528941" y="3270695"/>
            <a:ext cx="2286061" cy="338554"/>
          </a:xfrm>
          <a:prstGeom prst="rect">
            <a:avLst/>
          </a:prstGeom>
          <a:noFill/>
        </p:spPr>
        <p:txBody>
          <a:bodyPr wrap="square" lIns="0" tIns="0" rIns="0" bIns="0" rtlCol="0">
            <a:spAutoFit/>
          </a:bodyPr>
          <a:lstStyle/>
          <a:p>
            <a:pPr marL="0" lvl="1" algn="ctr"/>
            <a:r>
              <a:rPr lang="en-US" sz="1100" b="1" dirty="0">
                <a:cs typeface="Hind SemiBold" panose="02000000000000000000" pitchFamily="2" charset="77"/>
              </a:rPr>
              <a:t>Canal </a:t>
            </a:r>
            <a:r>
              <a:rPr lang="en-US" sz="1100" b="1" dirty="0" err="1">
                <a:cs typeface="Hind SemiBold" panose="02000000000000000000" pitchFamily="2" charset="77"/>
              </a:rPr>
              <a:t>Détox</a:t>
            </a:r>
            <a:br>
              <a:rPr lang="en-US" sz="1100" b="1" dirty="0">
                <a:cs typeface="Hind SemiBold" panose="02000000000000000000" pitchFamily="2" charset="77"/>
              </a:rPr>
            </a:br>
            <a:r>
              <a:rPr lang="en-US" sz="1100" b="1" dirty="0">
                <a:cs typeface="Hind SemiBold" panose="02000000000000000000" pitchFamily="2" charset="77"/>
              </a:rPr>
              <a:t>information videos and articles</a:t>
            </a:r>
          </a:p>
        </p:txBody>
      </p:sp>
      <p:pic>
        <p:nvPicPr>
          <p:cNvPr id="63" name="Image 62">
            <a:extLst>
              <a:ext uri="{FF2B5EF4-FFF2-40B4-BE49-F238E27FC236}">
                <a16:creationId xmlns:a16="http://schemas.microsoft.com/office/drawing/2014/main" id="{14AC7699-3284-7946-8CC1-6A9C8E7820D4}"/>
              </a:ext>
            </a:extLst>
          </p:cNvPr>
          <p:cNvPicPr>
            <a:picLocks noChangeAspect="1"/>
          </p:cNvPicPr>
          <p:nvPr/>
        </p:nvPicPr>
        <p:blipFill>
          <a:blip r:embed="rId7"/>
          <a:stretch>
            <a:fillRect/>
          </a:stretch>
        </p:blipFill>
        <p:spPr>
          <a:xfrm>
            <a:off x="1322186" y="2797217"/>
            <a:ext cx="243854" cy="412675"/>
          </a:xfrm>
          <a:prstGeom prst="rect">
            <a:avLst/>
          </a:prstGeom>
        </p:spPr>
      </p:pic>
      <p:pic>
        <p:nvPicPr>
          <p:cNvPr id="21" name="Image 20">
            <a:extLst>
              <a:ext uri="{FF2B5EF4-FFF2-40B4-BE49-F238E27FC236}">
                <a16:creationId xmlns:a16="http://schemas.microsoft.com/office/drawing/2014/main" id="{DCFC0684-83AE-DE47-9661-6C0612773510}"/>
              </a:ext>
            </a:extLst>
          </p:cNvPr>
          <p:cNvPicPr>
            <a:picLocks noChangeAspect="1"/>
          </p:cNvPicPr>
          <p:nvPr/>
        </p:nvPicPr>
        <p:blipFill>
          <a:blip r:embed="rId8"/>
          <a:stretch>
            <a:fillRect/>
          </a:stretch>
        </p:blipFill>
        <p:spPr>
          <a:xfrm>
            <a:off x="3278914" y="2871337"/>
            <a:ext cx="368427" cy="338555"/>
          </a:xfrm>
          <a:prstGeom prst="rect">
            <a:avLst/>
          </a:prstGeom>
        </p:spPr>
      </p:pic>
      <p:pic>
        <p:nvPicPr>
          <p:cNvPr id="64" name="Image 63">
            <a:extLst>
              <a:ext uri="{FF2B5EF4-FFF2-40B4-BE49-F238E27FC236}">
                <a16:creationId xmlns:a16="http://schemas.microsoft.com/office/drawing/2014/main" id="{424BE865-92D7-404A-B891-05D425F8BA7D}"/>
              </a:ext>
            </a:extLst>
          </p:cNvPr>
          <p:cNvPicPr>
            <a:picLocks noChangeAspect="1"/>
          </p:cNvPicPr>
          <p:nvPr/>
        </p:nvPicPr>
        <p:blipFill>
          <a:blip r:embed="rId9"/>
          <a:stretch>
            <a:fillRect/>
          </a:stretch>
        </p:blipFill>
        <p:spPr>
          <a:xfrm>
            <a:off x="5277193" y="2913103"/>
            <a:ext cx="368427" cy="296789"/>
          </a:xfrm>
          <a:prstGeom prst="rect">
            <a:avLst/>
          </a:prstGeom>
        </p:spPr>
      </p:pic>
      <p:pic>
        <p:nvPicPr>
          <p:cNvPr id="23" name="Image 22">
            <a:extLst>
              <a:ext uri="{FF2B5EF4-FFF2-40B4-BE49-F238E27FC236}">
                <a16:creationId xmlns:a16="http://schemas.microsoft.com/office/drawing/2014/main" id="{B2AB1A75-BCE6-194E-A5E5-CB70807B66A4}"/>
              </a:ext>
            </a:extLst>
          </p:cNvPr>
          <p:cNvPicPr>
            <a:picLocks noChangeAspect="1"/>
          </p:cNvPicPr>
          <p:nvPr/>
        </p:nvPicPr>
        <p:blipFill>
          <a:blip r:embed="rId10"/>
          <a:stretch>
            <a:fillRect/>
          </a:stretch>
        </p:blipFill>
        <p:spPr>
          <a:xfrm>
            <a:off x="7420679" y="2913103"/>
            <a:ext cx="376286" cy="296789"/>
          </a:xfrm>
          <a:prstGeom prst="rect">
            <a:avLst/>
          </a:prstGeom>
        </p:spPr>
      </p:pic>
      <p:pic>
        <p:nvPicPr>
          <p:cNvPr id="2" name="Image 1"/>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2211413" y="1682037"/>
            <a:ext cx="263948" cy="263948"/>
          </a:xfrm>
          <a:prstGeom prst="rect">
            <a:avLst/>
          </a:prstGeom>
        </p:spPr>
      </p:pic>
      <p:sp>
        <p:nvSpPr>
          <p:cNvPr id="31" name="ZoneTexte 30">
            <a:extLst>
              <a:ext uri="{FF2B5EF4-FFF2-40B4-BE49-F238E27FC236}">
                <a16:creationId xmlns:a16="http://schemas.microsoft.com/office/drawing/2014/main" id="{48BC683C-C10D-1545-8D65-CF02849F6F3D}"/>
              </a:ext>
            </a:extLst>
          </p:cNvPr>
          <p:cNvSpPr txBox="1"/>
          <p:nvPr/>
        </p:nvSpPr>
        <p:spPr>
          <a:xfrm>
            <a:off x="1914238" y="1957662"/>
            <a:ext cx="843939" cy="430887"/>
          </a:xfrm>
          <a:prstGeom prst="rect">
            <a:avLst/>
          </a:prstGeom>
          <a:solidFill>
            <a:schemeClr val="bg1"/>
          </a:solidFill>
        </p:spPr>
        <p:txBody>
          <a:bodyPr wrap="square" lIns="0" tIns="0" rIns="0" bIns="0" rtlCol="0">
            <a:spAutoFit/>
          </a:bodyPr>
          <a:lstStyle/>
          <a:p>
            <a:pPr marL="0" lvl="1" algn="ctr"/>
            <a:r>
              <a:rPr lang="en-US" sz="1800" b="1" dirty="0">
                <a:solidFill>
                  <a:schemeClr val="accent5"/>
                </a:solidFill>
                <a:cs typeface="Hind" panose="02000000000000000000" pitchFamily="2" charset="77"/>
              </a:rPr>
              <a:t>154,000</a:t>
            </a:r>
          </a:p>
          <a:p>
            <a:pPr marL="0" lvl="1" algn="ctr"/>
            <a:r>
              <a:rPr lang="en-US" sz="1000" dirty="0">
                <a:solidFill>
                  <a:srgbClr val="424242"/>
                </a:solidFill>
                <a:cs typeface="Hind" panose="02000000000000000000" pitchFamily="2" charset="77"/>
              </a:rPr>
              <a:t>followers</a:t>
            </a:r>
            <a:endParaRPr lang="en-US" sz="1800" b="1" dirty="0">
              <a:solidFill>
                <a:srgbClr val="5DC2F4"/>
              </a:solidFill>
              <a:cs typeface="Hind" panose="02000000000000000000" pitchFamily="2" charset="77"/>
            </a:endParaRPr>
          </a:p>
        </p:txBody>
      </p:sp>
      <p:pic>
        <p:nvPicPr>
          <p:cNvPr id="32" name="Image 31"/>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5859298" y="1667271"/>
            <a:ext cx="278714" cy="278714"/>
          </a:xfrm>
          <a:prstGeom prst="rect">
            <a:avLst/>
          </a:prstGeom>
        </p:spPr>
      </p:pic>
      <p:sp>
        <p:nvSpPr>
          <p:cNvPr id="33" name="ZoneTexte 32">
            <a:extLst>
              <a:ext uri="{FF2B5EF4-FFF2-40B4-BE49-F238E27FC236}">
                <a16:creationId xmlns:a16="http://schemas.microsoft.com/office/drawing/2014/main" id="{0F9D2712-8991-3246-A309-B4828D333418}"/>
              </a:ext>
            </a:extLst>
          </p:cNvPr>
          <p:cNvSpPr txBox="1"/>
          <p:nvPr/>
        </p:nvSpPr>
        <p:spPr>
          <a:xfrm>
            <a:off x="5579916" y="1957662"/>
            <a:ext cx="870297" cy="430887"/>
          </a:xfrm>
          <a:prstGeom prst="rect">
            <a:avLst/>
          </a:prstGeom>
          <a:noFill/>
        </p:spPr>
        <p:txBody>
          <a:bodyPr wrap="square" lIns="0" tIns="0" rIns="0" bIns="0" rtlCol="0">
            <a:spAutoFit/>
          </a:bodyPr>
          <a:lstStyle/>
          <a:p>
            <a:pPr marL="0" lvl="1" algn="ctr"/>
            <a:r>
              <a:rPr lang="en-US" sz="1800" b="1" dirty="0">
                <a:solidFill>
                  <a:schemeClr val="accent2">
                    <a:lumMod val="75000"/>
                  </a:schemeClr>
                </a:solidFill>
                <a:cs typeface="Hind" panose="02000000000000000000" pitchFamily="2" charset="77"/>
              </a:rPr>
              <a:t>17,000</a:t>
            </a:r>
            <a:r>
              <a:rPr lang="en-US" sz="1800" b="1" dirty="0">
                <a:solidFill>
                  <a:srgbClr val="0070C0"/>
                </a:solidFill>
                <a:cs typeface="Hind" panose="02000000000000000000" pitchFamily="2" charset="77"/>
              </a:rPr>
              <a:t> </a:t>
            </a:r>
            <a:r>
              <a:rPr lang="en-US" sz="1000" dirty="0">
                <a:solidFill>
                  <a:srgbClr val="424242"/>
                </a:solidFill>
                <a:cs typeface="Hind" panose="02000000000000000000" pitchFamily="2" charset="77"/>
              </a:rPr>
              <a:t>followers</a:t>
            </a:r>
          </a:p>
        </p:txBody>
      </p:sp>
      <p:sp>
        <p:nvSpPr>
          <p:cNvPr id="5" name="Rectangle 4"/>
          <p:cNvSpPr/>
          <p:nvPr/>
        </p:nvSpPr>
        <p:spPr>
          <a:xfrm>
            <a:off x="647866" y="3625375"/>
            <a:ext cx="1569660" cy="369332"/>
          </a:xfrm>
          <a:prstGeom prst="rect">
            <a:avLst/>
          </a:prstGeom>
        </p:spPr>
        <p:txBody>
          <a:bodyPr wrap="none">
            <a:spAutoFit/>
          </a:bodyPr>
          <a:lstStyle/>
          <a:p>
            <a:pPr marL="0" lvl="1" algn="ctr"/>
            <a:r>
              <a:rPr lang="en-US" sz="1800" b="1" dirty="0">
                <a:solidFill>
                  <a:schemeClr val="accent2"/>
                </a:solidFill>
              </a:rPr>
              <a:t>166,500 </a:t>
            </a:r>
            <a:r>
              <a:rPr lang="en-US" sz="1400" b="1" dirty="0">
                <a:solidFill>
                  <a:schemeClr val="accent2"/>
                </a:solidFill>
              </a:rPr>
              <a:t>views</a:t>
            </a:r>
            <a:endParaRPr lang="en-US" sz="1000" dirty="0">
              <a:ea typeface="Hind" charset="0"/>
              <a:cs typeface="Hind" charset="0"/>
            </a:endParaRPr>
          </a:p>
        </p:txBody>
      </p:sp>
      <p:sp>
        <p:nvSpPr>
          <p:cNvPr id="30" name="ZoneTexte 29">
            <a:extLst>
              <a:ext uri="{FF2B5EF4-FFF2-40B4-BE49-F238E27FC236}">
                <a16:creationId xmlns:a16="http://schemas.microsoft.com/office/drawing/2014/main" id="{6C962642-AB42-AB4B-B6CF-FD11098A8BA9}"/>
              </a:ext>
            </a:extLst>
          </p:cNvPr>
          <p:cNvSpPr txBox="1"/>
          <p:nvPr/>
        </p:nvSpPr>
        <p:spPr>
          <a:xfrm>
            <a:off x="8112723" y="1957662"/>
            <a:ext cx="830842" cy="430887"/>
          </a:xfrm>
          <a:prstGeom prst="rect">
            <a:avLst/>
          </a:prstGeom>
          <a:noFill/>
        </p:spPr>
        <p:txBody>
          <a:bodyPr wrap="square" lIns="0" tIns="0" rIns="0" bIns="0" rtlCol="0">
            <a:spAutoFit/>
          </a:bodyPr>
          <a:lstStyle/>
          <a:p>
            <a:pPr marL="0" lvl="1" algn="ctr"/>
            <a:r>
              <a:rPr lang="fr-FR" sz="1800" b="1" dirty="0">
                <a:solidFill>
                  <a:srgbClr val="92D050"/>
                </a:solidFill>
                <a:cs typeface="Hind" panose="02000000000000000000" pitchFamily="2" charset="77"/>
              </a:rPr>
              <a:t>24,500 </a:t>
            </a:r>
          </a:p>
          <a:p>
            <a:pPr marL="0" lvl="1" algn="ctr"/>
            <a:r>
              <a:rPr lang="en-US" sz="1000" dirty="0">
                <a:cs typeface="Hind" panose="02000000000000000000" pitchFamily="2" charset="77"/>
              </a:rPr>
              <a:t>subscribers</a:t>
            </a:r>
            <a:endParaRPr lang="en-US" sz="1100" dirty="0">
              <a:cs typeface="Hind" panose="02000000000000000000" pitchFamily="2" charset="77"/>
            </a:endParaRPr>
          </a:p>
        </p:txBody>
      </p:sp>
      <p:pic>
        <p:nvPicPr>
          <p:cNvPr id="35" name="Image 34">
            <a:extLst>
              <a:ext uri="{FF2B5EF4-FFF2-40B4-BE49-F238E27FC236}">
                <a16:creationId xmlns:a16="http://schemas.microsoft.com/office/drawing/2014/main" id="{CF5A12E2-7EAB-8F4A-8E26-EAC443F450AC}"/>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8303488" y="1511667"/>
            <a:ext cx="436468" cy="434318"/>
          </a:xfrm>
          <a:prstGeom prst="rect">
            <a:avLst/>
          </a:prstGeom>
        </p:spPr>
      </p:pic>
      <p:sp>
        <p:nvSpPr>
          <p:cNvPr id="6" name="Sous-titre 1">
            <a:extLst>
              <a:ext uri="{FF2B5EF4-FFF2-40B4-BE49-F238E27FC236}">
                <a16:creationId xmlns:a16="http://schemas.microsoft.com/office/drawing/2014/main" id="{390D355F-2806-5A4F-7E66-BD24188A7C87}"/>
              </a:ext>
            </a:extLst>
          </p:cNvPr>
          <p:cNvSpPr txBox="1">
            <a:spLocks/>
          </p:cNvSpPr>
          <p:nvPr/>
        </p:nvSpPr>
        <p:spPr>
          <a:xfrm>
            <a:off x="9194" y="4813253"/>
            <a:ext cx="1938604" cy="233843"/>
          </a:xfrm>
          <a:prstGeom prst="rect">
            <a:avLst/>
          </a:prstGeom>
        </p:spPr>
        <p:txBody>
          <a:bodyPr/>
          <a:lstStyle>
            <a:lvl1pPr marL="0" indent="0" algn="l" defTabSz="685783" rtl="0" eaLnBrk="1" latinLnBrk="0" hangingPunct="1">
              <a:lnSpc>
                <a:spcPct val="90000"/>
              </a:lnSpc>
              <a:spcBef>
                <a:spcPts val="750"/>
              </a:spcBef>
              <a:buClr>
                <a:srgbClr val="EF4C22"/>
              </a:buClr>
              <a:buFontTx/>
              <a:buNone/>
              <a:defRPr sz="2000" b="0" i="0" kern="1200">
                <a:solidFill>
                  <a:schemeClr val="tx1"/>
                </a:solidFill>
                <a:latin typeface="Hind Medium" panose="02000000000000000000" pitchFamily="2" charset="77"/>
                <a:ea typeface="+mn-ea"/>
                <a:cs typeface="Hind Medium" panose="02000000000000000000" pitchFamily="2" charset="77"/>
              </a:defRPr>
            </a:lvl1pPr>
            <a:lvl2pPr marL="167875" indent="-160731" algn="l" defTabSz="685783" rtl="0" eaLnBrk="1" latinLnBrk="0" hangingPunct="1">
              <a:lnSpc>
                <a:spcPct val="90000"/>
              </a:lnSpc>
              <a:spcBef>
                <a:spcPts val="375"/>
              </a:spcBef>
              <a:buClr>
                <a:srgbClr val="EF4C22"/>
              </a:buClr>
              <a:buFont typeface="Arial" panose="020B0604020202020204" pitchFamily="34" charset="0"/>
              <a:buChar char="•"/>
              <a:tabLst/>
              <a:defRPr sz="1800" b="0" kern="1200">
                <a:solidFill>
                  <a:schemeClr val="tx2"/>
                </a:solidFill>
                <a:latin typeface="+mn-lt"/>
                <a:ea typeface="+mn-ea"/>
                <a:cs typeface="+mn-cs"/>
              </a:defRPr>
            </a:lvl2pPr>
            <a:lvl3pPr marL="161996" marR="0" indent="-161996" algn="l" defTabSz="685783" rtl="0" eaLnBrk="1" fontAlgn="auto" latinLnBrk="0" hangingPunct="1">
              <a:lnSpc>
                <a:spcPct val="90000"/>
              </a:lnSpc>
              <a:spcBef>
                <a:spcPts val="1275"/>
              </a:spcBef>
              <a:spcAft>
                <a:spcPts val="0"/>
              </a:spcAft>
              <a:buClr>
                <a:schemeClr val="accent1"/>
              </a:buClr>
              <a:buSzTx/>
              <a:buFont typeface="Arial" panose="020B0604020202020204" pitchFamily="34"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61996" indent="-161996" algn="l" defTabSz="685783" rtl="0" eaLnBrk="1" latinLnBrk="0" hangingPunct="1">
              <a:lnSpc>
                <a:spcPct val="100000"/>
              </a:lnSpc>
              <a:spcBef>
                <a:spcPts val="900"/>
              </a:spcBef>
              <a:buClr>
                <a:schemeClr val="accent1"/>
              </a:buClr>
              <a:buFont typeface="Helvetica" pitchFamily="2" charset="0"/>
              <a:buChar char="●"/>
              <a:tabLst/>
              <a:defRPr sz="1300" b="0" i="0" kern="1200">
                <a:solidFill>
                  <a:schemeClr val="tx1"/>
                </a:solidFill>
                <a:latin typeface="Hind" panose="02000000000000000000" pitchFamily="2" charset="77"/>
                <a:ea typeface="+mn-ea"/>
                <a:cs typeface="Hind" panose="02000000000000000000" pitchFamily="2" charset="77"/>
              </a:defRPr>
            </a:lvl4pPr>
            <a:lvl5pPr marL="7144" marR="0" indent="0" algn="l" defTabSz="685783" rtl="0" eaLnBrk="1" fontAlgn="auto" latinLnBrk="0" hangingPunct="1">
              <a:lnSpc>
                <a:spcPct val="100000"/>
              </a:lnSpc>
              <a:spcBef>
                <a:spcPts val="600"/>
              </a:spcBef>
              <a:spcAft>
                <a:spcPts val="0"/>
              </a:spcAft>
              <a:buClr>
                <a:srgbClr val="EF4C22"/>
              </a:buClr>
              <a:buSzTx/>
              <a:buFontTx/>
              <a:buNone/>
              <a:tabLst/>
              <a:defRPr sz="1000" b="0" i="0" kern="1200">
                <a:solidFill>
                  <a:schemeClr val="tx1"/>
                </a:solidFill>
                <a:latin typeface="Hind" panose="02000000000000000000" pitchFamily="2" charset="77"/>
                <a:ea typeface="Hind" panose="02000000000000000000" pitchFamily="2" charset="77"/>
                <a:cs typeface="Hind" panose="02000000000000000000" pitchFamily="2" charset="77"/>
              </a:defRPr>
            </a:lvl5pPr>
            <a:lvl6pPr marL="1843042" indent="-128585" algn="l" defTabSz="685783" rtl="0" eaLnBrk="1" latinLnBrk="0" hangingPunct="1">
              <a:lnSpc>
                <a:spcPct val="90000"/>
              </a:lnSpc>
              <a:spcBef>
                <a:spcPts val="375"/>
              </a:spcBef>
              <a:buClr>
                <a:srgbClr val="E63723"/>
              </a:buClr>
              <a:buFont typeface="AppleSymbols" charset="0"/>
              <a:buChar char="⎼"/>
              <a:defRPr sz="1050" b="0" kern="1200">
                <a:solidFill>
                  <a:schemeClr val="tx2"/>
                </a:solidFill>
                <a:latin typeface="+mj-lt"/>
                <a:ea typeface="Times New Roman" charset="0"/>
                <a:cs typeface="Times New Roman" charset="0"/>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800" i="1" dirty="0">
                <a:solidFill>
                  <a:schemeClr val="bg1"/>
                </a:solidFill>
                <a:latin typeface="Arial" panose="020B0604020202020204" pitchFamily="34" charset="0"/>
                <a:cs typeface="Arial" panose="020B0604020202020204" pitchFamily="34" charset="0"/>
              </a:rPr>
              <a:t>* 2022 figures</a:t>
            </a:r>
            <a:endParaRPr lang="en-US" sz="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536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596052FB-92FD-8539-E715-6BBE2717E233}"/>
              </a:ext>
            </a:extLst>
          </p:cNvPr>
          <p:cNvSpPr txBox="1">
            <a:spLocks/>
          </p:cNvSpPr>
          <p:nvPr/>
        </p:nvSpPr>
        <p:spPr>
          <a:xfrm>
            <a:off x="3128376" y="2483452"/>
            <a:ext cx="5564459" cy="646253"/>
          </a:xfrm>
          <a:prstGeom prst="rect">
            <a:avLst/>
          </a:prstGeom>
        </p:spPr>
        <p:txBody>
          <a:bodyPr>
            <a:noAutofit/>
          </a:bodyPr>
          <a:lstStyle>
            <a:lvl1pPr algn="l" defTabSz="685783" rtl="0" eaLnBrk="1" latinLnBrk="0" hangingPunct="1">
              <a:lnSpc>
                <a:spcPct val="90000"/>
              </a:lnSpc>
              <a:spcBef>
                <a:spcPct val="0"/>
              </a:spcBef>
              <a:buNone/>
              <a:defRPr sz="1800" b="1" kern="1200">
                <a:solidFill>
                  <a:schemeClr val="bg1"/>
                </a:solidFill>
                <a:latin typeface="+mj-lt"/>
                <a:ea typeface="+mj-ea"/>
                <a:cs typeface="+mj-cs"/>
              </a:defRPr>
            </a:lvl1pPr>
          </a:lstStyle>
          <a:p>
            <a:pPr algn="ctr"/>
            <a:r>
              <a:rPr lang="fr-FR" sz="3600" dirty="0"/>
              <a:t>#</a:t>
            </a:r>
            <a:r>
              <a:rPr lang="fr-FR" sz="3600" dirty="0" err="1"/>
              <a:t>FromScienceToHealth</a:t>
            </a:r>
            <a:endParaRPr lang="fr-FR" sz="3600" dirty="0"/>
          </a:p>
        </p:txBody>
      </p:sp>
    </p:spTree>
    <p:extLst>
      <p:ext uri="{BB962C8B-B14F-4D97-AF65-F5344CB8AC3E}">
        <p14:creationId xmlns:p14="http://schemas.microsoft.com/office/powerpoint/2010/main" val="1986096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7B69FF0-6ADD-6EB6-A8FC-62E880E8B5AD}"/>
              </a:ext>
            </a:extLst>
          </p:cNvPr>
          <p:cNvPicPr>
            <a:picLocks noChangeAspect="1"/>
          </p:cNvPicPr>
          <p:nvPr/>
        </p:nvPicPr>
        <p:blipFill>
          <a:blip r:embed="rId3">
            <a:duotone>
              <a:prstClr val="black"/>
              <a:schemeClr val="tx2">
                <a:tint val="45000"/>
                <a:satMod val="400000"/>
              </a:schemeClr>
            </a:duotone>
            <a:lum contrast="23000"/>
          </a:blip>
          <a:stretch>
            <a:fillRect/>
          </a:stretch>
        </p:blipFill>
        <p:spPr>
          <a:xfrm rot="10800000">
            <a:off x="5712482" y="0"/>
            <a:ext cx="3431023" cy="3473011"/>
          </a:xfrm>
          <a:prstGeom prst="rect">
            <a:avLst/>
          </a:prstGeom>
          <a:noFill/>
          <a:ln>
            <a:noFill/>
          </a:ln>
        </p:spPr>
      </p:pic>
      <p:pic>
        <p:nvPicPr>
          <p:cNvPr id="4" name="Image 3">
            <a:extLst>
              <a:ext uri="{FF2B5EF4-FFF2-40B4-BE49-F238E27FC236}">
                <a16:creationId xmlns:a16="http://schemas.microsoft.com/office/drawing/2014/main" id="{6CEBEC1B-D1D4-BDFB-FC08-FCA26A053420}"/>
              </a:ext>
            </a:extLst>
          </p:cNvPr>
          <p:cNvPicPr>
            <a:picLocks noChangeAspect="1"/>
          </p:cNvPicPr>
          <p:nvPr/>
        </p:nvPicPr>
        <p:blipFill rotWithShape="1">
          <a:blip r:embed="rId3" cstate="hqprint">
            <a:duotone>
              <a:prstClr val="black"/>
              <a:schemeClr val="tx2">
                <a:tint val="45000"/>
                <a:satMod val="400000"/>
              </a:schemeClr>
            </a:duotone>
            <a:lum contrast="23000"/>
            <a:extLst>
              <a:ext uri="{28A0092B-C50C-407E-A947-70E740481C1C}">
                <a14:useLocalDpi xmlns:a14="http://schemas.microsoft.com/office/drawing/2010/main"/>
              </a:ext>
            </a:extLst>
          </a:blip>
          <a:srcRect b="13318"/>
          <a:stretch/>
        </p:blipFill>
        <p:spPr>
          <a:xfrm>
            <a:off x="495" y="1702941"/>
            <a:ext cx="3431023" cy="3010461"/>
          </a:xfrm>
          <a:prstGeom prst="rect">
            <a:avLst/>
          </a:prstGeom>
          <a:noFill/>
          <a:ln>
            <a:noFill/>
          </a:ln>
        </p:spPr>
      </p:pic>
      <p:sp>
        <p:nvSpPr>
          <p:cNvPr id="3" name="Espace réservé du contenu 2"/>
          <p:cNvSpPr>
            <a:spLocks noGrp="1"/>
          </p:cNvSpPr>
          <p:nvPr>
            <p:ph sz="quarter" idx="4294967295"/>
          </p:nvPr>
        </p:nvSpPr>
        <p:spPr>
          <a:xfrm>
            <a:off x="1368426" y="1504234"/>
            <a:ext cx="6625562" cy="2610566"/>
          </a:xfrm>
          <a:prstGeom prst="rect">
            <a:avLst/>
          </a:prstGeom>
        </p:spPr>
        <p:txBody>
          <a:bodyPr>
            <a:noAutofit/>
          </a:bodyPr>
          <a:lstStyle/>
          <a:p>
            <a:pPr marL="180000" lvl="1" indent="-180000">
              <a:lnSpc>
                <a:spcPct val="100000"/>
              </a:lnSpc>
              <a:spcBef>
                <a:spcPts val="1800"/>
              </a:spcBef>
              <a:buClr>
                <a:srgbClr val="DE492A"/>
              </a:buClr>
            </a:pPr>
            <a:r>
              <a:rPr lang="en-US" sz="2200" dirty="0">
                <a:solidFill>
                  <a:srgbClr val="4E879B"/>
                </a:solidFill>
                <a:latin typeface="Arial" panose="020B0604020202020204" pitchFamily="34" charset="0"/>
                <a:ea typeface="Hind"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Address major biomedical research challenges</a:t>
            </a:r>
            <a:endParaRPr lang="en-US" sz="2200" dirty="0">
              <a:solidFill>
                <a:srgbClr val="4E879B"/>
              </a:solidFill>
              <a:latin typeface="Arial" panose="020B0604020202020204" pitchFamily="34" charset="0"/>
              <a:ea typeface="Hind" charset="0"/>
              <a:cs typeface="Arial" panose="020B0604020202020204" pitchFamily="34" charset="0"/>
            </a:endParaRPr>
          </a:p>
          <a:p>
            <a:pPr marL="180000" lvl="1" indent="-180000">
              <a:lnSpc>
                <a:spcPct val="100000"/>
              </a:lnSpc>
              <a:spcBef>
                <a:spcPts val="1800"/>
              </a:spcBef>
              <a:buClr>
                <a:srgbClr val="DE492A"/>
              </a:buClr>
            </a:pPr>
            <a:endParaRPr lang="en-US" sz="2200" dirty="0">
              <a:solidFill>
                <a:srgbClr val="4E879B"/>
              </a:solidFill>
              <a:latin typeface="Arial" panose="020B0604020202020204" pitchFamily="34" charset="0"/>
              <a:ea typeface="Hind" charset="0"/>
              <a:cs typeface="Arial" panose="020B0604020202020204" pitchFamily="34" charset="0"/>
            </a:endParaRPr>
          </a:p>
          <a:p>
            <a:pPr marL="180000" lvl="1" indent="-180000">
              <a:spcBef>
                <a:spcPts val="1800"/>
              </a:spcBef>
              <a:buClr>
                <a:srgbClr val="DE492A"/>
              </a:buClr>
            </a:pPr>
            <a:r>
              <a:rPr lang="en-US" sz="2200" dirty="0">
                <a:solidFill>
                  <a:srgbClr val="4E879B"/>
                </a:solidFill>
                <a:latin typeface="Arial" panose="020B0604020202020204" pitchFamily="34" charset="0"/>
                <a:ea typeface="Hind"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Take action to improve the health of all</a:t>
            </a:r>
            <a:endParaRPr lang="en-US" sz="2200" dirty="0">
              <a:solidFill>
                <a:srgbClr val="4E879B"/>
              </a:solidFill>
              <a:latin typeface="Arial" panose="020B0604020202020204" pitchFamily="34" charset="0"/>
              <a:ea typeface="Hind" charset="0"/>
              <a:cs typeface="Arial" panose="020B0604020202020204" pitchFamily="34" charset="0"/>
            </a:endParaRPr>
          </a:p>
          <a:p>
            <a:pPr marL="180000" lvl="1" indent="-180000">
              <a:spcBef>
                <a:spcPts val="1800"/>
              </a:spcBef>
              <a:buClr>
                <a:srgbClr val="DE492A"/>
              </a:buClr>
            </a:pPr>
            <a:endParaRPr lang="en-US" sz="2200" dirty="0">
              <a:solidFill>
                <a:srgbClr val="4E879B"/>
              </a:solidFill>
              <a:latin typeface="Arial" panose="020B0604020202020204" pitchFamily="34" charset="0"/>
              <a:ea typeface="Hind" charset="0"/>
              <a:cs typeface="Arial" panose="020B0604020202020204" pitchFamily="34" charset="0"/>
            </a:endParaRPr>
          </a:p>
          <a:p>
            <a:pPr marL="180000" lvl="1" indent="-180000">
              <a:spcBef>
                <a:spcPts val="1800"/>
              </a:spcBef>
              <a:buClr>
                <a:srgbClr val="DE492A"/>
              </a:buClr>
            </a:pPr>
            <a:r>
              <a:rPr lang="en-US" sz="2200" dirty="0">
                <a:solidFill>
                  <a:srgbClr val="4E879B"/>
                </a:solidFill>
                <a:latin typeface="Arial" panose="020B0604020202020204" pitchFamily="34" charset="0"/>
                <a:ea typeface="Hind"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Disseminate knowledge for the benefit of all</a:t>
            </a:r>
            <a:endParaRPr lang="en-US" sz="2200" dirty="0">
              <a:solidFill>
                <a:srgbClr val="4E879B"/>
              </a:solidFill>
              <a:latin typeface="Arial" panose="020B0604020202020204" pitchFamily="34" charset="0"/>
              <a:ea typeface="Hind" charset="0"/>
              <a:cs typeface="Arial" panose="020B0604020202020204" pitchFamily="34" charset="0"/>
            </a:endParaRPr>
          </a:p>
        </p:txBody>
      </p:sp>
      <p:sp>
        <p:nvSpPr>
          <p:cNvPr id="7" name="Espace réservé du numéro de diapositive 4">
            <a:extLst>
              <a:ext uri="{FF2B5EF4-FFF2-40B4-BE49-F238E27FC236}">
                <a16:creationId xmlns:a16="http://schemas.microsoft.com/office/drawing/2014/main" id="{09D286EC-79C8-5C4A-A0DD-F4305D1C6FBD}"/>
              </a:ext>
            </a:extLst>
          </p:cNvPr>
          <p:cNvSpPr>
            <a:spLocks noGrp="1"/>
          </p:cNvSpPr>
          <p:nvPr>
            <p:ph type="sldNum" sz="quarter" idx="12"/>
          </p:nvPr>
        </p:nvSpPr>
        <p:spPr>
          <a:xfrm>
            <a:off x="8526287" y="4829159"/>
            <a:ext cx="617713" cy="215904"/>
          </a:xfrm>
          <a:prstGeom prst="rect">
            <a:avLst/>
          </a:prstGeom>
        </p:spPr>
        <p:txBody>
          <a:bodyPr rIns="108000"/>
          <a:lstStyle>
            <a:lvl1pPr algn="ctr">
              <a:defRPr sz="800" b="1" i="0">
                <a:solidFill>
                  <a:schemeClr val="bg1"/>
                </a:solidFill>
                <a:latin typeface="Hind" panose="02000000000000000000" pitchFamily="2" charset="77"/>
                <a:ea typeface="Hind" panose="02000000000000000000" pitchFamily="2" charset="77"/>
                <a:cs typeface="Hind" panose="02000000000000000000" pitchFamily="2" charset="77"/>
              </a:defRPr>
            </a:lvl1pPr>
          </a:lstStyle>
          <a:p>
            <a:fld id="{90F7D937-8C47-D949-9B66-03B4793ACCA3}"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6" name="Sous-titre 1"/>
          <p:cNvSpPr txBox="1">
            <a:spLocks/>
          </p:cNvSpPr>
          <p:nvPr/>
        </p:nvSpPr>
        <p:spPr>
          <a:xfrm>
            <a:off x="-109804" y="4813253"/>
            <a:ext cx="2775981" cy="233843"/>
          </a:xfrm>
          <a:prstGeom prst="rect">
            <a:avLst/>
          </a:prstGeom>
        </p:spPr>
        <p:txBody>
          <a:bodyPr/>
          <a:lstStyle>
            <a:lvl1pPr marL="0" indent="0" algn="l" defTabSz="685783" rtl="0" eaLnBrk="1" latinLnBrk="0" hangingPunct="1">
              <a:lnSpc>
                <a:spcPct val="90000"/>
              </a:lnSpc>
              <a:spcBef>
                <a:spcPts val="750"/>
              </a:spcBef>
              <a:buClr>
                <a:srgbClr val="EF4C22"/>
              </a:buClr>
              <a:buFontTx/>
              <a:buNone/>
              <a:defRPr sz="2000" b="0" i="0" kern="1200">
                <a:solidFill>
                  <a:schemeClr val="tx1"/>
                </a:solidFill>
                <a:latin typeface="Hind Medium" panose="02000000000000000000" pitchFamily="2" charset="77"/>
                <a:ea typeface="+mn-ea"/>
                <a:cs typeface="Hind Medium" panose="02000000000000000000" pitchFamily="2" charset="77"/>
              </a:defRPr>
            </a:lvl1pPr>
            <a:lvl2pPr marL="167875" indent="-160731" algn="l" defTabSz="685783" rtl="0" eaLnBrk="1" latinLnBrk="0" hangingPunct="1">
              <a:lnSpc>
                <a:spcPct val="90000"/>
              </a:lnSpc>
              <a:spcBef>
                <a:spcPts val="375"/>
              </a:spcBef>
              <a:buClr>
                <a:srgbClr val="EF4C22"/>
              </a:buClr>
              <a:buFont typeface="Arial" panose="020B0604020202020204" pitchFamily="34" charset="0"/>
              <a:buChar char="•"/>
              <a:tabLst/>
              <a:defRPr sz="1800" b="0" kern="1200">
                <a:solidFill>
                  <a:schemeClr val="tx2"/>
                </a:solidFill>
                <a:latin typeface="+mn-lt"/>
                <a:ea typeface="+mn-ea"/>
                <a:cs typeface="+mn-cs"/>
              </a:defRPr>
            </a:lvl2pPr>
            <a:lvl3pPr marL="161996" marR="0" indent="-161996" algn="l" defTabSz="685783" rtl="0" eaLnBrk="1" fontAlgn="auto" latinLnBrk="0" hangingPunct="1">
              <a:lnSpc>
                <a:spcPct val="90000"/>
              </a:lnSpc>
              <a:spcBef>
                <a:spcPts val="1275"/>
              </a:spcBef>
              <a:spcAft>
                <a:spcPts val="0"/>
              </a:spcAft>
              <a:buClr>
                <a:schemeClr val="accent1"/>
              </a:buClr>
              <a:buSzTx/>
              <a:buFont typeface="Arial" panose="020B0604020202020204" pitchFamily="34"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61996" indent="-161996" algn="l" defTabSz="685783" rtl="0" eaLnBrk="1" latinLnBrk="0" hangingPunct="1">
              <a:lnSpc>
                <a:spcPct val="100000"/>
              </a:lnSpc>
              <a:spcBef>
                <a:spcPts val="900"/>
              </a:spcBef>
              <a:buClr>
                <a:schemeClr val="accent1"/>
              </a:buClr>
              <a:buFont typeface="Helvetica" pitchFamily="2" charset="0"/>
              <a:buChar char="●"/>
              <a:tabLst/>
              <a:defRPr sz="1300" b="0" i="0" kern="1200">
                <a:solidFill>
                  <a:schemeClr val="tx1"/>
                </a:solidFill>
                <a:latin typeface="Hind" panose="02000000000000000000" pitchFamily="2" charset="77"/>
                <a:ea typeface="+mn-ea"/>
                <a:cs typeface="Hind" panose="02000000000000000000" pitchFamily="2" charset="77"/>
              </a:defRPr>
            </a:lvl4pPr>
            <a:lvl5pPr marL="7144" marR="0" indent="0" algn="l" defTabSz="685783" rtl="0" eaLnBrk="1" fontAlgn="auto" latinLnBrk="0" hangingPunct="1">
              <a:lnSpc>
                <a:spcPct val="100000"/>
              </a:lnSpc>
              <a:spcBef>
                <a:spcPts val="600"/>
              </a:spcBef>
              <a:spcAft>
                <a:spcPts val="0"/>
              </a:spcAft>
              <a:buClr>
                <a:srgbClr val="EF4C22"/>
              </a:buClr>
              <a:buSzTx/>
              <a:buFontTx/>
              <a:buNone/>
              <a:tabLst/>
              <a:defRPr sz="1000" b="0" i="0" kern="1200">
                <a:solidFill>
                  <a:schemeClr val="tx1"/>
                </a:solidFill>
                <a:latin typeface="Hind" panose="02000000000000000000" pitchFamily="2" charset="77"/>
                <a:ea typeface="Hind" panose="02000000000000000000" pitchFamily="2" charset="77"/>
                <a:cs typeface="Hind" panose="02000000000000000000" pitchFamily="2" charset="77"/>
              </a:defRPr>
            </a:lvl5pPr>
            <a:lvl6pPr marL="1843042" indent="-128585" algn="l" defTabSz="685783" rtl="0" eaLnBrk="1" latinLnBrk="0" hangingPunct="1">
              <a:lnSpc>
                <a:spcPct val="90000"/>
              </a:lnSpc>
              <a:spcBef>
                <a:spcPts val="375"/>
              </a:spcBef>
              <a:buClr>
                <a:srgbClr val="E63723"/>
              </a:buClr>
              <a:buFont typeface="AppleSymbols" charset="0"/>
              <a:buChar char="⎼"/>
              <a:defRPr sz="1050" b="0" kern="1200">
                <a:solidFill>
                  <a:schemeClr val="tx2"/>
                </a:solidFill>
                <a:latin typeface="+mj-lt"/>
                <a:ea typeface="Times New Roman" charset="0"/>
                <a:cs typeface="Times New Roman" charset="0"/>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1100" i="1" dirty="0">
                <a:solidFill>
                  <a:schemeClr val="bg1"/>
                </a:solidFill>
                <a:latin typeface="Arial" panose="020B0604020202020204" pitchFamily="34" charset="0"/>
                <a:cs typeface="Arial" panose="020B0604020202020204" pitchFamily="34" charset="0"/>
              </a:rPr>
              <a:t>2023 figures, unless otherwise stated </a:t>
            </a:r>
          </a:p>
        </p:txBody>
      </p:sp>
      <p:sp>
        <p:nvSpPr>
          <p:cNvPr id="8" name="Titre 1">
            <a:extLst>
              <a:ext uri="{FF2B5EF4-FFF2-40B4-BE49-F238E27FC236}">
                <a16:creationId xmlns:a16="http://schemas.microsoft.com/office/drawing/2014/main" id="{EE926EC1-8EFA-4089-EBB1-FDD38B7D9E3E}"/>
              </a:ext>
            </a:extLst>
          </p:cNvPr>
          <p:cNvSpPr txBox="1">
            <a:spLocks/>
          </p:cNvSpPr>
          <p:nvPr/>
        </p:nvSpPr>
        <p:spPr>
          <a:xfrm>
            <a:off x="544138" y="454692"/>
            <a:ext cx="5316538" cy="452335"/>
          </a:xfrm>
          <a:prstGeom prst="rect">
            <a:avLst/>
          </a:prstGeom>
        </p:spPr>
        <p:txBody>
          <a:bodyPr/>
          <a:lstStyle>
            <a:lvl1pPr algn="l" defTabSz="685783" rtl="0" eaLnBrk="1" latinLnBrk="0" hangingPunct="1">
              <a:lnSpc>
                <a:spcPct val="90000"/>
              </a:lnSpc>
              <a:spcBef>
                <a:spcPct val="0"/>
              </a:spcBef>
              <a:buNone/>
              <a:defRPr sz="1800" b="1" kern="1200">
                <a:solidFill>
                  <a:schemeClr val="bg1"/>
                </a:solidFill>
                <a:latin typeface="+mj-lt"/>
                <a:ea typeface="+mj-ea"/>
                <a:cs typeface="+mj-cs"/>
              </a:defRPr>
            </a:lvl1pPr>
          </a:lstStyle>
          <a:p>
            <a:r>
              <a:rPr lang="fr-FR" sz="2800" dirty="0">
                <a:solidFill>
                  <a:srgbClr val="DE492A"/>
                </a:solidFill>
                <a:latin typeface="Arial" panose="020B0604020202020204" pitchFamily="34" charset="0"/>
                <a:cs typeface="Arial" panose="020B0604020202020204" pitchFamily="34" charset="0"/>
              </a:rPr>
              <a:t>Content</a:t>
            </a:r>
          </a:p>
        </p:txBody>
      </p:sp>
    </p:spTree>
    <p:extLst>
      <p:ext uri="{BB962C8B-B14F-4D97-AF65-F5344CB8AC3E}">
        <p14:creationId xmlns:p14="http://schemas.microsoft.com/office/powerpoint/2010/main" val="2704728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E16424A-491B-9E44-B073-85B678032E74}"/>
              </a:ext>
            </a:extLst>
          </p:cNvPr>
          <p:cNvSpPr>
            <a:spLocks noGrp="1"/>
          </p:cNvSpPr>
          <p:nvPr>
            <p:ph type="body" sz="quarter" idx="4294967295"/>
          </p:nvPr>
        </p:nvSpPr>
        <p:spPr>
          <a:xfrm>
            <a:off x="4572000" y="2571750"/>
            <a:ext cx="4061645" cy="867424"/>
          </a:xfrm>
          <a:prstGeom prst="rect">
            <a:avLst/>
          </a:prstGeom>
        </p:spPr>
        <p:txBody>
          <a:bodyPr/>
          <a:lstStyle/>
          <a:p>
            <a:r>
              <a:rPr lang="en-US" sz="2400" dirty="0">
                <a:solidFill>
                  <a:schemeClr val="bg1"/>
                </a:solidFill>
              </a:rPr>
              <a:t>Address major biomedical </a:t>
            </a:r>
            <a:br>
              <a:rPr lang="en-US" sz="2400" dirty="0">
                <a:solidFill>
                  <a:schemeClr val="bg1"/>
                </a:solidFill>
              </a:rPr>
            </a:br>
            <a:r>
              <a:rPr lang="en-US" sz="2400" dirty="0">
                <a:solidFill>
                  <a:schemeClr val="bg1"/>
                </a:solidFill>
              </a:rPr>
              <a:t>research challenges</a:t>
            </a:r>
            <a:endParaRPr lang="fr-FR" sz="2400" dirty="0">
              <a:solidFill>
                <a:schemeClr val="bg1"/>
              </a:solidFill>
            </a:endParaRPr>
          </a:p>
        </p:txBody>
      </p:sp>
    </p:spTree>
    <p:extLst>
      <p:ext uri="{BB962C8B-B14F-4D97-AF65-F5344CB8AC3E}">
        <p14:creationId xmlns:p14="http://schemas.microsoft.com/office/powerpoint/2010/main" val="168590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5FDCEB5-CC30-B042-ACA1-D05FACDD2FC6}"/>
              </a:ext>
            </a:extLst>
          </p:cNvPr>
          <p:cNvSpPr/>
          <p:nvPr/>
        </p:nvSpPr>
        <p:spPr>
          <a:xfrm>
            <a:off x="5537465" y="2744133"/>
            <a:ext cx="3281071" cy="167097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99B7152-A787-CA41-9877-4E4ACC49BF70}"/>
              </a:ext>
            </a:extLst>
          </p:cNvPr>
          <p:cNvSpPr/>
          <p:nvPr/>
        </p:nvSpPr>
        <p:spPr>
          <a:xfrm>
            <a:off x="3888485" y="2744133"/>
            <a:ext cx="1487837" cy="167097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87FD8F-962A-2345-9065-03735756AB0F}"/>
              </a:ext>
            </a:extLst>
          </p:cNvPr>
          <p:cNvSpPr/>
          <p:nvPr/>
        </p:nvSpPr>
        <p:spPr>
          <a:xfrm>
            <a:off x="492892" y="2744133"/>
            <a:ext cx="3234450" cy="167097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4FA69DC-927F-C34D-85CC-4640E370F787}"/>
              </a:ext>
            </a:extLst>
          </p:cNvPr>
          <p:cNvSpPr/>
          <p:nvPr/>
        </p:nvSpPr>
        <p:spPr>
          <a:xfrm>
            <a:off x="492892" y="1322572"/>
            <a:ext cx="8325644" cy="125732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re 4">
            <a:extLst>
              <a:ext uri="{FF2B5EF4-FFF2-40B4-BE49-F238E27FC236}">
                <a16:creationId xmlns:a16="http://schemas.microsoft.com/office/drawing/2014/main" id="{39AF9726-E9B6-CB40-8AE3-CE3FD0BE789F}"/>
              </a:ext>
            </a:extLst>
          </p:cNvPr>
          <p:cNvSpPr>
            <a:spLocks noGrp="1"/>
          </p:cNvSpPr>
          <p:nvPr>
            <p:ph type="title"/>
          </p:nvPr>
        </p:nvSpPr>
        <p:spPr>
          <a:xfrm>
            <a:off x="175501" y="209199"/>
            <a:ext cx="5671730" cy="286103"/>
          </a:xfrm>
          <a:prstGeom prst="rect">
            <a:avLst/>
          </a:prstGeom>
        </p:spPr>
        <p:txBody>
          <a:bodyPr/>
          <a:lstStyle/>
          <a:p>
            <a:r>
              <a:rPr lang="en-US" dirty="0"/>
              <a:t>Address major biomedical research challenges</a:t>
            </a:r>
          </a:p>
        </p:txBody>
      </p:sp>
      <p:sp>
        <p:nvSpPr>
          <p:cNvPr id="4" name="Espace réservé du numéro de diapositive 3">
            <a:extLst>
              <a:ext uri="{FF2B5EF4-FFF2-40B4-BE49-F238E27FC236}">
                <a16:creationId xmlns:a16="http://schemas.microsoft.com/office/drawing/2014/main" id="{B3BD62AB-2B7B-8249-A0E0-FE51DE72CCA9}"/>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6</a:t>
            </a:fld>
            <a:endParaRPr lang="en-US" dirty="0">
              <a:latin typeface="Arial" panose="020B0604020202020204" pitchFamily="34" charset="0"/>
              <a:cs typeface="Arial" panose="020B0604020202020204" pitchFamily="34" charset="0"/>
            </a:endParaRPr>
          </a:p>
        </p:txBody>
      </p:sp>
      <p:sp>
        <p:nvSpPr>
          <p:cNvPr id="8" name="Espace réservé du contenu 10">
            <a:extLst>
              <a:ext uri="{FF2B5EF4-FFF2-40B4-BE49-F238E27FC236}">
                <a16:creationId xmlns:a16="http://schemas.microsoft.com/office/drawing/2014/main" id="{5065B6A2-F353-544B-8F86-EB4A249FF6E8}"/>
              </a:ext>
            </a:extLst>
          </p:cNvPr>
          <p:cNvSpPr>
            <a:spLocks noGrp="1"/>
          </p:cNvSpPr>
          <p:nvPr>
            <p:ph sz="quarter" idx="4294967295"/>
          </p:nvPr>
        </p:nvSpPr>
        <p:spPr>
          <a:xfrm>
            <a:off x="6314283" y="1521270"/>
            <a:ext cx="2301497" cy="754053"/>
          </a:xfrm>
          <a:prstGeom prst="rect">
            <a:avLst/>
          </a:prstGeom>
        </p:spPr>
        <p:txBody>
          <a:bodyPr wrap="square">
            <a:spAutoFit/>
          </a:bodyPr>
          <a:lstStyle/>
          <a:p>
            <a:pPr marL="0" lvl="3" indent="0" defTabSz="600060">
              <a:lnSpc>
                <a:spcPct val="100000"/>
              </a:lnSpc>
              <a:spcBef>
                <a:spcPts val="225"/>
              </a:spcBef>
              <a:buNone/>
            </a:pPr>
            <a:r>
              <a:rPr lang="en-US" altLang="fr-FR" sz="1400" b="1" dirty="0">
                <a:solidFill>
                  <a:srgbClr val="4E879B"/>
                </a:solidFill>
              </a:rPr>
              <a:t>In France</a:t>
            </a:r>
            <a:r>
              <a:rPr lang="en-US" sz="1400" b="1" dirty="0">
                <a:solidFill>
                  <a:srgbClr val="4E879B"/>
                </a:solidFill>
              </a:rPr>
              <a:t> </a:t>
            </a:r>
          </a:p>
          <a:p>
            <a:pPr marL="171450" lvl="3" indent="-171450" defTabSz="600060">
              <a:lnSpc>
                <a:spcPct val="100000"/>
              </a:lnSpc>
              <a:spcBef>
                <a:spcPts val="225"/>
              </a:spcBef>
              <a:buFont typeface="Helvetica" pitchFamily="2" charset="0"/>
              <a:buChar char="•"/>
            </a:pPr>
            <a:r>
              <a:rPr lang="en-US" altLang="fr-FR" sz="1000" dirty="0">
                <a:solidFill>
                  <a:schemeClr val="tx1">
                    <a:lumMod val="50000"/>
                  </a:schemeClr>
                </a:solidFill>
              </a:rPr>
              <a:t>278 research units</a:t>
            </a:r>
          </a:p>
          <a:p>
            <a:pPr marL="171450" lvl="3" indent="-171450" defTabSz="600060">
              <a:spcBef>
                <a:spcPts val="225"/>
              </a:spcBef>
              <a:buFont typeface="Helvetica" pitchFamily="2" charset="0"/>
              <a:buChar char="•"/>
            </a:pPr>
            <a:r>
              <a:rPr lang="en-US" altLang="fr-FR" sz="1000" dirty="0">
                <a:solidFill>
                  <a:schemeClr val="tx1">
                    <a:lumMod val="50000"/>
                  </a:schemeClr>
                </a:solidFill>
              </a:rPr>
              <a:t>34 clinical investigation centers</a:t>
            </a:r>
          </a:p>
          <a:p>
            <a:pPr marL="171450" lvl="3" indent="-171450" defTabSz="600060">
              <a:lnSpc>
                <a:spcPct val="100000"/>
              </a:lnSpc>
              <a:spcBef>
                <a:spcPts val="225"/>
              </a:spcBef>
              <a:buFont typeface="Helvetica" pitchFamily="2" charset="0"/>
              <a:buChar char="•"/>
            </a:pPr>
            <a:r>
              <a:rPr lang="en-US" sz="1000" dirty="0">
                <a:solidFill>
                  <a:schemeClr val="tx1">
                    <a:lumMod val="50000"/>
                  </a:schemeClr>
                </a:solidFill>
              </a:rPr>
              <a:t>48 service units</a:t>
            </a:r>
          </a:p>
        </p:txBody>
      </p:sp>
      <p:sp>
        <p:nvSpPr>
          <p:cNvPr id="9" name="ZoneTexte 8">
            <a:extLst>
              <a:ext uri="{FF2B5EF4-FFF2-40B4-BE49-F238E27FC236}">
                <a16:creationId xmlns:a16="http://schemas.microsoft.com/office/drawing/2014/main" id="{C3AA946C-5232-9941-85F0-9FA7E9D37BC7}"/>
              </a:ext>
            </a:extLst>
          </p:cNvPr>
          <p:cNvSpPr txBox="1"/>
          <p:nvPr/>
        </p:nvSpPr>
        <p:spPr>
          <a:xfrm>
            <a:off x="596846" y="495302"/>
            <a:ext cx="7114918"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Be a reference in biomedical research</a:t>
            </a:r>
          </a:p>
        </p:txBody>
      </p:sp>
      <p:sp>
        <p:nvSpPr>
          <p:cNvPr id="11" name="Espace réservé du contenu 10">
            <a:extLst>
              <a:ext uri="{FF2B5EF4-FFF2-40B4-BE49-F238E27FC236}">
                <a16:creationId xmlns:a16="http://schemas.microsoft.com/office/drawing/2014/main" id="{9DCE325E-CB5D-2C45-A864-D6D03103E7BD}"/>
              </a:ext>
            </a:extLst>
          </p:cNvPr>
          <p:cNvSpPr txBox="1">
            <a:spLocks/>
          </p:cNvSpPr>
          <p:nvPr/>
        </p:nvSpPr>
        <p:spPr>
          <a:xfrm>
            <a:off x="4022824" y="2879983"/>
            <a:ext cx="1353498" cy="136960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en-US" altLang="fr-FR" sz="1000" dirty="0">
                <a:solidFill>
                  <a:srgbClr val="4E879B"/>
                </a:solidFill>
                <a:latin typeface="Arial" panose="020B0604020202020204" pitchFamily="34" charset="0"/>
                <a:cs typeface="Arial" panose="020B0604020202020204" pitchFamily="34" charset="0"/>
              </a:rPr>
              <a:t>An initial budget of </a:t>
            </a:r>
            <a:br>
              <a:rPr lang="en-US" altLang="fr-FR" sz="1300" dirty="0">
                <a:solidFill>
                  <a:srgbClr val="4E879B"/>
                </a:solidFill>
                <a:latin typeface="Arial" panose="020B0604020202020204" pitchFamily="34" charset="0"/>
                <a:cs typeface="Arial" panose="020B0604020202020204" pitchFamily="34" charset="0"/>
              </a:rPr>
            </a:br>
            <a:r>
              <a:rPr lang="en-US" altLang="fr-FR" b="1" dirty="0">
                <a:solidFill>
                  <a:srgbClr val="4E879B"/>
                </a:solidFill>
                <a:latin typeface="Arial" panose="020B0604020202020204" pitchFamily="34" charset="0"/>
                <a:cs typeface="Arial" panose="020B0604020202020204" pitchFamily="34" charset="0"/>
              </a:rPr>
              <a:t>€1,176 million</a:t>
            </a:r>
          </a:p>
          <a:p>
            <a:pPr marL="0" lvl="3" defTabSz="600060">
              <a:lnSpc>
                <a:spcPct val="100000"/>
              </a:lnSpc>
              <a:spcBef>
                <a:spcPts val="225"/>
              </a:spcBef>
              <a:buClr>
                <a:schemeClr val="accent1"/>
              </a:buClr>
            </a:pPr>
            <a:r>
              <a:rPr lang="en-US" altLang="fr-FR" sz="1000" dirty="0">
                <a:latin typeface="Arial" panose="020B0604020202020204" pitchFamily="34" charset="0"/>
                <a:cs typeface="Arial" panose="020B0604020202020204" pitchFamily="34" charset="0"/>
              </a:rPr>
              <a:t>€719,4 million from government subsidies</a:t>
            </a:r>
            <a:br>
              <a:rPr lang="en-US" altLang="fr-FR" sz="1000" dirty="0">
                <a:latin typeface="Arial" panose="020B0604020202020204" pitchFamily="34" charset="0"/>
                <a:cs typeface="Arial" panose="020B0604020202020204" pitchFamily="34" charset="0"/>
              </a:rPr>
            </a:br>
            <a:r>
              <a:rPr lang="en-US" altLang="fr-FR" sz="1000" dirty="0">
                <a:latin typeface="Arial" panose="020B0604020202020204" pitchFamily="34" charset="0"/>
                <a:cs typeface="Arial" panose="020B0604020202020204" pitchFamily="34" charset="0"/>
              </a:rPr>
              <a:t>and €456,6 million from internal resources </a:t>
            </a:r>
          </a:p>
          <a:p>
            <a:pPr marL="0" lvl="3" defTabSz="600060">
              <a:lnSpc>
                <a:spcPct val="100000"/>
              </a:lnSpc>
              <a:spcBef>
                <a:spcPts val="225"/>
              </a:spcBef>
              <a:buClr>
                <a:schemeClr val="accent1"/>
              </a:buClr>
            </a:pPr>
            <a:endParaRPr lang="en-US" altLang="fr-FR" sz="1000" dirty="0">
              <a:latin typeface="Arial" panose="020B0604020202020204" pitchFamily="34" charset="0"/>
              <a:cs typeface="Arial" panose="020B0604020202020204" pitchFamily="34" charset="0"/>
            </a:endParaRPr>
          </a:p>
          <a:p>
            <a:pPr marL="0" lvl="3" algn="r" defTabSz="600060">
              <a:lnSpc>
                <a:spcPct val="100000"/>
              </a:lnSpc>
              <a:spcBef>
                <a:spcPts val="225"/>
              </a:spcBef>
              <a:buClr>
                <a:schemeClr val="accent1"/>
              </a:buClr>
            </a:pPr>
            <a:r>
              <a:rPr lang="en-US" altLang="fr-FR" sz="1000" dirty="0">
                <a:latin typeface="Arial" panose="020B0604020202020204" pitchFamily="34" charset="0"/>
                <a:cs typeface="Arial" panose="020B0604020202020204" pitchFamily="34" charset="0"/>
              </a:rPr>
              <a:t>* in 2024</a:t>
            </a:r>
          </a:p>
        </p:txBody>
      </p:sp>
      <p:sp>
        <p:nvSpPr>
          <p:cNvPr id="12" name="Espace réservé du contenu 10">
            <a:extLst>
              <a:ext uri="{FF2B5EF4-FFF2-40B4-BE49-F238E27FC236}">
                <a16:creationId xmlns:a16="http://schemas.microsoft.com/office/drawing/2014/main" id="{A622FFBA-CF78-5244-840E-88D4AA3CADF8}"/>
              </a:ext>
            </a:extLst>
          </p:cNvPr>
          <p:cNvSpPr txBox="1">
            <a:spLocks/>
          </p:cNvSpPr>
          <p:nvPr/>
        </p:nvSpPr>
        <p:spPr>
          <a:xfrm>
            <a:off x="1313839" y="2879983"/>
            <a:ext cx="2350795" cy="154914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900"/>
              </a:spcBef>
            </a:pPr>
            <a:r>
              <a:rPr lang="en-US" altLang="fr-FR" b="1" dirty="0">
                <a:solidFill>
                  <a:srgbClr val="4E879B"/>
                </a:solidFill>
                <a:latin typeface="Arial" panose="020B0604020202020204" pitchFamily="34" charset="0"/>
                <a:cs typeface="Arial" panose="020B0604020202020204" pitchFamily="34" charset="0"/>
              </a:rPr>
              <a:t>15,234 staff</a:t>
            </a:r>
          </a:p>
          <a:p>
            <a:pPr marL="171450" lvl="3" indent="-171450" defTabSz="600060">
              <a:lnSpc>
                <a:spcPct val="100000"/>
              </a:lnSpc>
              <a:spcBef>
                <a:spcPts val="225"/>
              </a:spcBef>
              <a:buClr>
                <a:srgbClr val="DE492A"/>
              </a:buClr>
              <a:buFont typeface="Helvetica" pitchFamily="2" charset="0"/>
              <a:buChar char="•"/>
            </a:pPr>
            <a:r>
              <a:rPr lang="en-US" altLang="fr-FR" sz="1000" dirty="0">
                <a:solidFill>
                  <a:schemeClr val="tx1">
                    <a:lumMod val="50000"/>
                  </a:schemeClr>
                </a:solidFill>
                <a:latin typeface="Arial" panose="020B0604020202020204" pitchFamily="34" charset="0"/>
                <a:cs typeface="Arial" panose="020B0604020202020204" pitchFamily="34" charset="0"/>
              </a:rPr>
              <a:t>4,972 civil servants </a:t>
            </a:r>
            <a:br>
              <a:rPr lang="en-US" altLang="fr-FR" sz="1000" dirty="0">
                <a:solidFill>
                  <a:schemeClr val="tx1">
                    <a:lumMod val="50000"/>
                  </a:schemeClr>
                </a:solidFill>
                <a:latin typeface="Arial" panose="020B0604020202020204" pitchFamily="34" charset="0"/>
                <a:cs typeface="Arial" panose="020B0604020202020204" pitchFamily="34" charset="0"/>
              </a:rPr>
            </a:br>
            <a:r>
              <a:rPr lang="en-US" altLang="fr-FR" sz="1000" dirty="0">
                <a:solidFill>
                  <a:schemeClr val="tx1">
                    <a:lumMod val="50000"/>
                  </a:schemeClr>
                </a:solidFill>
                <a:latin typeface="Arial" panose="020B0604020202020204" pitchFamily="34" charset="0"/>
                <a:cs typeface="Arial" panose="020B0604020202020204" pitchFamily="34" charset="0"/>
              </a:rPr>
              <a:t>(2,180 researchers, ATIP-Avenir contracts included)</a:t>
            </a:r>
          </a:p>
          <a:p>
            <a:pPr marL="171450" lvl="3" indent="-171450" defTabSz="600060">
              <a:lnSpc>
                <a:spcPct val="100000"/>
              </a:lnSpc>
              <a:spcBef>
                <a:spcPts val="225"/>
              </a:spcBef>
              <a:buClr>
                <a:srgbClr val="DE492A"/>
              </a:buClr>
              <a:buFont typeface="Arial" panose="020B0604020202020204" pitchFamily="34" charset="0"/>
              <a:buChar char="•"/>
            </a:pPr>
            <a:r>
              <a:rPr lang="en-US" altLang="fr-FR" sz="1000" dirty="0">
                <a:solidFill>
                  <a:schemeClr val="tx1">
                    <a:lumMod val="50000"/>
                  </a:schemeClr>
                </a:solidFill>
                <a:latin typeface="Arial" panose="020B0604020202020204" pitchFamily="34" charset="0"/>
                <a:cs typeface="Arial" panose="020B0604020202020204" pitchFamily="34" charset="0"/>
              </a:rPr>
              <a:t>3,719 contract staff and temporary workers (incl. ATIP-</a:t>
            </a:r>
            <a:r>
              <a:rPr lang="en-US" altLang="fr-FR" sz="1000" dirty="0" err="1">
                <a:solidFill>
                  <a:schemeClr val="tx1">
                    <a:lumMod val="50000"/>
                  </a:schemeClr>
                </a:solidFill>
                <a:latin typeface="Arial" panose="020B0604020202020204" pitchFamily="34" charset="0"/>
                <a:cs typeface="Arial" panose="020B0604020202020204" pitchFamily="34" charset="0"/>
              </a:rPr>
              <a:t>Avenir</a:t>
            </a:r>
            <a:r>
              <a:rPr lang="en-US" altLang="fr-FR" sz="1000" dirty="0">
                <a:solidFill>
                  <a:schemeClr val="tx1">
                    <a:lumMod val="50000"/>
                  </a:schemeClr>
                </a:solidFill>
                <a:latin typeface="Arial" panose="020B0604020202020204" pitchFamily="34" charset="0"/>
                <a:cs typeface="Arial" panose="020B0604020202020204" pitchFamily="34" charset="0"/>
              </a:rPr>
              <a:t> contracts)</a:t>
            </a:r>
          </a:p>
          <a:p>
            <a:pPr marL="0" lvl="3" defTabSz="600060">
              <a:lnSpc>
                <a:spcPct val="100000"/>
              </a:lnSpc>
              <a:spcBef>
                <a:spcPts val="225"/>
              </a:spcBef>
              <a:buClr>
                <a:srgbClr val="DE492A"/>
              </a:buClr>
            </a:pPr>
            <a:r>
              <a:rPr lang="en-US" altLang="fr-FR" sz="1000" dirty="0">
                <a:solidFill>
                  <a:srgbClr val="DE492A"/>
                </a:solidFill>
                <a:latin typeface="Arial" panose="020B0604020202020204" pitchFamily="34" charset="0"/>
                <a:cs typeface="Arial" panose="020B0604020202020204" pitchFamily="34" charset="0"/>
              </a:rPr>
              <a:t>&gt; </a:t>
            </a:r>
            <a:r>
              <a:rPr lang="en-US" altLang="fr-FR" sz="1000" dirty="0">
                <a:solidFill>
                  <a:schemeClr val="tx1">
                    <a:lumMod val="50000"/>
                  </a:schemeClr>
                </a:solidFill>
                <a:latin typeface="Arial" panose="020B0604020202020204" pitchFamily="34" charset="0"/>
                <a:cs typeface="Arial" panose="020B0604020202020204" pitchFamily="34" charset="0"/>
              </a:rPr>
              <a:t>50 ATIP-</a:t>
            </a:r>
            <a:r>
              <a:rPr lang="en-US" altLang="fr-FR" sz="1000" dirty="0" err="1">
                <a:solidFill>
                  <a:schemeClr val="tx1">
                    <a:lumMod val="50000"/>
                  </a:schemeClr>
                </a:solidFill>
                <a:latin typeface="Arial" panose="020B0604020202020204" pitchFamily="34" charset="0"/>
                <a:cs typeface="Arial" panose="020B0604020202020204" pitchFamily="34" charset="0"/>
              </a:rPr>
              <a:t>Avenir</a:t>
            </a:r>
            <a:r>
              <a:rPr lang="en-US" altLang="fr-FR" sz="1000" dirty="0">
                <a:solidFill>
                  <a:schemeClr val="tx1">
                    <a:lumMod val="50000"/>
                  </a:schemeClr>
                </a:solidFill>
                <a:latin typeface="Arial" panose="020B0604020202020204" pitchFamily="34" charset="0"/>
                <a:cs typeface="Arial" panose="020B0604020202020204" pitchFamily="34" charset="0"/>
              </a:rPr>
              <a:t> contracts</a:t>
            </a:r>
          </a:p>
          <a:p>
            <a:pPr marL="171450" lvl="3" indent="-171450" defTabSz="600060">
              <a:lnSpc>
                <a:spcPct val="100000"/>
              </a:lnSpc>
              <a:spcBef>
                <a:spcPts val="225"/>
              </a:spcBef>
              <a:buClr>
                <a:srgbClr val="DE492A"/>
              </a:buClr>
              <a:buFont typeface="Helvetica" pitchFamily="2" charset="0"/>
              <a:buChar char="•"/>
            </a:pPr>
            <a:r>
              <a:rPr lang="en-US" altLang="fr-FR" sz="1000" dirty="0">
                <a:solidFill>
                  <a:schemeClr val="tx1">
                    <a:lumMod val="50000"/>
                  </a:schemeClr>
                </a:solidFill>
                <a:latin typeface="Arial" panose="020B0604020202020204" pitchFamily="34" charset="0"/>
                <a:cs typeface="Arial" panose="020B0604020202020204" pitchFamily="34" charset="0"/>
              </a:rPr>
              <a:t>6,534 teacher-researchers and hospital teachers</a:t>
            </a:r>
          </a:p>
        </p:txBody>
      </p:sp>
      <p:sp>
        <p:nvSpPr>
          <p:cNvPr id="13" name="Espace réservé du contenu 10">
            <a:extLst>
              <a:ext uri="{FF2B5EF4-FFF2-40B4-BE49-F238E27FC236}">
                <a16:creationId xmlns:a16="http://schemas.microsoft.com/office/drawing/2014/main" id="{D7B3D3A6-4273-1247-93CF-9CED686A3652}"/>
              </a:ext>
            </a:extLst>
          </p:cNvPr>
          <p:cNvSpPr txBox="1">
            <a:spLocks/>
          </p:cNvSpPr>
          <p:nvPr/>
        </p:nvSpPr>
        <p:spPr>
          <a:xfrm>
            <a:off x="6309329" y="2879983"/>
            <a:ext cx="2509207" cy="754053"/>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en-US" altLang="fr-FR" b="1" dirty="0">
                <a:solidFill>
                  <a:srgbClr val="4E879B"/>
                </a:solidFill>
                <a:latin typeface="Arial" panose="020B0604020202020204" pitchFamily="34" charset="0"/>
                <a:cs typeface="Arial" panose="020B0604020202020204" pitchFamily="34" charset="0"/>
              </a:rPr>
              <a:t>Patents and licenses</a:t>
            </a:r>
          </a:p>
          <a:p>
            <a:pPr marL="171450" lvl="3" indent="-171450" defTabSz="600060">
              <a:lnSpc>
                <a:spcPct val="100000"/>
              </a:lnSpc>
              <a:spcBef>
                <a:spcPts val="225"/>
              </a:spcBef>
              <a:buClr>
                <a:srgbClr val="DE492A"/>
              </a:buClr>
              <a:buFont typeface="Helvetica" pitchFamily="2" charset="0"/>
              <a:buChar char="•"/>
            </a:pPr>
            <a:r>
              <a:rPr lang="en-US" altLang="fr-FR" sz="1000" dirty="0">
                <a:solidFill>
                  <a:schemeClr val="tx1">
                    <a:lumMod val="50000"/>
                  </a:schemeClr>
                </a:solidFill>
                <a:latin typeface="Arial" panose="020B0604020202020204" pitchFamily="34" charset="0"/>
                <a:cs typeface="Arial" panose="020B0604020202020204" pitchFamily="34" charset="0"/>
              </a:rPr>
              <a:t>A portfolio of 2,492 patent families </a:t>
            </a:r>
          </a:p>
          <a:p>
            <a:pPr marL="171450" lvl="3" indent="-171450" defTabSz="600060">
              <a:lnSpc>
                <a:spcPct val="100000"/>
              </a:lnSpc>
              <a:spcBef>
                <a:spcPts val="225"/>
              </a:spcBef>
              <a:buClr>
                <a:srgbClr val="DE492A"/>
              </a:buClr>
              <a:buFont typeface="Helvetica" pitchFamily="2" charset="0"/>
              <a:buChar char="•"/>
            </a:pPr>
            <a:r>
              <a:rPr lang="en-US" altLang="fr-FR" sz="1000" dirty="0">
                <a:solidFill>
                  <a:schemeClr val="tx1">
                    <a:lumMod val="50000"/>
                  </a:schemeClr>
                </a:solidFill>
                <a:latin typeface="Arial" panose="020B0604020202020204" pitchFamily="34" charset="0"/>
                <a:cs typeface="Arial" panose="020B0604020202020204" pitchFamily="34" charset="0"/>
              </a:rPr>
              <a:t>131 new license agreements signed</a:t>
            </a:r>
          </a:p>
          <a:p>
            <a:pPr marL="171450" lvl="3" indent="-171450" defTabSz="600060">
              <a:lnSpc>
                <a:spcPct val="100000"/>
              </a:lnSpc>
              <a:spcBef>
                <a:spcPts val="225"/>
              </a:spcBef>
              <a:buClr>
                <a:srgbClr val="DE492A"/>
              </a:buClr>
              <a:buFont typeface="Helvetica" pitchFamily="2" charset="0"/>
              <a:buChar char="•"/>
            </a:pPr>
            <a:r>
              <a:rPr lang="en-US" altLang="fr-FR" sz="1000" dirty="0">
                <a:solidFill>
                  <a:schemeClr val="tx1">
                    <a:lumMod val="50000"/>
                  </a:schemeClr>
                </a:solidFill>
                <a:latin typeface="Arial" panose="020B0604020202020204" pitchFamily="34" charset="0"/>
                <a:cs typeface="Arial" panose="020B0604020202020204" pitchFamily="34" charset="0"/>
              </a:rPr>
              <a:t>306 R&amp;D partnerships </a:t>
            </a:r>
          </a:p>
        </p:txBody>
      </p:sp>
      <p:sp>
        <p:nvSpPr>
          <p:cNvPr id="14" name="Espace réservé du contenu 10">
            <a:extLst>
              <a:ext uri="{FF2B5EF4-FFF2-40B4-BE49-F238E27FC236}">
                <a16:creationId xmlns:a16="http://schemas.microsoft.com/office/drawing/2014/main" id="{6B3C79F0-9EF6-A241-99D0-AB7C3AEF104F}"/>
              </a:ext>
            </a:extLst>
          </p:cNvPr>
          <p:cNvSpPr txBox="1">
            <a:spLocks/>
          </p:cNvSpPr>
          <p:nvPr/>
        </p:nvSpPr>
        <p:spPr>
          <a:xfrm>
            <a:off x="1313838" y="1541323"/>
            <a:ext cx="4238193" cy="754053"/>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pPr>
            <a:r>
              <a:rPr lang="en-US" altLang="fr-FR" b="1" dirty="0">
                <a:solidFill>
                  <a:srgbClr val="4E879B"/>
                </a:solidFill>
                <a:latin typeface="Arial" panose="020B0604020202020204" pitchFamily="34" charset="0"/>
                <a:cs typeface="Arial" panose="020B0604020202020204" pitchFamily="34" charset="0"/>
              </a:rPr>
              <a:t>In Europe and worldwide</a:t>
            </a:r>
          </a:p>
          <a:p>
            <a:pPr marL="171450" lvl="3" indent="-171450" defTabSz="600060">
              <a:lnSpc>
                <a:spcPct val="100000"/>
              </a:lnSpc>
              <a:spcBef>
                <a:spcPts val="225"/>
              </a:spcBef>
              <a:buClr>
                <a:srgbClr val="DE492A"/>
              </a:buClr>
              <a:buFont typeface="Helvetica" pitchFamily="2" charset="0"/>
              <a:buChar char="•"/>
            </a:pPr>
            <a:r>
              <a:rPr lang="en-US" altLang="fr-FR" sz="1000" dirty="0">
                <a:solidFill>
                  <a:schemeClr val="tx1">
                    <a:lumMod val="50000"/>
                  </a:schemeClr>
                </a:solidFill>
                <a:latin typeface="Arial" panose="020B0604020202020204" pitchFamily="34" charset="0"/>
                <a:cs typeface="Arial" panose="020B0604020202020204" pitchFamily="34" charset="0"/>
              </a:rPr>
              <a:t>7,000 international cooperation agreements with 106 countries</a:t>
            </a:r>
            <a:endParaRPr lang="en-US" altLang="fr-FR" sz="800" dirty="0">
              <a:solidFill>
                <a:schemeClr val="tx1">
                  <a:lumMod val="50000"/>
                </a:schemeClr>
              </a:solidFill>
              <a:latin typeface="Arial" panose="020B0604020202020204" pitchFamily="34" charset="0"/>
              <a:cs typeface="Arial" panose="020B0604020202020204" pitchFamily="34" charset="0"/>
            </a:endParaRPr>
          </a:p>
          <a:p>
            <a:pPr marL="171450" lvl="3" indent="-171450" defTabSz="600060">
              <a:lnSpc>
                <a:spcPct val="100000"/>
              </a:lnSpc>
              <a:spcBef>
                <a:spcPts val="225"/>
              </a:spcBef>
              <a:buClr>
                <a:srgbClr val="DE492A"/>
              </a:buClr>
              <a:buFont typeface="Helvetica" pitchFamily="2" charset="0"/>
              <a:buChar char="•"/>
            </a:pPr>
            <a:r>
              <a:rPr lang="en-US" altLang="fr-FR" sz="1000">
                <a:solidFill>
                  <a:schemeClr val="tx1">
                    <a:lumMod val="50000"/>
                  </a:schemeClr>
                </a:solidFill>
                <a:latin typeface="Arial" panose="020B0604020202020204" pitchFamily="34" charset="0"/>
                <a:cs typeface="Arial" panose="020B0604020202020204" pitchFamily="34" charset="0"/>
              </a:rPr>
              <a:t>66 </a:t>
            </a:r>
            <a:r>
              <a:rPr lang="en-US" altLang="fr-FR" sz="1000" dirty="0">
                <a:solidFill>
                  <a:schemeClr val="tx1">
                    <a:lumMod val="50000"/>
                  </a:schemeClr>
                </a:solidFill>
                <a:latin typeface="Arial" panose="020B0604020202020204" pitchFamily="34" charset="0"/>
                <a:cs typeface="Arial" panose="020B0604020202020204" pitchFamily="34" charset="0"/>
              </a:rPr>
              <a:t>European and international partner laboratories</a:t>
            </a:r>
            <a:endParaRPr lang="en-US" altLang="fr-FR" sz="800" i="1" dirty="0">
              <a:solidFill>
                <a:schemeClr val="tx1">
                  <a:lumMod val="50000"/>
                </a:schemeClr>
              </a:solidFill>
              <a:latin typeface="Arial" panose="020B0604020202020204" pitchFamily="34" charset="0"/>
              <a:cs typeface="Arial" panose="020B0604020202020204" pitchFamily="34" charset="0"/>
            </a:endParaRPr>
          </a:p>
          <a:p>
            <a:pPr marL="171450" lvl="3" indent="-171450" defTabSz="600060">
              <a:lnSpc>
                <a:spcPct val="100000"/>
              </a:lnSpc>
              <a:spcBef>
                <a:spcPts val="225"/>
              </a:spcBef>
              <a:buClr>
                <a:srgbClr val="DE492A"/>
              </a:buClr>
              <a:buFont typeface="Helvetica" pitchFamily="2" charset="0"/>
              <a:buChar char="•"/>
            </a:pPr>
            <a:r>
              <a:rPr lang="en-US" altLang="fr-FR" sz="1000" dirty="0">
                <a:solidFill>
                  <a:schemeClr val="tx1">
                    <a:lumMod val="50000"/>
                  </a:schemeClr>
                </a:solidFill>
                <a:latin typeface="Arial" panose="020B0604020202020204" pitchFamily="34" charset="0"/>
                <a:cs typeface="Arial" panose="020B0604020202020204" pitchFamily="34" charset="0"/>
              </a:rPr>
              <a:t>35 institutional cooperation agreements			</a:t>
            </a:r>
            <a:r>
              <a:rPr lang="en-US" sz="800" dirty="0">
                <a:solidFill>
                  <a:schemeClr val="tx1">
                    <a:lumMod val="50000"/>
                  </a:schemeClr>
                </a:solidFill>
                <a:latin typeface="Arial" panose="020B0604020202020204" pitchFamily="34" charset="0"/>
                <a:cs typeface="Arial" panose="020B0604020202020204" pitchFamily="34" charset="0"/>
              </a:rPr>
              <a:t> 	</a:t>
            </a:r>
          </a:p>
        </p:txBody>
      </p:sp>
      <p:pic>
        <p:nvPicPr>
          <p:cNvPr id="6" name="Image 5">
            <a:extLst>
              <a:ext uri="{FF2B5EF4-FFF2-40B4-BE49-F238E27FC236}">
                <a16:creationId xmlns:a16="http://schemas.microsoft.com/office/drawing/2014/main" id="{334139BB-98EA-434C-9490-A95F630C7C41}"/>
              </a:ext>
            </a:extLst>
          </p:cNvPr>
          <p:cNvPicPr>
            <a:picLocks noChangeAspect="1"/>
          </p:cNvPicPr>
          <p:nvPr/>
        </p:nvPicPr>
        <p:blipFill>
          <a:blip r:embed="rId3"/>
          <a:stretch>
            <a:fillRect/>
          </a:stretch>
        </p:blipFill>
        <p:spPr>
          <a:xfrm>
            <a:off x="547766" y="1535848"/>
            <a:ext cx="711200" cy="711200"/>
          </a:xfrm>
          <a:prstGeom prst="rect">
            <a:avLst/>
          </a:prstGeom>
        </p:spPr>
      </p:pic>
      <p:pic>
        <p:nvPicPr>
          <p:cNvPr id="19" name="Image 18">
            <a:extLst>
              <a:ext uri="{FF2B5EF4-FFF2-40B4-BE49-F238E27FC236}">
                <a16:creationId xmlns:a16="http://schemas.microsoft.com/office/drawing/2014/main" id="{845E166E-4406-5B4B-95D0-C689D65B9B7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59119" y="3021766"/>
            <a:ext cx="627951" cy="627951"/>
          </a:xfrm>
          <a:prstGeom prst="rect">
            <a:avLst/>
          </a:prstGeom>
        </p:spPr>
      </p:pic>
      <p:pic>
        <p:nvPicPr>
          <p:cNvPr id="21" name="Image 20">
            <a:extLst>
              <a:ext uri="{FF2B5EF4-FFF2-40B4-BE49-F238E27FC236}">
                <a16:creationId xmlns:a16="http://schemas.microsoft.com/office/drawing/2014/main" id="{73C16F14-6069-A44E-AA6D-BF6DC74FB225}"/>
              </a:ext>
            </a:extLst>
          </p:cNvPr>
          <p:cNvPicPr>
            <a:picLocks noChangeAspect="1"/>
          </p:cNvPicPr>
          <p:nvPr/>
        </p:nvPicPr>
        <p:blipFill>
          <a:blip r:embed="rId5"/>
          <a:stretch>
            <a:fillRect/>
          </a:stretch>
        </p:blipFill>
        <p:spPr>
          <a:xfrm>
            <a:off x="5552031" y="3020298"/>
            <a:ext cx="711200" cy="711200"/>
          </a:xfrm>
          <a:prstGeom prst="rect">
            <a:avLst/>
          </a:prstGeom>
        </p:spPr>
      </p:pic>
    </p:spTree>
    <p:extLst>
      <p:ext uri="{BB962C8B-B14F-4D97-AF65-F5344CB8AC3E}">
        <p14:creationId xmlns:p14="http://schemas.microsoft.com/office/powerpoint/2010/main" val="703543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5FDCEB5-CC30-B042-ACA1-D05FACDD2FC6}"/>
              </a:ext>
            </a:extLst>
          </p:cNvPr>
          <p:cNvSpPr/>
          <p:nvPr/>
        </p:nvSpPr>
        <p:spPr>
          <a:xfrm>
            <a:off x="4739428" y="3348241"/>
            <a:ext cx="4079109" cy="106687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87FD8F-962A-2345-9065-03735756AB0F}"/>
              </a:ext>
            </a:extLst>
          </p:cNvPr>
          <p:cNvSpPr/>
          <p:nvPr/>
        </p:nvSpPr>
        <p:spPr>
          <a:xfrm>
            <a:off x="492891" y="3348241"/>
            <a:ext cx="4079109" cy="106687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4FA69DC-927F-C34D-85CC-4640E370F787}"/>
              </a:ext>
            </a:extLst>
          </p:cNvPr>
          <p:cNvSpPr/>
          <p:nvPr/>
        </p:nvSpPr>
        <p:spPr>
          <a:xfrm>
            <a:off x="492892" y="1232368"/>
            <a:ext cx="8325644" cy="192136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re 4">
            <a:extLst>
              <a:ext uri="{FF2B5EF4-FFF2-40B4-BE49-F238E27FC236}">
                <a16:creationId xmlns:a16="http://schemas.microsoft.com/office/drawing/2014/main" id="{39AF9726-E9B6-CB40-8AE3-CE3FD0BE789F}"/>
              </a:ext>
            </a:extLst>
          </p:cNvPr>
          <p:cNvSpPr>
            <a:spLocks noGrp="1"/>
          </p:cNvSpPr>
          <p:nvPr>
            <p:ph type="title"/>
          </p:nvPr>
        </p:nvSpPr>
        <p:spPr>
          <a:xfrm>
            <a:off x="175501" y="209199"/>
            <a:ext cx="5671730" cy="286103"/>
          </a:xfrm>
          <a:prstGeom prst="rect">
            <a:avLst/>
          </a:prstGeom>
        </p:spPr>
        <p:txBody>
          <a:bodyPr/>
          <a:lstStyle/>
          <a:p>
            <a:r>
              <a:rPr lang="en-US" dirty="0"/>
              <a:t>Address major biomedical research challenges</a:t>
            </a:r>
          </a:p>
        </p:txBody>
      </p:sp>
      <p:sp>
        <p:nvSpPr>
          <p:cNvPr id="4" name="Espace réservé du numéro de diapositive 3">
            <a:extLst>
              <a:ext uri="{FF2B5EF4-FFF2-40B4-BE49-F238E27FC236}">
                <a16:creationId xmlns:a16="http://schemas.microsoft.com/office/drawing/2014/main" id="{B3BD62AB-2B7B-8249-A0E0-FE51DE72CCA9}"/>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7</a:t>
            </a:fld>
            <a:endParaRPr lang="en-US" dirty="0">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C3AA946C-5232-9941-85F0-9FA7E9D37BC7}"/>
              </a:ext>
            </a:extLst>
          </p:cNvPr>
          <p:cNvSpPr txBox="1"/>
          <p:nvPr/>
        </p:nvSpPr>
        <p:spPr>
          <a:xfrm>
            <a:off x="628650" y="495302"/>
            <a:ext cx="7114918"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Be a reference in biomedical research (2)</a:t>
            </a:r>
          </a:p>
        </p:txBody>
      </p:sp>
      <p:sp>
        <p:nvSpPr>
          <p:cNvPr id="11" name="Espace réservé du contenu 10">
            <a:extLst>
              <a:ext uri="{FF2B5EF4-FFF2-40B4-BE49-F238E27FC236}">
                <a16:creationId xmlns:a16="http://schemas.microsoft.com/office/drawing/2014/main" id="{9DCE325E-CB5D-2C45-A864-D6D03103E7BD}"/>
              </a:ext>
            </a:extLst>
          </p:cNvPr>
          <p:cNvSpPr txBox="1">
            <a:spLocks/>
          </p:cNvSpPr>
          <p:nvPr/>
        </p:nvSpPr>
        <p:spPr>
          <a:xfrm>
            <a:off x="6214833" y="3839300"/>
            <a:ext cx="2311454" cy="63607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425"/>
              </a:spcBef>
              <a:buClr>
                <a:schemeClr val="accent1"/>
              </a:buClr>
            </a:pPr>
            <a:r>
              <a:rPr lang="en-US" altLang="fr-FR" b="1" dirty="0">
                <a:solidFill>
                  <a:srgbClr val="4E879B"/>
                </a:solidFill>
                <a:latin typeface="Arial" panose="020B0604020202020204" pitchFamily="34" charset="0"/>
                <a:cs typeface="Arial" panose="020B0604020202020204" pitchFamily="34" charset="0"/>
              </a:rPr>
              <a:t>10,976 original articles </a:t>
            </a:r>
          </a:p>
          <a:p>
            <a:pPr marL="0" lvl="3" defTabSz="600060">
              <a:lnSpc>
                <a:spcPct val="100000"/>
              </a:lnSpc>
              <a:spcBef>
                <a:spcPts val="425"/>
              </a:spcBef>
              <a:buClr>
                <a:schemeClr val="accent1"/>
              </a:buClr>
            </a:pPr>
            <a:r>
              <a:rPr lang="fr-FR" altLang="fr-FR" sz="1000" dirty="0">
                <a:solidFill>
                  <a:schemeClr val="tx1">
                    <a:lumMod val="50000"/>
                  </a:schemeClr>
                </a:solidFill>
                <a:latin typeface="Arial" panose="020B0604020202020204" pitchFamily="34" charset="0"/>
                <a:cs typeface="Arial" panose="020B0604020202020204" pitchFamily="34" charset="0"/>
              </a:rPr>
              <a:t>(publications 2022)</a:t>
            </a:r>
            <a:br>
              <a:rPr lang="en-US" altLang="fr-FR" b="1" dirty="0">
                <a:solidFill>
                  <a:srgbClr val="4E879B"/>
                </a:solidFill>
                <a:latin typeface="Arial" panose="020B0604020202020204" pitchFamily="34" charset="0"/>
                <a:cs typeface="Arial" panose="020B0604020202020204" pitchFamily="34" charset="0"/>
              </a:rPr>
            </a:br>
            <a:endParaRPr lang="en-US" dirty="0">
              <a:solidFill>
                <a:srgbClr val="4E879B"/>
              </a:solidFill>
              <a:latin typeface="Arial" panose="020B0604020202020204" pitchFamily="34" charset="0"/>
              <a:cs typeface="Arial" panose="020B0604020202020204" pitchFamily="34" charset="0"/>
            </a:endParaRPr>
          </a:p>
        </p:txBody>
      </p:sp>
      <p:sp>
        <p:nvSpPr>
          <p:cNvPr id="12" name="Espace réservé du contenu 10">
            <a:extLst>
              <a:ext uri="{FF2B5EF4-FFF2-40B4-BE49-F238E27FC236}">
                <a16:creationId xmlns:a16="http://schemas.microsoft.com/office/drawing/2014/main" id="{A622FFBA-CF78-5244-840E-88D4AA3CADF8}"/>
              </a:ext>
            </a:extLst>
          </p:cNvPr>
          <p:cNvSpPr txBox="1">
            <a:spLocks/>
          </p:cNvSpPr>
          <p:nvPr/>
        </p:nvSpPr>
        <p:spPr>
          <a:xfrm>
            <a:off x="1313839" y="3450866"/>
            <a:ext cx="2822732" cy="907941"/>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900"/>
              </a:spcBef>
            </a:pPr>
            <a:r>
              <a:rPr lang="en-US" altLang="fr-FR" b="1" dirty="0">
                <a:solidFill>
                  <a:srgbClr val="4E879B"/>
                </a:solidFill>
                <a:latin typeface="Arial" panose="020B0604020202020204" pitchFamily="34" charset="0"/>
                <a:cs typeface="Arial" panose="020B0604020202020204" pitchFamily="34" charset="0"/>
              </a:rPr>
              <a:t>Close dialogue</a:t>
            </a:r>
          </a:p>
          <a:p>
            <a:pPr marL="0" lvl="3" defTabSz="600060">
              <a:lnSpc>
                <a:spcPct val="100000"/>
              </a:lnSpc>
              <a:spcBef>
                <a:spcPts val="225"/>
              </a:spcBef>
              <a:buClr>
                <a:schemeClr val="accent1"/>
              </a:buClr>
            </a:pPr>
            <a:r>
              <a:rPr lang="en-US" altLang="fr-FR" sz="1000" dirty="0">
                <a:solidFill>
                  <a:schemeClr val="tx1">
                    <a:lumMod val="50000"/>
                  </a:schemeClr>
                </a:solidFill>
                <a:latin typeface="Arial" panose="020B0604020202020204" pitchFamily="34" charset="0"/>
                <a:cs typeface="Arial" panose="020B0604020202020204" pitchFamily="34" charset="0"/>
              </a:rPr>
              <a:t>with over 500 patient organizations for</a:t>
            </a:r>
          </a:p>
          <a:p>
            <a:pPr marL="171450" lvl="3" indent="-171450" defTabSz="600060">
              <a:lnSpc>
                <a:spcPct val="100000"/>
              </a:lnSpc>
              <a:spcBef>
                <a:spcPts val="225"/>
              </a:spcBef>
              <a:buClr>
                <a:schemeClr val="accent1"/>
              </a:buClr>
              <a:buFont typeface="Arial" panose="020B0604020202020204" pitchFamily="34" charset="0"/>
              <a:buChar char="•"/>
            </a:pPr>
            <a:r>
              <a:rPr lang="en-US" sz="1000" dirty="0">
                <a:solidFill>
                  <a:schemeClr val="tx1">
                    <a:lumMod val="50000"/>
                  </a:schemeClr>
                </a:solidFill>
                <a:latin typeface="Arial" panose="020B0604020202020204" pitchFamily="34" charset="0"/>
                <a:cs typeface="Arial" panose="020B0604020202020204" pitchFamily="34" charset="0"/>
              </a:rPr>
              <a:t>participatory research</a:t>
            </a:r>
          </a:p>
          <a:p>
            <a:pPr marL="171450" lvl="3" indent="-171450" defTabSz="600060">
              <a:lnSpc>
                <a:spcPct val="100000"/>
              </a:lnSpc>
              <a:spcBef>
                <a:spcPts val="225"/>
              </a:spcBef>
              <a:buClr>
                <a:schemeClr val="accent1"/>
              </a:buClr>
              <a:buFont typeface="Arial" panose="020B0604020202020204" pitchFamily="34" charset="0"/>
              <a:buChar char="•"/>
            </a:pPr>
            <a:r>
              <a:rPr lang="en-US" sz="1000" dirty="0">
                <a:solidFill>
                  <a:schemeClr val="tx1">
                    <a:lumMod val="50000"/>
                  </a:schemeClr>
                </a:solidFill>
                <a:latin typeface="Arial" panose="020B0604020202020204" pitchFamily="34" charset="0"/>
                <a:cs typeface="Arial" panose="020B0604020202020204" pitchFamily="34" charset="0"/>
              </a:rPr>
              <a:t>meetings and debates between patients and researchers</a:t>
            </a:r>
          </a:p>
        </p:txBody>
      </p:sp>
      <p:sp>
        <p:nvSpPr>
          <p:cNvPr id="14" name="Espace réservé du contenu 10">
            <a:extLst>
              <a:ext uri="{FF2B5EF4-FFF2-40B4-BE49-F238E27FC236}">
                <a16:creationId xmlns:a16="http://schemas.microsoft.com/office/drawing/2014/main" id="{6B3C79F0-9EF6-A241-99D0-AB7C3AEF104F}"/>
              </a:ext>
            </a:extLst>
          </p:cNvPr>
          <p:cNvSpPr txBox="1">
            <a:spLocks/>
          </p:cNvSpPr>
          <p:nvPr/>
        </p:nvSpPr>
        <p:spPr>
          <a:xfrm>
            <a:off x="1228897" y="1352396"/>
            <a:ext cx="2967661" cy="121571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pPr>
            <a:r>
              <a:rPr lang="en-US" altLang="fr-FR" b="1" dirty="0">
                <a:solidFill>
                  <a:srgbClr val="4E879B"/>
                </a:solidFill>
                <a:latin typeface="Arial" panose="020B0604020202020204" pitchFamily="34" charset="0"/>
                <a:cs typeface="Arial" panose="020B0604020202020204" pitchFamily="34" charset="0"/>
              </a:rPr>
              <a:t>In Europe</a:t>
            </a:r>
          </a:p>
          <a:p>
            <a:pPr marL="171450" lvl="3" indent="-171450" defTabSz="600060">
              <a:lnSpc>
                <a:spcPct val="100000"/>
              </a:lnSpc>
              <a:spcBef>
                <a:spcPts val="225"/>
              </a:spcBef>
              <a:buClr>
                <a:srgbClr val="DE492A"/>
              </a:buClr>
              <a:buFont typeface="Helvetica" pitchFamily="2" charset="0"/>
              <a:buChar char="•"/>
            </a:pPr>
            <a:r>
              <a:rPr lang="en-US" altLang="fr-FR" sz="1000" dirty="0">
                <a:solidFill>
                  <a:srgbClr val="424242"/>
                </a:solidFill>
                <a:latin typeface="Arial" panose="020B0604020202020204" pitchFamily="34" charset="0"/>
                <a:cs typeface="Arial" panose="020B0604020202020204" pitchFamily="34" charset="0"/>
              </a:rPr>
              <a:t>No. 1 academic applicant in the biomedical </a:t>
            </a:r>
            <a:br>
              <a:rPr lang="en-US" altLang="fr-FR" sz="1000" dirty="0">
                <a:solidFill>
                  <a:srgbClr val="424242"/>
                </a:solidFill>
                <a:latin typeface="Arial" panose="020B0604020202020204" pitchFamily="34" charset="0"/>
                <a:cs typeface="Arial" panose="020B0604020202020204" pitchFamily="34" charset="0"/>
              </a:rPr>
            </a:br>
            <a:r>
              <a:rPr lang="en-US" altLang="fr-FR" sz="1000" dirty="0">
                <a:solidFill>
                  <a:srgbClr val="424242"/>
                </a:solidFill>
                <a:latin typeface="Arial" panose="020B0604020202020204" pitchFamily="34" charset="0"/>
                <a:cs typeface="Arial" panose="020B0604020202020204" pitchFamily="34" charset="0"/>
              </a:rPr>
              <a:t>sector in Europe</a:t>
            </a:r>
          </a:p>
          <a:p>
            <a:pPr marL="171450" lvl="3" indent="-171450" defTabSz="600060">
              <a:lnSpc>
                <a:spcPct val="100000"/>
              </a:lnSpc>
              <a:spcBef>
                <a:spcPts val="225"/>
              </a:spcBef>
              <a:buClr>
                <a:srgbClr val="DE492A"/>
              </a:buClr>
              <a:buFont typeface="Helvetica" pitchFamily="2" charset="0"/>
              <a:buChar char="•"/>
            </a:pPr>
            <a:r>
              <a:rPr lang="en-US" altLang="fr-FR" sz="1000" dirty="0">
                <a:solidFill>
                  <a:srgbClr val="424242"/>
                </a:solidFill>
                <a:latin typeface="Arial" panose="020B0604020202020204" pitchFamily="34" charset="0"/>
                <a:cs typeface="Arial" panose="020B0604020202020204" pitchFamily="34" charset="0"/>
              </a:rPr>
              <a:t>No. 2 European applicant in the biotechnology </a:t>
            </a:r>
            <a:br>
              <a:rPr lang="en-US" altLang="fr-FR" sz="1000" dirty="0">
                <a:solidFill>
                  <a:srgbClr val="424242"/>
                </a:solidFill>
                <a:latin typeface="Arial" panose="020B0604020202020204" pitchFamily="34" charset="0"/>
                <a:cs typeface="Arial" panose="020B0604020202020204" pitchFamily="34" charset="0"/>
              </a:rPr>
            </a:br>
            <a:r>
              <a:rPr lang="en-US" altLang="fr-FR" sz="1000" dirty="0">
                <a:solidFill>
                  <a:srgbClr val="424242"/>
                </a:solidFill>
                <a:latin typeface="Arial" panose="020B0604020202020204" pitchFamily="34" charset="0"/>
                <a:cs typeface="Arial" panose="020B0604020202020204" pitchFamily="34" charset="0"/>
              </a:rPr>
              <a:t>sector</a:t>
            </a:r>
          </a:p>
          <a:p>
            <a:pPr marL="171450" lvl="3" indent="-171450" defTabSz="600060">
              <a:lnSpc>
                <a:spcPct val="100000"/>
              </a:lnSpc>
              <a:spcBef>
                <a:spcPts val="225"/>
              </a:spcBef>
              <a:buClr>
                <a:srgbClr val="DE492A"/>
              </a:buClr>
              <a:buFont typeface="Helvetica" pitchFamily="2" charset="0"/>
              <a:buChar char="•"/>
            </a:pPr>
            <a:r>
              <a:rPr lang="en-US" sz="1000" dirty="0">
                <a:solidFill>
                  <a:srgbClr val="424242"/>
                </a:solidFill>
                <a:latin typeface="Arial" panose="020B0604020202020204" pitchFamily="34" charset="0"/>
                <a:cs typeface="Arial" panose="020B0604020202020204" pitchFamily="34" charset="0"/>
              </a:rPr>
              <a:t>No. 5 </a:t>
            </a:r>
            <a:r>
              <a:rPr lang="en-US" altLang="fr-FR" sz="1000" dirty="0">
                <a:solidFill>
                  <a:srgbClr val="424242"/>
                </a:solidFill>
                <a:latin typeface="Arial" panose="020B0604020202020204" pitchFamily="34" charset="0"/>
                <a:cs typeface="Arial" panose="020B0604020202020204" pitchFamily="34" charset="0"/>
              </a:rPr>
              <a:t>European applicant </a:t>
            </a:r>
            <a:r>
              <a:rPr lang="en-US" sz="1000" dirty="0">
                <a:solidFill>
                  <a:srgbClr val="424242"/>
                </a:solidFill>
                <a:latin typeface="Arial" panose="020B0604020202020204" pitchFamily="34" charset="0"/>
                <a:cs typeface="Arial" panose="020B0604020202020204" pitchFamily="34" charset="0"/>
              </a:rPr>
              <a:t>in the pharmaceutical </a:t>
            </a:r>
            <a:br>
              <a:rPr lang="en-US" sz="1000" dirty="0">
                <a:solidFill>
                  <a:srgbClr val="424242"/>
                </a:solidFill>
                <a:latin typeface="Arial" panose="020B0604020202020204" pitchFamily="34" charset="0"/>
                <a:cs typeface="Arial" panose="020B0604020202020204" pitchFamily="34" charset="0"/>
              </a:rPr>
            </a:br>
            <a:r>
              <a:rPr lang="en-US" sz="1000" dirty="0">
                <a:solidFill>
                  <a:srgbClr val="424242"/>
                </a:solidFill>
                <a:latin typeface="Arial" panose="020B0604020202020204" pitchFamily="34" charset="0"/>
                <a:cs typeface="Arial" panose="020B0604020202020204" pitchFamily="34" charset="0"/>
              </a:rPr>
              <a:t>sector</a:t>
            </a:r>
            <a:endParaRPr lang="en-US" altLang="fr-FR" sz="1000" dirty="0">
              <a:solidFill>
                <a:srgbClr val="424242"/>
              </a:solidFill>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334139BB-98EA-434C-9490-A95F630C7C41}"/>
              </a:ext>
            </a:extLst>
          </p:cNvPr>
          <p:cNvPicPr>
            <a:picLocks noChangeAspect="1"/>
          </p:cNvPicPr>
          <p:nvPr/>
        </p:nvPicPr>
        <p:blipFill>
          <a:blip r:embed="rId3"/>
          <a:stretch>
            <a:fillRect/>
          </a:stretch>
        </p:blipFill>
        <p:spPr>
          <a:xfrm>
            <a:off x="5273686" y="3586430"/>
            <a:ext cx="711200" cy="711200"/>
          </a:xfrm>
          <a:prstGeom prst="rect">
            <a:avLst/>
          </a:prstGeom>
        </p:spPr>
      </p:pic>
      <p:pic>
        <p:nvPicPr>
          <p:cNvPr id="19" name="Image 18">
            <a:extLst>
              <a:ext uri="{FF2B5EF4-FFF2-40B4-BE49-F238E27FC236}">
                <a16:creationId xmlns:a16="http://schemas.microsoft.com/office/drawing/2014/main" id="{845E166E-4406-5B4B-95D0-C689D65B9B7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59119" y="3592649"/>
            <a:ext cx="627951" cy="627951"/>
          </a:xfrm>
          <a:prstGeom prst="rect">
            <a:avLst/>
          </a:prstGeom>
        </p:spPr>
      </p:pic>
      <p:pic>
        <p:nvPicPr>
          <p:cNvPr id="21" name="Image 20">
            <a:extLst>
              <a:ext uri="{FF2B5EF4-FFF2-40B4-BE49-F238E27FC236}">
                <a16:creationId xmlns:a16="http://schemas.microsoft.com/office/drawing/2014/main" id="{73C16F14-6069-A44E-AA6D-BF6DC74FB225}"/>
              </a:ext>
            </a:extLst>
          </p:cNvPr>
          <p:cNvPicPr>
            <a:picLocks noChangeAspect="1"/>
          </p:cNvPicPr>
          <p:nvPr/>
        </p:nvPicPr>
        <p:blipFill>
          <a:blip r:embed="rId5"/>
          <a:stretch>
            <a:fillRect/>
          </a:stretch>
        </p:blipFill>
        <p:spPr>
          <a:xfrm>
            <a:off x="451591" y="1478514"/>
            <a:ext cx="711200" cy="711200"/>
          </a:xfrm>
          <a:prstGeom prst="rect">
            <a:avLst/>
          </a:prstGeom>
        </p:spPr>
      </p:pic>
      <p:sp>
        <p:nvSpPr>
          <p:cNvPr id="16" name="Espace réservé du contenu 10">
            <a:extLst>
              <a:ext uri="{FF2B5EF4-FFF2-40B4-BE49-F238E27FC236}">
                <a16:creationId xmlns:a16="http://schemas.microsoft.com/office/drawing/2014/main" id="{1C671FA1-9EBF-8342-A3E1-AC2A2D87A9CB}"/>
              </a:ext>
            </a:extLst>
          </p:cNvPr>
          <p:cNvSpPr txBox="1">
            <a:spLocks/>
          </p:cNvSpPr>
          <p:nvPr/>
        </p:nvSpPr>
        <p:spPr>
          <a:xfrm>
            <a:off x="4303915" y="1352396"/>
            <a:ext cx="4516386" cy="174406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en-GB" sz="1000" b="1" dirty="0">
                <a:solidFill>
                  <a:srgbClr val="4E879B"/>
                </a:solidFill>
                <a:latin typeface="Arial" panose="020B0604020202020204" pitchFamily="34" charset="0"/>
                <a:cs typeface="Arial" panose="020B0604020202020204" pitchFamily="34" charset="0"/>
              </a:rPr>
              <a:t>Horizon Europe launch and 2021 results:</a:t>
            </a:r>
          </a:p>
          <a:p>
            <a:pPr marL="171450" lvl="3" indent="-171450" defTabSz="600060">
              <a:lnSpc>
                <a:spcPct val="100000"/>
              </a:lnSpc>
              <a:spcBef>
                <a:spcPts val="225"/>
              </a:spcBef>
              <a:buClr>
                <a:srgbClr val="DE492A"/>
              </a:buClr>
              <a:buFont typeface="Helvetica" pitchFamily="2" charset="0"/>
              <a:buChar char="•"/>
            </a:pPr>
            <a:r>
              <a:rPr lang="en-GB" altLang="fr-FR" sz="1000" dirty="0">
                <a:solidFill>
                  <a:schemeClr val="tx1">
                    <a:lumMod val="50000"/>
                  </a:schemeClr>
                </a:solidFill>
                <a:latin typeface="Arial" panose="020B0604020202020204" pitchFamily="34" charset="0"/>
                <a:cs typeface="Arial" panose="020B0604020202020204" pitchFamily="34" charset="0"/>
              </a:rPr>
              <a:t>ERC: 57 projects, 2</a:t>
            </a:r>
            <a:r>
              <a:rPr lang="en-GB" altLang="fr-FR" sz="1000" baseline="30000" dirty="0">
                <a:solidFill>
                  <a:schemeClr val="tx1">
                    <a:lumMod val="50000"/>
                  </a:schemeClr>
                </a:solidFill>
                <a:latin typeface="Arial" panose="020B0604020202020204" pitchFamily="34" charset="0"/>
                <a:cs typeface="Arial" panose="020B0604020202020204" pitchFamily="34" charset="0"/>
              </a:rPr>
              <a:t>d</a:t>
            </a:r>
            <a:r>
              <a:rPr lang="en-GB" altLang="fr-FR" sz="1000" dirty="0">
                <a:solidFill>
                  <a:schemeClr val="tx1">
                    <a:lumMod val="50000"/>
                  </a:schemeClr>
                </a:solidFill>
                <a:latin typeface="Arial" panose="020B0604020202020204" pitchFamily="34" charset="0"/>
                <a:cs typeface="Arial" panose="020B0604020202020204" pitchFamily="34" charset="0"/>
              </a:rPr>
              <a:t> French ERC grant winner</a:t>
            </a:r>
          </a:p>
          <a:p>
            <a:pPr marL="171450" lvl="3" indent="-171450" defTabSz="600060">
              <a:lnSpc>
                <a:spcPct val="100000"/>
              </a:lnSpc>
              <a:spcBef>
                <a:spcPts val="225"/>
              </a:spcBef>
              <a:buClr>
                <a:srgbClr val="DE492A"/>
              </a:buClr>
              <a:buFont typeface="Helvetica" pitchFamily="2" charset="0"/>
              <a:buChar char="•"/>
            </a:pPr>
            <a:r>
              <a:rPr lang="en-GB" altLang="fr-FR" sz="1000" dirty="0">
                <a:solidFill>
                  <a:schemeClr val="tx1">
                    <a:lumMod val="50000"/>
                  </a:schemeClr>
                </a:solidFill>
                <a:latin typeface="Arial" panose="020B0604020202020204" pitchFamily="34" charset="0"/>
                <a:cs typeface="Arial" panose="020B0604020202020204" pitchFamily="34" charset="0"/>
              </a:rPr>
              <a:t>Marie </a:t>
            </a:r>
            <a:r>
              <a:rPr lang="en-GB" altLang="fr-FR" sz="1000" dirty="0" err="1">
                <a:solidFill>
                  <a:schemeClr val="tx1">
                    <a:lumMod val="50000"/>
                  </a:schemeClr>
                </a:solidFill>
                <a:latin typeface="Arial" panose="020B0604020202020204" pitchFamily="34" charset="0"/>
                <a:cs typeface="Arial" panose="020B0604020202020204" pitchFamily="34" charset="0"/>
              </a:rPr>
              <a:t>Sk</a:t>
            </a:r>
            <a:r>
              <a:rPr lang="en-GB" sz="1000" dirty="0" err="1">
                <a:latin typeface="Arial" panose="020B0604020202020204" pitchFamily="34" charset="0"/>
                <a:cs typeface="Arial" panose="020B0604020202020204" pitchFamily="34" charset="0"/>
              </a:rPr>
              <a:t>ł</a:t>
            </a:r>
            <a:r>
              <a:rPr lang="en-GB" altLang="fr-FR" sz="1000" dirty="0" err="1">
                <a:solidFill>
                  <a:schemeClr val="tx1">
                    <a:lumMod val="50000"/>
                  </a:schemeClr>
                </a:solidFill>
                <a:latin typeface="Arial" panose="020B0604020202020204" pitchFamily="34" charset="0"/>
                <a:cs typeface="Arial" panose="020B0604020202020204" pitchFamily="34" charset="0"/>
              </a:rPr>
              <a:t>odowska</a:t>
            </a:r>
            <a:r>
              <a:rPr lang="en-GB" altLang="fr-FR" sz="1000" dirty="0">
                <a:solidFill>
                  <a:schemeClr val="tx1">
                    <a:lumMod val="50000"/>
                  </a:schemeClr>
                </a:solidFill>
                <a:latin typeface="Arial" panose="020B0604020202020204" pitchFamily="34" charset="0"/>
                <a:cs typeface="Arial" panose="020B0604020202020204" pitchFamily="34" charset="0"/>
              </a:rPr>
              <a:t> Curie Actions: 9 individual grants, 11 doctoral networks, including 2 </a:t>
            </a:r>
            <a:r>
              <a:rPr lang="en-GB" altLang="fr-FR" sz="1000" dirty="0" err="1">
                <a:solidFill>
                  <a:schemeClr val="tx1">
                    <a:lumMod val="50000"/>
                  </a:schemeClr>
                </a:solidFill>
                <a:latin typeface="Arial" panose="020B0604020202020204" pitchFamily="34" charset="0"/>
                <a:cs typeface="Arial" panose="020B0604020202020204" pitchFamily="34" charset="0"/>
              </a:rPr>
              <a:t>coordinations</a:t>
            </a:r>
            <a:endParaRPr lang="en-GB" altLang="fr-FR" sz="1000" dirty="0">
              <a:solidFill>
                <a:schemeClr val="tx1">
                  <a:lumMod val="50000"/>
                </a:schemeClr>
              </a:solidFill>
              <a:latin typeface="Arial" panose="020B0604020202020204" pitchFamily="34" charset="0"/>
              <a:cs typeface="Arial" panose="020B0604020202020204" pitchFamily="34" charset="0"/>
            </a:endParaRPr>
          </a:p>
          <a:p>
            <a:pPr marL="171450" lvl="3" indent="-171450" defTabSz="600060">
              <a:lnSpc>
                <a:spcPct val="100000"/>
              </a:lnSpc>
              <a:spcBef>
                <a:spcPts val="225"/>
              </a:spcBef>
              <a:buClr>
                <a:srgbClr val="DE492A"/>
              </a:buClr>
              <a:buFont typeface="Helvetica" pitchFamily="2" charset="0"/>
              <a:buChar char="•"/>
            </a:pPr>
            <a:r>
              <a:rPr lang="en-GB" altLang="fr-FR" sz="1000" dirty="0">
                <a:solidFill>
                  <a:schemeClr val="tx1">
                    <a:lumMod val="50000"/>
                  </a:schemeClr>
                </a:solidFill>
                <a:latin typeface="Arial" panose="020B0604020202020204" pitchFamily="34" charset="0"/>
                <a:cs typeface="Arial" panose="020B0604020202020204" pitchFamily="34" charset="0"/>
              </a:rPr>
              <a:t>Health Cluster: 54 projects, including 13 </a:t>
            </a:r>
            <a:r>
              <a:rPr lang="en-GB" altLang="fr-FR" sz="1000" dirty="0" err="1">
                <a:solidFill>
                  <a:schemeClr val="tx1">
                    <a:lumMod val="50000"/>
                  </a:schemeClr>
                </a:solidFill>
                <a:latin typeface="Arial" panose="020B0604020202020204" pitchFamily="34" charset="0"/>
                <a:cs typeface="Arial" panose="020B0604020202020204" pitchFamily="34" charset="0"/>
              </a:rPr>
              <a:t>coordinations</a:t>
            </a:r>
            <a:endParaRPr lang="en-GB" altLang="fr-FR" sz="1000" dirty="0">
              <a:solidFill>
                <a:schemeClr val="tx1">
                  <a:lumMod val="50000"/>
                </a:schemeClr>
              </a:solidFill>
              <a:latin typeface="Arial" panose="020B0604020202020204" pitchFamily="34" charset="0"/>
              <a:cs typeface="Arial" panose="020B0604020202020204" pitchFamily="34" charset="0"/>
            </a:endParaRPr>
          </a:p>
          <a:p>
            <a:pPr marL="171450" lvl="3" indent="-171450" defTabSz="600060">
              <a:lnSpc>
                <a:spcPct val="100000"/>
              </a:lnSpc>
              <a:spcBef>
                <a:spcPts val="225"/>
              </a:spcBef>
              <a:buClr>
                <a:srgbClr val="DE492A"/>
              </a:buClr>
              <a:buFont typeface="Helvetica" pitchFamily="2" charset="0"/>
              <a:buChar char="•"/>
            </a:pPr>
            <a:r>
              <a:rPr lang="en-GB" altLang="fr-FR" sz="1000" dirty="0">
                <a:solidFill>
                  <a:schemeClr val="tx1">
                    <a:lumMod val="50000"/>
                  </a:schemeClr>
                </a:solidFill>
                <a:latin typeface="Arial" panose="020B0604020202020204" pitchFamily="34" charset="0"/>
                <a:cs typeface="Arial" panose="020B0604020202020204" pitchFamily="34" charset="0"/>
              </a:rPr>
              <a:t>EIC: 16 projects, including 2 coordination</a:t>
            </a:r>
          </a:p>
          <a:p>
            <a:pPr marL="171450" lvl="3" indent="-171450" defTabSz="600060">
              <a:lnSpc>
                <a:spcPct val="100000"/>
              </a:lnSpc>
              <a:spcBef>
                <a:spcPts val="225"/>
              </a:spcBef>
              <a:buClr>
                <a:srgbClr val="DE492A"/>
              </a:buClr>
              <a:buFont typeface="Helvetica" pitchFamily="2" charset="0"/>
              <a:buChar char="•"/>
            </a:pPr>
            <a:r>
              <a:rPr lang="en-GB" altLang="fr-FR" sz="1000" dirty="0">
                <a:solidFill>
                  <a:schemeClr val="tx1">
                    <a:lumMod val="50000"/>
                  </a:schemeClr>
                </a:solidFill>
                <a:latin typeface="Arial" panose="020B0604020202020204" pitchFamily="34" charset="0"/>
                <a:cs typeface="Arial" panose="020B0604020202020204" pitchFamily="34" charset="0"/>
              </a:rPr>
              <a:t>Infrastructure: participation in 6 projects</a:t>
            </a:r>
          </a:p>
          <a:p>
            <a:pPr marL="0" lvl="3" defTabSz="600060">
              <a:lnSpc>
                <a:spcPct val="100000"/>
              </a:lnSpc>
              <a:spcBef>
                <a:spcPts val="225"/>
              </a:spcBef>
              <a:buClr>
                <a:schemeClr val="accent1"/>
              </a:buClr>
            </a:pPr>
            <a:r>
              <a:rPr lang="fr-FR" sz="1000" b="1" dirty="0">
                <a:solidFill>
                  <a:srgbClr val="4E879B"/>
                </a:solidFill>
                <a:latin typeface="Arial" panose="020B0604020202020204" pitchFamily="34" charset="0"/>
                <a:cs typeface="Arial" panose="020B0604020202020204" pitchFamily="34" charset="0"/>
              </a:rPr>
              <a:t>Horizon 2020 </a:t>
            </a:r>
            <a:r>
              <a:rPr lang="fr-FR" sz="1000" b="1" dirty="0" err="1">
                <a:solidFill>
                  <a:srgbClr val="4E879B"/>
                </a:solidFill>
                <a:latin typeface="Arial" panose="020B0604020202020204" pitchFamily="34" charset="0"/>
                <a:cs typeface="Arial" panose="020B0604020202020204" pitchFamily="34" charset="0"/>
              </a:rPr>
              <a:t>results</a:t>
            </a:r>
            <a:r>
              <a:rPr lang="fr-FR" sz="1000" b="1" dirty="0">
                <a:solidFill>
                  <a:srgbClr val="4E879B"/>
                </a:solidFill>
                <a:latin typeface="Arial" panose="020B0604020202020204" pitchFamily="34" charset="0"/>
                <a:cs typeface="Arial" panose="020B0604020202020204" pitchFamily="34" charset="0"/>
              </a:rPr>
              <a:t>:</a:t>
            </a:r>
            <a:endParaRPr lang="fr-FR" altLang="fr-FR" sz="1000" dirty="0">
              <a:solidFill>
                <a:srgbClr val="4E879B"/>
              </a:solidFill>
              <a:latin typeface="Arial" panose="020B0604020202020204" pitchFamily="34" charset="0"/>
              <a:cs typeface="Arial" panose="020B0604020202020204" pitchFamily="34" charset="0"/>
            </a:endParaRPr>
          </a:p>
          <a:p>
            <a:pPr marL="171450" lvl="3" indent="-171450" defTabSz="600060">
              <a:lnSpc>
                <a:spcPct val="100000"/>
              </a:lnSpc>
              <a:spcBef>
                <a:spcPts val="225"/>
              </a:spcBef>
              <a:buClr>
                <a:srgbClr val="DE492A"/>
              </a:buClr>
              <a:buFont typeface="Helvetica" pitchFamily="2" charset="0"/>
              <a:buChar char="•"/>
            </a:pPr>
            <a:r>
              <a:rPr lang="en-GB" altLang="fr-FR" sz="1000" dirty="0">
                <a:solidFill>
                  <a:schemeClr val="tx1">
                    <a:lumMod val="50000"/>
                  </a:schemeClr>
                </a:solidFill>
                <a:latin typeface="Arial" panose="020B0604020202020204" pitchFamily="34" charset="0"/>
                <a:cs typeface="Arial" panose="020B0604020202020204" pitchFamily="34" charset="0"/>
              </a:rPr>
              <a:t>1</a:t>
            </a:r>
            <a:r>
              <a:rPr lang="en-GB" altLang="fr-FR" sz="1000" baseline="30000" dirty="0">
                <a:solidFill>
                  <a:schemeClr val="tx1">
                    <a:lumMod val="50000"/>
                  </a:schemeClr>
                </a:solidFill>
                <a:latin typeface="Arial" panose="020B0604020202020204" pitchFamily="34" charset="0"/>
                <a:cs typeface="Arial" panose="020B0604020202020204" pitchFamily="34" charset="0"/>
              </a:rPr>
              <a:t>st</a:t>
            </a:r>
            <a:r>
              <a:rPr lang="en-GB" altLang="fr-FR" sz="1000" dirty="0">
                <a:solidFill>
                  <a:schemeClr val="tx1">
                    <a:lumMod val="50000"/>
                  </a:schemeClr>
                </a:solidFill>
                <a:latin typeface="Arial" panose="020B0604020202020204" pitchFamily="34" charset="0"/>
                <a:cs typeface="Arial" panose="020B0604020202020204" pitchFamily="34" charset="0"/>
              </a:rPr>
              <a:t> coordinator of the Health societal challenge</a:t>
            </a:r>
          </a:p>
          <a:p>
            <a:pPr marL="171450" lvl="3" indent="-171450" defTabSz="600060">
              <a:lnSpc>
                <a:spcPct val="100000"/>
              </a:lnSpc>
              <a:spcBef>
                <a:spcPts val="225"/>
              </a:spcBef>
              <a:buClr>
                <a:srgbClr val="DE492A"/>
              </a:buClr>
              <a:buFont typeface="Helvetica" pitchFamily="2" charset="0"/>
              <a:buChar char="•"/>
            </a:pPr>
            <a:r>
              <a:rPr lang="en-GB" altLang="fr-FR" sz="1000" dirty="0">
                <a:solidFill>
                  <a:schemeClr val="tx1">
                    <a:lumMod val="50000"/>
                  </a:schemeClr>
                </a:solidFill>
                <a:latin typeface="Arial" panose="020B0604020202020204" pitchFamily="34" charset="0"/>
                <a:cs typeface="Arial" panose="020B0604020202020204" pitchFamily="34" charset="0"/>
              </a:rPr>
              <a:t>396 contracts, incl. </a:t>
            </a:r>
            <a:r>
              <a:rPr lang="en-GB" altLang="fr-FR" sz="1000" dirty="0">
                <a:latin typeface="Arial" panose="020B0604020202020204" pitchFamily="34" charset="0"/>
                <a:cs typeface="Arial" panose="020B0604020202020204" pitchFamily="34" charset="0"/>
              </a:rPr>
              <a:t>83 grant winners and </a:t>
            </a:r>
            <a:r>
              <a:rPr lang="en-GB" sz="1000" dirty="0">
                <a:latin typeface="Arial" panose="020B0604020202020204" pitchFamily="34" charset="0"/>
                <a:cs typeface="Arial" panose="020B0604020202020204" pitchFamily="34" charset="0"/>
              </a:rPr>
              <a:t>53 Marie </a:t>
            </a:r>
            <a:r>
              <a:rPr lang="en-GB" sz="1000" dirty="0" err="1">
                <a:latin typeface="Arial" panose="020B0604020202020204" pitchFamily="34" charset="0"/>
                <a:cs typeface="Arial" panose="020B0604020202020204" pitchFamily="34" charset="0"/>
              </a:rPr>
              <a:t>Skłodowska</a:t>
            </a:r>
            <a:r>
              <a:rPr lang="en-GB" sz="1000" dirty="0">
                <a:latin typeface="Arial" panose="020B0604020202020204" pitchFamily="34" charset="0"/>
                <a:cs typeface="Arial" panose="020B0604020202020204" pitchFamily="34" charset="0"/>
              </a:rPr>
              <a:t>-Curie grants</a:t>
            </a:r>
          </a:p>
        </p:txBody>
      </p:sp>
    </p:spTree>
    <p:extLst>
      <p:ext uri="{BB962C8B-B14F-4D97-AF65-F5344CB8AC3E}">
        <p14:creationId xmlns:p14="http://schemas.microsoft.com/office/powerpoint/2010/main" val="2048435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a:xfrm>
            <a:off x="175501" y="209199"/>
            <a:ext cx="5671730" cy="286103"/>
          </a:xfrm>
          <a:prstGeom prst="rect">
            <a:avLst/>
          </a:prstGeom>
        </p:spPr>
        <p:txBody>
          <a:bodyPr/>
          <a:lstStyle/>
          <a:p>
            <a:r>
              <a:rPr lang="en-US" dirty="0"/>
              <a:t>Address major biomedical research challenges</a:t>
            </a:r>
          </a:p>
        </p:txBody>
      </p:sp>
      <p:sp>
        <p:nvSpPr>
          <p:cNvPr id="8" name="Espace réservé du numéro de diapositive 3">
            <a:extLst>
              <a:ext uri="{FF2B5EF4-FFF2-40B4-BE49-F238E27FC236}">
                <a16:creationId xmlns:a16="http://schemas.microsoft.com/office/drawing/2014/main" id="{98806B43-7455-6A46-975A-A7943520FF71}"/>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8</a:t>
            </a:fld>
            <a:endParaRPr lang="en-US"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79481CA1-7A63-364E-9570-1B64AED7D198}"/>
              </a:ext>
            </a:extLst>
          </p:cNvPr>
          <p:cNvSpPr txBox="1"/>
          <p:nvPr/>
        </p:nvSpPr>
        <p:spPr>
          <a:xfrm>
            <a:off x="611188" y="495302"/>
            <a:ext cx="7040144"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Make changes to adapt</a:t>
            </a:r>
          </a:p>
        </p:txBody>
      </p:sp>
      <p:sp>
        <p:nvSpPr>
          <p:cNvPr id="11" name="Espace réservé du contenu 10">
            <a:extLst>
              <a:ext uri="{FF2B5EF4-FFF2-40B4-BE49-F238E27FC236}">
                <a16:creationId xmlns:a16="http://schemas.microsoft.com/office/drawing/2014/main" id="{EE08417B-D72A-374D-81F1-4355449C893C}"/>
              </a:ext>
            </a:extLst>
          </p:cNvPr>
          <p:cNvSpPr txBox="1">
            <a:spLocks/>
          </p:cNvSpPr>
          <p:nvPr/>
        </p:nvSpPr>
        <p:spPr>
          <a:xfrm>
            <a:off x="665814" y="3020331"/>
            <a:ext cx="736960" cy="2769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en-US" altLang="fr-FR" sz="900" dirty="0" err="1">
                <a:solidFill>
                  <a:schemeClr val="tx1">
                    <a:lumMod val="50000"/>
                  </a:schemeClr>
                </a:solidFill>
                <a:latin typeface="Arial" panose="020B0604020202020204" pitchFamily="34" charset="0"/>
                <a:cs typeface="Arial" panose="020B0604020202020204" pitchFamily="34" charset="0"/>
              </a:rPr>
              <a:t>Inserm</a:t>
            </a:r>
            <a:r>
              <a:rPr lang="en-US" altLang="fr-FR" sz="900" dirty="0">
                <a:solidFill>
                  <a:schemeClr val="tx1">
                    <a:lumMod val="50000"/>
                  </a:schemeClr>
                </a:solidFill>
                <a:latin typeface="Arial" panose="020B0604020202020204" pitchFamily="34" charset="0"/>
                <a:cs typeface="Arial" panose="020B0604020202020204" pitchFamily="34" charset="0"/>
              </a:rPr>
              <a:t> is </a:t>
            </a:r>
            <a:r>
              <a:rPr lang="en-US" altLang="fr-FR" sz="900" b="1" dirty="0">
                <a:solidFill>
                  <a:srgbClr val="C00000"/>
                </a:solidFill>
                <a:latin typeface="Arial" panose="020B0604020202020204" pitchFamily="34" charset="0"/>
                <a:cs typeface="Arial" panose="020B0604020202020204" pitchFamily="34" charset="0"/>
              </a:rPr>
              <a:t>created</a:t>
            </a:r>
            <a:endParaRPr lang="en-US" altLang="fr-FR" sz="900" dirty="0">
              <a:solidFill>
                <a:schemeClr val="tx1">
                  <a:lumMod val="50000"/>
                </a:schemeClr>
              </a:solidFill>
              <a:latin typeface="Arial" panose="020B0604020202020204" pitchFamily="34" charset="0"/>
              <a:cs typeface="Arial" panose="020B0604020202020204" pitchFamily="34" charset="0"/>
            </a:endParaRPr>
          </a:p>
        </p:txBody>
      </p:sp>
      <p:sp>
        <p:nvSpPr>
          <p:cNvPr id="4" name="Ellipse 3">
            <a:extLst>
              <a:ext uri="{FF2B5EF4-FFF2-40B4-BE49-F238E27FC236}">
                <a16:creationId xmlns:a16="http://schemas.microsoft.com/office/drawing/2014/main" id="{56F983C2-292F-6742-AC4E-F446ED6D952E}"/>
              </a:ext>
            </a:extLst>
          </p:cNvPr>
          <p:cNvSpPr/>
          <p:nvPr/>
        </p:nvSpPr>
        <p:spPr>
          <a:xfrm>
            <a:off x="506476" y="4075002"/>
            <a:ext cx="123987" cy="123986"/>
          </a:xfrm>
          <a:prstGeom prst="ellipse">
            <a:avLst/>
          </a:prstGeom>
          <a:solidFill>
            <a:srgbClr val="8A2C48"/>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Espace réservé du contenu 10">
            <a:extLst>
              <a:ext uri="{FF2B5EF4-FFF2-40B4-BE49-F238E27FC236}">
                <a16:creationId xmlns:a16="http://schemas.microsoft.com/office/drawing/2014/main" id="{42CBD491-7A43-C740-8518-61C0E665D397}"/>
              </a:ext>
            </a:extLst>
          </p:cNvPr>
          <p:cNvSpPr txBox="1">
            <a:spLocks/>
          </p:cNvSpPr>
          <p:nvPr/>
        </p:nvSpPr>
        <p:spPr>
          <a:xfrm>
            <a:off x="1650011" y="1856346"/>
            <a:ext cx="1080138" cy="157479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en-US" sz="900" dirty="0">
                <a:solidFill>
                  <a:schemeClr val="tx1">
                    <a:lumMod val="50000"/>
                  </a:schemeClr>
                </a:solidFill>
                <a:latin typeface="Arial" panose="020B0604020202020204" pitchFamily="34" charset="0"/>
                <a:cs typeface="Arial" panose="020B0604020202020204" pitchFamily="34" charset="0"/>
              </a:rPr>
              <a:t>P</a:t>
            </a:r>
            <a:r>
              <a:rPr lang="en-US" sz="900" dirty="0">
                <a:latin typeface="Arial" panose="020B0604020202020204" pitchFamily="34" charset="0"/>
                <a:cs typeface="Arial" panose="020B0604020202020204" pitchFamily="34" charset="0"/>
              </a:rPr>
              <a:t>ublic scientific and technological institute, entirely dedicated to human health and biomedical research</a:t>
            </a:r>
          </a:p>
          <a:p>
            <a:pPr marL="0" lvl="3" defTabSz="600060">
              <a:lnSpc>
                <a:spcPct val="100000"/>
              </a:lnSpc>
              <a:spcBef>
                <a:spcPts val="225"/>
              </a:spcBef>
              <a:buClr>
                <a:schemeClr val="accent1"/>
              </a:buClr>
            </a:pPr>
            <a:endParaRPr lang="en-US" sz="900" dirty="0">
              <a:latin typeface="Arial" panose="020B0604020202020204" pitchFamily="34" charset="0"/>
              <a:cs typeface="Arial" panose="020B0604020202020204" pitchFamily="34" charset="0"/>
            </a:endParaRPr>
          </a:p>
          <a:p>
            <a:pPr marL="0" lvl="3" defTabSz="600060">
              <a:lnSpc>
                <a:spcPct val="100000"/>
              </a:lnSpc>
              <a:spcBef>
                <a:spcPts val="225"/>
              </a:spcBef>
              <a:buClr>
                <a:schemeClr val="accent1"/>
              </a:buClr>
            </a:pPr>
            <a:r>
              <a:rPr lang="en-US" sz="900" dirty="0">
                <a:latin typeface="Arial" panose="020B0604020202020204" pitchFamily="34" charset="0"/>
                <a:cs typeface="Arial" panose="020B0604020202020204" pitchFamily="34" charset="0"/>
              </a:rPr>
              <a:t>Placed under the </a:t>
            </a:r>
            <a:r>
              <a:rPr lang="en-US" sz="900" b="1" dirty="0">
                <a:solidFill>
                  <a:srgbClr val="FF3A00"/>
                </a:solidFill>
                <a:latin typeface="Arial" panose="020B0604020202020204" pitchFamily="34" charset="0"/>
                <a:cs typeface="Arial" panose="020B0604020202020204" pitchFamily="34" charset="0"/>
              </a:rPr>
              <a:t>joint authority </a:t>
            </a:r>
            <a:r>
              <a:rPr lang="en-US" sz="900" dirty="0">
                <a:latin typeface="Arial" panose="020B0604020202020204" pitchFamily="34" charset="0"/>
                <a:cs typeface="Arial" panose="020B0604020202020204" pitchFamily="34" charset="0"/>
              </a:rPr>
              <a:t>of the French Ministries of Health and Research</a:t>
            </a:r>
          </a:p>
        </p:txBody>
      </p:sp>
      <p:sp>
        <p:nvSpPr>
          <p:cNvPr id="14" name="Espace réservé du contenu 10">
            <a:extLst>
              <a:ext uri="{FF2B5EF4-FFF2-40B4-BE49-F238E27FC236}">
                <a16:creationId xmlns:a16="http://schemas.microsoft.com/office/drawing/2014/main" id="{BADD94A7-551C-1042-B4DB-5F04BBDAFA46}"/>
              </a:ext>
            </a:extLst>
          </p:cNvPr>
          <p:cNvSpPr txBox="1">
            <a:spLocks/>
          </p:cNvSpPr>
          <p:nvPr/>
        </p:nvSpPr>
        <p:spPr>
          <a:xfrm>
            <a:off x="3183103" y="2362263"/>
            <a:ext cx="1279387" cy="1436291"/>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en-US" sz="900" dirty="0" err="1">
                <a:latin typeface="Arial" panose="020B0604020202020204" pitchFamily="34" charset="0"/>
                <a:cs typeface="Arial" panose="020B0604020202020204" pitchFamily="34" charset="0"/>
              </a:rPr>
              <a:t>Inserm</a:t>
            </a:r>
            <a:r>
              <a:rPr lang="en-US" sz="900" dirty="0">
                <a:latin typeface="Arial" panose="020B0604020202020204" pitchFamily="34" charset="0"/>
                <a:cs typeface="Arial" panose="020B0604020202020204" pitchFamily="34" charset="0"/>
              </a:rPr>
              <a:t>, following reform, ensures the strategic, scientific and operational coordination of biomedical research</a:t>
            </a:r>
          </a:p>
          <a:p>
            <a:pPr marL="0" lvl="3" defTabSz="600060">
              <a:lnSpc>
                <a:spcPct val="100000"/>
              </a:lnSpc>
              <a:spcBef>
                <a:spcPts val="225"/>
              </a:spcBef>
              <a:buClr>
                <a:schemeClr val="accent1"/>
              </a:buClr>
            </a:pPr>
            <a:endParaRPr lang="en-US" sz="900" dirty="0">
              <a:latin typeface="Arial" panose="020B0604020202020204" pitchFamily="34" charset="0"/>
              <a:cs typeface="Arial" panose="020B0604020202020204" pitchFamily="34" charset="0"/>
            </a:endParaRPr>
          </a:p>
          <a:p>
            <a:pPr marL="0" lvl="3" defTabSz="600060">
              <a:lnSpc>
                <a:spcPct val="100000"/>
              </a:lnSpc>
              <a:spcBef>
                <a:spcPts val="225"/>
              </a:spcBef>
              <a:buClr>
                <a:schemeClr val="accent1"/>
              </a:buClr>
            </a:pPr>
            <a:r>
              <a:rPr lang="en-US" sz="900" b="1" dirty="0" err="1">
                <a:solidFill>
                  <a:srgbClr val="2D83C8"/>
                </a:solidFill>
                <a:latin typeface="Arial" panose="020B0604020202020204" pitchFamily="34" charset="0"/>
                <a:cs typeface="Arial" panose="020B0604020202020204" pitchFamily="34" charset="0"/>
              </a:rPr>
              <a:t>Aviesan</a:t>
            </a:r>
            <a:r>
              <a:rPr lang="en-US" sz="900" b="1" dirty="0">
                <a:solidFill>
                  <a:srgbClr val="2D83C8"/>
                </a:solidFill>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the French National Alliance for Life Sciences and Health, is created</a:t>
            </a:r>
            <a:endParaRPr lang="en-US" altLang="fr-FR" sz="900" b="1" dirty="0">
              <a:solidFill>
                <a:srgbClr val="2D83C8"/>
              </a:solidFill>
              <a:latin typeface="Arial" panose="020B0604020202020204" pitchFamily="34" charset="0"/>
              <a:cs typeface="Arial" panose="020B0604020202020204" pitchFamily="34" charset="0"/>
            </a:endParaRPr>
          </a:p>
        </p:txBody>
      </p:sp>
      <p:sp>
        <p:nvSpPr>
          <p:cNvPr id="15" name="Espace réservé du contenu 10">
            <a:extLst>
              <a:ext uri="{FF2B5EF4-FFF2-40B4-BE49-F238E27FC236}">
                <a16:creationId xmlns:a16="http://schemas.microsoft.com/office/drawing/2014/main" id="{CF6FB116-2FBF-5647-A791-DAC82EAF3B53}"/>
              </a:ext>
            </a:extLst>
          </p:cNvPr>
          <p:cNvSpPr txBox="1">
            <a:spLocks/>
          </p:cNvSpPr>
          <p:nvPr/>
        </p:nvSpPr>
        <p:spPr>
          <a:xfrm>
            <a:off x="4895852" y="1652336"/>
            <a:ext cx="1104037" cy="115929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en-US" sz="900" dirty="0" err="1">
                <a:latin typeface="Arial" panose="020B0604020202020204" pitchFamily="34" charset="0"/>
                <a:cs typeface="Arial" panose="020B0604020202020204" pitchFamily="34" charset="0"/>
              </a:rPr>
              <a:t>Inserm</a:t>
            </a:r>
            <a:r>
              <a:rPr lang="en-US" sz="900" dirty="0">
                <a:latin typeface="Arial" panose="020B0604020202020204" pitchFamily="34" charset="0"/>
                <a:cs typeface="Arial" panose="020B0604020202020204" pitchFamily="34" charset="0"/>
              </a:rPr>
              <a:t> establishes </a:t>
            </a:r>
          </a:p>
          <a:p>
            <a:pPr marL="0" lvl="3" defTabSz="600060">
              <a:lnSpc>
                <a:spcPct val="100000"/>
              </a:lnSpc>
              <a:spcBef>
                <a:spcPts val="225"/>
              </a:spcBef>
              <a:buClr>
                <a:schemeClr val="accent1"/>
              </a:buClr>
            </a:pPr>
            <a:r>
              <a:rPr lang="en-US" sz="900" dirty="0">
                <a:latin typeface="Arial" panose="020B0604020202020204" pitchFamily="34" charset="0"/>
                <a:cs typeface="Arial" panose="020B0604020202020204" pitchFamily="34" charset="0"/>
              </a:rPr>
              <a:t>its first </a:t>
            </a:r>
            <a:r>
              <a:rPr lang="en-US" sz="900" b="1" dirty="0">
                <a:solidFill>
                  <a:srgbClr val="92D04F"/>
                </a:solidFill>
                <a:latin typeface="Arial" panose="020B0604020202020204" pitchFamily="34" charset="0"/>
                <a:cs typeface="Arial" panose="020B0604020202020204" pitchFamily="34" charset="0"/>
              </a:rPr>
              <a:t>Strategic plan </a:t>
            </a:r>
            <a:r>
              <a:rPr lang="en-US" sz="900" dirty="0">
                <a:latin typeface="Arial" panose="020B0604020202020204" pitchFamily="34" charset="0"/>
                <a:cs typeface="Arial" panose="020B0604020202020204" pitchFamily="34" charset="0"/>
              </a:rPr>
              <a:t>and its </a:t>
            </a:r>
            <a:r>
              <a:rPr lang="en-US" sz="900" b="1" dirty="0">
                <a:solidFill>
                  <a:srgbClr val="92D04F"/>
                </a:solidFill>
                <a:latin typeface="Arial" panose="020B0604020202020204" pitchFamily="34" charset="0"/>
                <a:cs typeface="Arial" panose="020B0604020202020204" pitchFamily="34" charset="0"/>
              </a:rPr>
              <a:t>Objectives and performance contract</a:t>
            </a:r>
            <a:r>
              <a:rPr lang="en-US" sz="900" dirty="0">
                <a:latin typeface="Arial" panose="020B0604020202020204" pitchFamily="34" charset="0"/>
                <a:cs typeface="Arial" panose="020B0604020202020204" pitchFamily="34" charset="0"/>
              </a:rPr>
              <a:t> with the French State </a:t>
            </a:r>
          </a:p>
          <a:p>
            <a:pPr marL="0" lvl="3" defTabSz="600060">
              <a:lnSpc>
                <a:spcPct val="100000"/>
              </a:lnSpc>
              <a:spcBef>
                <a:spcPts val="225"/>
              </a:spcBef>
              <a:buClr>
                <a:schemeClr val="accent1"/>
              </a:buClr>
            </a:pPr>
            <a:r>
              <a:rPr lang="en-US" sz="900" dirty="0">
                <a:latin typeface="Arial" panose="020B0604020202020204" pitchFamily="34" charset="0"/>
                <a:cs typeface="Arial" panose="020B0604020202020204" pitchFamily="34" charset="0"/>
              </a:rPr>
              <a:t>(2011-2015)</a:t>
            </a:r>
            <a:endParaRPr lang="en-US" altLang="fr-FR" sz="900" b="1" dirty="0">
              <a:solidFill>
                <a:srgbClr val="00B0F0"/>
              </a:solidFill>
              <a:latin typeface="Arial" panose="020B0604020202020204" pitchFamily="34" charset="0"/>
              <a:cs typeface="Arial" panose="020B0604020202020204" pitchFamily="34" charset="0"/>
            </a:endParaRPr>
          </a:p>
        </p:txBody>
      </p:sp>
      <p:sp>
        <p:nvSpPr>
          <p:cNvPr id="5" name="Ellipse 4">
            <a:extLst>
              <a:ext uri="{FF2B5EF4-FFF2-40B4-BE49-F238E27FC236}">
                <a16:creationId xmlns:a16="http://schemas.microsoft.com/office/drawing/2014/main" id="{E59E39D9-D58A-024C-961C-08F70AA24DDF}"/>
              </a:ext>
            </a:extLst>
          </p:cNvPr>
          <p:cNvSpPr/>
          <p:nvPr/>
        </p:nvSpPr>
        <p:spPr>
          <a:xfrm>
            <a:off x="1225899" y="1185956"/>
            <a:ext cx="584663" cy="5846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5">
            <a:extLst>
              <a:ext uri="{FF2B5EF4-FFF2-40B4-BE49-F238E27FC236}">
                <a16:creationId xmlns:a16="http://schemas.microsoft.com/office/drawing/2014/main" id="{1032A090-1930-1042-ABDE-BAA53642E746}"/>
              </a:ext>
            </a:extLst>
          </p:cNvPr>
          <p:cNvSpPr/>
          <p:nvPr/>
        </p:nvSpPr>
        <p:spPr>
          <a:xfrm rot="10800000">
            <a:off x="1418787" y="1684890"/>
            <a:ext cx="198888" cy="1714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34114EC-5E99-0241-AE4A-E10AC1B26F36}"/>
              </a:ext>
            </a:extLst>
          </p:cNvPr>
          <p:cNvSpPr/>
          <p:nvPr/>
        </p:nvSpPr>
        <p:spPr>
          <a:xfrm>
            <a:off x="1263765" y="1371131"/>
            <a:ext cx="508931" cy="246221"/>
          </a:xfrm>
          <a:prstGeom prst="rect">
            <a:avLst/>
          </a:prstGeom>
        </p:spPr>
        <p:txBody>
          <a:bodyPr wrap="square">
            <a:spAutoFit/>
          </a:bodyPr>
          <a:lstStyle/>
          <a:p>
            <a:pPr algn="ctr"/>
            <a:r>
              <a:rPr lang="en-US" sz="1000" b="1" dirty="0">
                <a:solidFill>
                  <a:schemeClr val="bg1"/>
                </a:solidFill>
                <a:latin typeface="Arial" panose="020B0604020202020204" pitchFamily="34" charset="0"/>
                <a:cs typeface="Arial" panose="020B0604020202020204" pitchFamily="34" charset="0"/>
              </a:rPr>
              <a:t>1983</a:t>
            </a:r>
          </a:p>
        </p:txBody>
      </p:sp>
      <p:sp>
        <p:nvSpPr>
          <p:cNvPr id="18" name="Ellipse 17">
            <a:extLst>
              <a:ext uri="{FF2B5EF4-FFF2-40B4-BE49-F238E27FC236}">
                <a16:creationId xmlns:a16="http://schemas.microsoft.com/office/drawing/2014/main" id="{D4F10472-1D6B-134C-AE51-03BFC97E95A7}"/>
              </a:ext>
            </a:extLst>
          </p:cNvPr>
          <p:cNvSpPr/>
          <p:nvPr/>
        </p:nvSpPr>
        <p:spPr>
          <a:xfrm>
            <a:off x="276138" y="2349942"/>
            <a:ext cx="584663" cy="584663"/>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62147"/>
              </a:solidFill>
            </a:endParaRPr>
          </a:p>
        </p:txBody>
      </p:sp>
      <p:sp>
        <p:nvSpPr>
          <p:cNvPr id="19" name="Triangle 18">
            <a:extLst>
              <a:ext uri="{FF2B5EF4-FFF2-40B4-BE49-F238E27FC236}">
                <a16:creationId xmlns:a16="http://schemas.microsoft.com/office/drawing/2014/main" id="{A4AC314F-4260-2343-B8DE-1ED83F93ABD1}"/>
              </a:ext>
            </a:extLst>
          </p:cNvPr>
          <p:cNvSpPr/>
          <p:nvPr/>
        </p:nvSpPr>
        <p:spPr>
          <a:xfrm rot="10800000">
            <a:off x="469025" y="2848877"/>
            <a:ext cx="198888" cy="171455"/>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F968C03-B29B-A747-B861-106C63800BA7}"/>
              </a:ext>
            </a:extLst>
          </p:cNvPr>
          <p:cNvSpPr/>
          <p:nvPr/>
        </p:nvSpPr>
        <p:spPr>
          <a:xfrm>
            <a:off x="335072" y="2535117"/>
            <a:ext cx="466794" cy="246221"/>
          </a:xfrm>
          <a:prstGeom prst="rect">
            <a:avLst/>
          </a:prstGeom>
        </p:spPr>
        <p:txBody>
          <a:bodyPr wrap="none">
            <a:spAutoFit/>
          </a:bodyPr>
          <a:lstStyle/>
          <a:p>
            <a:pPr algn="ctr"/>
            <a:r>
              <a:rPr lang="en-US" sz="1000" b="1" dirty="0">
                <a:solidFill>
                  <a:schemeClr val="bg1"/>
                </a:solidFill>
                <a:latin typeface="Arial" panose="020B0604020202020204" pitchFamily="34" charset="0"/>
                <a:cs typeface="Arial" panose="020B0604020202020204" pitchFamily="34" charset="0"/>
              </a:rPr>
              <a:t>1964</a:t>
            </a:r>
          </a:p>
        </p:txBody>
      </p:sp>
      <p:cxnSp>
        <p:nvCxnSpPr>
          <p:cNvPr id="22" name="Connecteur droit 21">
            <a:extLst>
              <a:ext uri="{FF2B5EF4-FFF2-40B4-BE49-F238E27FC236}">
                <a16:creationId xmlns:a16="http://schemas.microsoft.com/office/drawing/2014/main" id="{7D172893-3F02-C64A-A873-264DD34AEF35}"/>
              </a:ext>
            </a:extLst>
          </p:cNvPr>
          <p:cNvCxnSpPr>
            <a:cxnSpLocks/>
          </p:cNvCxnSpPr>
          <p:nvPr/>
        </p:nvCxnSpPr>
        <p:spPr>
          <a:xfrm>
            <a:off x="568469" y="3046820"/>
            <a:ext cx="0" cy="992308"/>
          </a:xfrm>
          <a:prstGeom prst="line">
            <a:avLst/>
          </a:prstGeom>
          <a:ln>
            <a:solidFill>
              <a:srgbClr val="8A2C48"/>
            </a:solidFill>
          </a:ln>
        </p:spPr>
        <p:style>
          <a:lnRef idx="1">
            <a:schemeClr val="accent1"/>
          </a:lnRef>
          <a:fillRef idx="0">
            <a:schemeClr val="accent1"/>
          </a:fillRef>
          <a:effectRef idx="0">
            <a:schemeClr val="accent1"/>
          </a:effectRef>
          <a:fontRef idx="minor">
            <a:schemeClr val="tx1"/>
          </a:fontRef>
        </p:style>
      </p:cxnSp>
      <p:sp>
        <p:nvSpPr>
          <p:cNvPr id="23" name="Ellipse 22">
            <a:extLst>
              <a:ext uri="{FF2B5EF4-FFF2-40B4-BE49-F238E27FC236}">
                <a16:creationId xmlns:a16="http://schemas.microsoft.com/office/drawing/2014/main" id="{D9D78547-CA48-AB4E-9545-88E1DBBBF6E6}"/>
              </a:ext>
            </a:extLst>
          </p:cNvPr>
          <p:cNvSpPr/>
          <p:nvPr/>
        </p:nvSpPr>
        <p:spPr>
          <a:xfrm>
            <a:off x="1456237" y="4075002"/>
            <a:ext cx="123987" cy="123986"/>
          </a:xfrm>
          <a:prstGeom prst="ellipse">
            <a:avLst/>
          </a:prstGeom>
          <a:solidFill>
            <a:schemeClr val="accent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Connecteur droit 23">
            <a:extLst>
              <a:ext uri="{FF2B5EF4-FFF2-40B4-BE49-F238E27FC236}">
                <a16:creationId xmlns:a16="http://schemas.microsoft.com/office/drawing/2014/main" id="{CB635780-7C9C-8843-A013-5471E7D983E1}"/>
              </a:ext>
            </a:extLst>
          </p:cNvPr>
          <p:cNvCxnSpPr>
            <a:cxnSpLocks/>
          </p:cNvCxnSpPr>
          <p:nvPr/>
        </p:nvCxnSpPr>
        <p:spPr>
          <a:xfrm>
            <a:off x="1518230" y="1908495"/>
            <a:ext cx="0" cy="213063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Ellipse 25">
            <a:extLst>
              <a:ext uri="{FF2B5EF4-FFF2-40B4-BE49-F238E27FC236}">
                <a16:creationId xmlns:a16="http://schemas.microsoft.com/office/drawing/2014/main" id="{17D81B4C-86F6-E44E-8956-7715847E5079}"/>
              </a:ext>
            </a:extLst>
          </p:cNvPr>
          <p:cNvSpPr/>
          <p:nvPr/>
        </p:nvSpPr>
        <p:spPr>
          <a:xfrm>
            <a:off x="2768752" y="1691700"/>
            <a:ext cx="584663" cy="584663"/>
          </a:xfrm>
          <a:prstGeom prst="ellipse">
            <a:avLst/>
          </a:prstGeom>
          <a:solidFill>
            <a:srgbClr val="007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535FAE02-8907-A64B-823E-3C7B89FD6EFF}"/>
              </a:ext>
            </a:extLst>
          </p:cNvPr>
          <p:cNvSpPr/>
          <p:nvPr/>
        </p:nvSpPr>
        <p:spPr>
          <a:xfrm rot="10800000">
            <a:off x="2961640" y="2190635"/>
            <a:ext cx="198888" cy="171455"/>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5DD8BE9-D20F-FA4E-BC9E-7314D6695FA5}"/>
              </a:ext>
            </a:extLst>
          </p:cNvPr>
          <p:cNvSpPr/>
          <p:nvPr/>
        </p:nvSpPr>
        <p:spPr>
          <a:xfrm>
            <a:off x="2827686" y="1876875"/>
            <a:ext cx="466794" cy="246221"/>
          </a:xfrm>
          <a:prstGeom prst="rect">
            <a:avLst/>
          </a:prstGeom>
        </p:spPr>
        <p:txBody>
          <a:bodyPr wrap="none">
            <a:spAutoFit/>
          </a:bodyPr>
          <a:lstStyle/>
          <a:p>
            <a:pPr algn="ctr"/>
            <a:r>
              <a:rPr lang="en-US" sz="1000" b="1" dirty="0">
                <a:solidFill>
                  <a:schemeClr val="bg1"/>
                </a:solidFill>
                <a:latin typeface="Arial" panose="020B0604020202020204" pitchFamily="34" charset="0"/>
                <a:cs typeface="Arial" panose="020B0604020202020204" pitchFamily="34" charset="0"/>
              </a:rPr>
              <a:t>2009</a:t>
            </a:r>
          </a:p>
        </p:txBody>
      </p:sp>
      <p:sp>
        <p:nvSpPr>
          <p:cNvPr id="29" name="Ellipse 28">
            <a:extLst>
              <a:ext uri="{FF2B5EF4-FFF2-40B4-BE49-F238E27FC236}">
                <a16:creationId xmlns:a16="http://schemas.microsoft.com/office/drawing/2014/main" id="{FF68CBDC-39D5-344F-94DE-D6DBD1841072}"/>
              </a:ext>
            </a:extLst>
          </p:cNvPr>
          <p:cNvSpPr/>
          <p:nvPr/>
        </p:nvSpPr>
        <p:spPr>
          <a:xfrm>
            <a:off x="3372454" y="4075002"/>
            <a:ext cx="123987" cy="12398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Connecteur droit 29">
            <a:extLst>
              <a:ext uri="{FF2B5EF4-FFF2-40B4-BE49-F238E27FC236}">
                <a16:creationId xmlns:a16="http://schemas.microsoft.com/office/drawing/2014/main" id="{A2D43138-B708-DD46-B81A-405CA799C022}"/>
              </a:ext>
            </a:extLst>
          </p:cNvPr>
          <p:cNvCxnSpPr>
            <a:cxnSpLocks/>
          </p:cNvCxnSpPr>
          <p:nvPr/>
        </p:nvCxnSpPr>
        <p:spPr>
          <a:xfrm>
            <a:off x="3061083" y="2421289"/>
            <a:ext cx="0" cy="161783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3" name="Ellipse 32">
            <a:extLst>
              <a:ext uri="{FF2B5EF4-FFF2-40B4-BE49-F238E27FC236}">
                <a16:creationId xmlns:a16="http://schemas.microsoft.com/office/drawing/2014/main" id="{E6B22B18-DAC6-D34A-9CF1-85FC46FDD606}"/>
              </a:ext>
            </a:extLst>
          </p:cNvPr>
          <p:cNvSpPr/>
          <p:nvPr/>
        </p:nvSpPr>
        <p:spPr>
          <a:xfrm>
            <a:off x="4475155" y="976197"/>
            <a:ext cx="584663" cy="5846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8E8ADB21-33A7-A749-ABB7-7C9EEBF8CAA7}"/>
              </a:ext>
            </a:extLst>
          </p:cNvPr>
          <p:cNvSpPr/>
          <p:nvPr/>
        </p:nvSpPr>
        <p:spPr>
          <a:xfrm rot="10800000">
            <a:off x="4668042" y="1478562"/>
            <a:ext cx="198888" cy="171455"/>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5CCDD64-B20F-844B-93E8-5C99BC9F436B}"/>
              </a:ext>
            </a:extLst>
          </p:cNvPr>
          <p:cNvSpPr/>
          <p:nvPr/>
        </p:nvSpPr>
        <p:spPr>
          <a:xfrm>
            <a:off x="4534089" y="1149797"/>
            <a:ext cx="466794" cy="246221"/>
          </a:xfrm>
          <a:prstGeom prst="rect">
            <a:avLst/>
          </a:prstGeom>
        </p:spPr>
        <p:txBody>
          <a:bodyPr wrap="none">
            <a:spAutoFit/>
          </a:bodyPr>
          <a:lstStyle/>
          <a:p>
            <a:pPr algn="ctr"/>
            <a:r>
              <a:rPr lang="en-US" sz="1000" b="1" dirty="0">
                <a:solidFill>
                  <a:schemeClr val="bg1"/>
                </a:solidFill>
                <a:latin typeface="Arial" panose="020B0604020202020204" pitchFamily="34" charset="0"/>
                <a:cs typeface="Arial" panose="020B0604020202020204" pitchFamily="34" charset="0"/>
              </a:rPr>
              <a:t>2011</a:t>
            </a:r>
          </a:p>
        </p:txBody>
      </p:sp>
      <p:sp>
        <p:nvSpPr>
          <p:cNvPr id="36" name="Ellipse 35">
            <a:extLst>
              <a:ext uri="{FF2B5EF4-FFF2-40B4-BE49-F238E27FC236}">
                <a16:creationId xmlns:a16="http://schemas.microsoft.com/office/drawing/2014/main" id="{A616838A-5871-304C-96E1-CBB98742635C}"/>
              </a:ext>
            </a:extLst>
          </p:cNvPr>
          <p:cNvSpPr/>
          <p:nvPr/>
        </p:nvSpPr>
        <p:spPr>
          <a:xfrm>
            <a:off x="5085021" y="4075002"/>
            <a:ext cx="123987" cy="12398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Connecteur droit 36">
            <a:extLst>
              <a:ext uri="{FF2B5EF4-FFF2-40B4-BE49-F238E27FC236}">
                <a16:creationId xmlns:a16="http://schemas.microsoft.com/office/drawing/2014/main" id="{96DEAEEC-2CCF-7F41-A466-0E0793D1F049}"/>
              </a:ext>
            </a:extLst>
          </p:cNvPr>
          <p:cNvCxnSpPr>
            <a:cxnSpLocks/>
          </p:cNvCxnSpPr>
          <p:nvPr/>
        </p:nvCxnSpPr>
        <p:spPr>
          <a:xfrm>
            <a:off x="4767486" y="1770619"/>
            <a:ext cx="0" cy="225720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40" name="Ellipse 39">
            <a:extLst>
              <a:ext uri="{FF2B5EF4-FFF2-40B4-BE49-F238E27FC236}">
                <a16:creationId xmlns:a16="http://schemas.microsoft.com/office/drawing/2014/main" id="{0CDB7381-7A10-F74C-916C-DC86473DC8FC}"/>
              </a:ext>
            </a:extLst>
          </p:cNvPr>
          <p:cNvSpPr/>
          <p:nvPr/>
        </p:nvSpPr>
        <p:spPr>
          <a:xfrm>
            <a:off x="695034"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1" name="Ellipse 40">
            <a:extLst>
              <a:ext uri="{FF2B5EF4-FFF2-40B4-BE49-F238E27FC236}">
                <a16:creationId xmlns:a16="http://schemas.microsoft.com/office/drawing/2014/main" id="{8EAC4543-C576-3E4F-9EC5-5C59B23286CC}"/>
              </a:ext>
            </a:extLst>
          </p:cNvPr>
          <p:cNvSpPr/>
          <p:nvPr/>
        </p:nvSpPr>
        <p:spPr>
          <a:xfrm>
            <a:off x="885768"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2" name="Ellipse 41">
            <a:extLst>
              <a:ext uri="{FF2B5EF4-FFF2-40B4-BE49-F238E27FC236}">
                <a16:creationId xmlns:a16="http://schemas.microsoft.com/office/drawing/2014/main" id="{8558AFFA-B367-AF4C-889E-9B8BBDB18EB1}"/>
              </a:ext>
            </a:extLst>
          </p:cNvPr>
          <p:cNvSpPr/>
          <p:nvPr/>
        </p:nvSpPr>
        <p:spPr>
          <a:xfrm>
            <a:off x="1076502"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3" name="Ellipse 42">
            <a:extLst>
              <a:ext uri="{FF2B5EF4-FFF2-40B4-BE49-F238E27FC236}">
                <a16:creationId xmlns:a16="http://schemas.microsoft.com/office/drawing/2014/main" id="{68CF495E-BDC2-3047-9500-1B1C80347022}"/>
              </a:ext>
            </a:extLst>
          </p:cNvPr>
          <p:cNvSpPr/>
          <p:nvPr/>
        </p:nvSpPr>
        <p:spPr>
          <a:xfrm>
            <a:off x="1267236"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4" name="Ellipse 43">
            <a:extLst>
              <a:ext uri="{FF2B5EF4-FFF2-40B4-BE49-F238E27FC236}">
                <a16:creationId xmlns:a16="http://schemas.microsoft.com/office/drawing/2014/main" id="{8C8E0357-3361-3247-9A76-8ECFBBFF2CBE}"/>
              </a:ext>
            </a:extLst>
          </p:cNvPr>
          <p:cNvSpPr/>
          <p:nvPr/>
        </p:nvSpPr>
        <p:spPr>
          <a:xfrm>
            <a:off x="1660335"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Ellipse 44">
            <a:extLst>
              <a:ext uri="{FF2B5EF4-FFF2-40B4-BE49-F238E27FC236}">
                <a16:creationId xmlns:a16="http://schemas.microsoft.com/office/drawing/2014/main" id="{54E87F70-EC76-D840-94D1-E4E073D2E473}"/>
              </a:ext>
            </a:extLst>
          </p:cNvPr>
          <p:cNvSpPr/>
          <p:nvPr/>
        </p:nvSpPr>
        <p:spPr>
          <a:xfrm>
            <a:off x="1843574"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Ellipse 45">
            <a:extLst>
              <a:ext uri="{FF2B5EF4-FFF2-40B4-BE49-F238E27FC236}">
                <a16:creationId xmlns:a16="http://schemas.microsoft.com/office/drawing/2014/main" id="{DEDE0F7F-7AE9-4F48-B8F8-5223E7148DBA}"/>
              </a:ext>
            </a:extLst>
          </p:cNvPr>
          <p:cNvSpPr/>
          <p:nvPr/>
        </p:nvSpPr>
        <p:spPr>
          <a:xfrm>
            <a:off x="2030896"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Ellipse 46">
            <a:extLst>
              <a:ext uri="{FF2B5EF4-FFF2-40B4-BE49-F238E27FC236}">
                <a16:creationId xmlns:a16="http://schemas.microsoft.com/office/drawing/2014/main" id="{9DB9DFF4-54C4-BB4E-BB4D-77C77DC0C2BE}"/>
              </a:ext>
            </a:extLst>
          </p:cNvPr>
          <p:cNvSpPr/>
          <p:nvPr/>
        </p:nvSpPr>
        <p:spPr>
          <a:xfrm>
            <a:off x="2222355"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Ellipse 47">
            <a:extLst>
              <a:ext uri="{FF2B5EF4-FFF2-40B4-BE49-F238E27FC236}">
                <a16:creationId xmlns:a16="http://schemas.microsoft.com/office/drawing/2014/main" id="{F1088E57-92B4-E745-9564-AE8EB8339301}"/>
              </a:ext>
            </a:extLst>
          </p:cNvPr>
          <p:cNvSpPr/>
          <p:nvPr/>
        </p:nvSpPr>
        <p:spPr>
          <a:xfrm>
            <a:off x="2413814"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9" name="Ellipse 48">
            <a:extLst>
              <a:ext uri="{FF2B5EF4-FFF2-40B4-BE49-F238E27FC236}">
                <a16:creationId xmlns:a16="http://schemas.microsoft.com/office/drawing/2014/main" id="{98DD2797-D9B4-E647-AA68-EC3F546319FA}"/>
              </a:ext>
            </a:extLst>
          </p:cNvPr>
          <p:cNvSpPr/>
          <p:nvPr/>
        </p:nvSpPr>
        <p:spPr>
          <a:xfrm>
            <a:off x="2605273"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0" name="Ellipse 49">
            <a:extLst>
              <a:ext uri="{FF2B5EF4-FFF2-40B4-BE49-F238E27FC236}">
                <a16:creationId xmlns:a16="http://schemas.microsoft.com/office/drawing/2014/main" id="{28E5C3E4-DDB5-FA46-8377-34A15B0EBB6A}"/>
              </a:ext>
            </a:extLst>
          </p:cNvPr>
          <p:cNvSpPr/>
          <p:nvPr/>
        </p:nvSpPr>
        <p:spPr>
          <a:xfrm>
            <a:off x="2796732"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1" name="Ellipse 50">
            <a:extLst>
              <a:ext uri="{FF2B5EF4-FFF2-40B4-BE49-F238E27FC236}">
                <a16:creationId xmlns:a16="http://schemas.microsoft.com/office/drawing/2014/main" id="{C438ECF2-1066-3249-8A01-7617B46C745F}"/>
              </a:ext>
            </a:extLst>
          </p:cNvPr>
          <p:cNvSpPr/>
          <p:nvPr/>
        </p:nvSpPr>
        <p:spPr>
          <a:xfrm>
            <a:off x="2999090" y="4075002"/>
            <a:ext cx="123987" cy="123986"/>
          </a:xfrm>
          <a:prstGeom prst="ellipse">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 </a:t>
            </a:r>
          </a:p>
        </p:txBody>
      </p:sp>
      <p:sp>
        <p:nvSpPr>
          <p:cNvPr id="52" name="Ellipse 51">
            <a:extLst>
              <a:ext uri="{FF2B5EF4-FFF2-40B4-BE49-F238E27FC236}">
                <a16:creationId xmlns:a16="http://schemas.microsoft.com/office/drawing/2014/main" id="{54E0E863-93F0-CA49-AFB4-E53555F7AD1E}"/>
              </a:ext>
            </a:extLst>
          </p:cNvPr>
          <p:cNvSpPr/>
          <p:nvPr/>
        </p:nvSpPr>
        <p:spPr>
          <a:xfrm>
            <a:off x="3179650"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3" name="Ellipse 52">
            <a:extLst>
              <a:ext uri="{FF2B5EF4-FFF2-40B4-BE49-F238E27FC236}">
                <a16:creationId xmlns:a16="http://schemas.microsoft.com/office/drawing/2014/main" id="{7B61554B-F339-424E-BCEB-65CCC59A8517}"/>
              </a:ext>
            </a:extLst>
          </p:cNvPr>
          <p:cNvSpPr/>
          <p:nvPr/>
        </p:nvSpPr>
        <p:spPr>
          <a:xfrm>
            <a:off x="3933234"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4" name="Ellipse 53">
            <a:extLst>
              <a:ext uri="{FF2B5EF4-FFF2-40B4-BE49-F238E27FC236}">
                <a16:creationId xmlns:a16="http://schemas.microsoft.com/office/drawing/2014/main" id="{88A32C69-C964-5541-B6C5-83A89D90EEF6}"/>
              </a:ext>
            </a:extLst>
          </p:cNvPr>
          <p:cNvSpPr/>
          <p:nvPr/>
        </p:nvSpPr>
        <p:spPr>
          <a:xfrm>
            <a:off x="3562568"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5" name="Ellipse 54">
            <a:extLst>
              <a:ext uri="{FF2B5EF4-FFF2-40B4-BE49-F238E27FC236}">
                <a16:creationId xmlns:a16="http://schemas.microsoft.com/office/drawing/2014/main" id="{6E9A5280-A8D2-0840-863E-3C905D058D60}"/>
              </a:ext>
            </a:extLst>
          </p:cNvPr>
          <p:cNvSpPr/>
          <p:nvPr/>
        </p:nvSpPr>
        <p:spPr>
          <a:xfrm>
            <a:off x="3754027"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6" name="Ellipse 55">
            <a:extLst>
              <a:ext uri="{FF2B5EF4-FFF2-40B4-BE49-F238E27FC236}">
                <a16:creationId xmlns:a16="http://schemas.microsoft.com/office/drawing/2014/main" id="{EE7DACBF-4FAC-B74C-BCF0-27E18045093C}"/>
              </a:ext>
            </a:extLst>
          </p:cNvPr>
          <p:cNvSpPr/>
          <p:nvPr/>
        </p:nvSpPr>
        <p:spPr>
          <a:xfrm>
            <a:off x="4132861"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7" name="Ellipse 56">
            <a:extLst>
              <a:ext uri="{FF2B5EF4-FFF2-40B4-BE49-F238E27FC236}">
                <a16:creationId xmlns:a16="http://schemas.microsoft.com/office/drawing/2014/main" id="{CBA48DC3-D65A-394F-BB4A-20BD20BCAE53}"/>
              </a:ext>
            </a:extLst>
          </p:cNvPr>
          <p:cNvSpPr/>
          <p:nvPr/>
        </p:nvSpPr>
        <p:spPr>
          <a:xfrm>
            <a:off x="4325252"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8" name="Ellipse 57">
            <a:extLst>
              <a:ext uri="{FF2B5EF4-FFF2-40B4-BE49-F238E27FC236}">
                <a16:creationId xmlns:a16="http://schemas.microsoft.com/office/drawing/2014/main" id="{2BBAC97A-D103-3E45-9C2C-3B07767FCBF9}"/>
              </a:ext>
            </a:extLst>
          </p:cNvPr>
          <p:cNvSpPr/>
          <p:nvPr/>
        </p:nvSpPr>
        <p:spPr>
          <a:xfrm>
            <a:off x="4513560"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9" name="Ellipse 58">
            <a:extLst>
              <a:ext uri="{FF2B5EF4-FFF2-40B4-BE49-F238E27FC236}">
                <a16:creationId xmlns:a16="http://schemas.microsoft.com/office/drawing/2014/main" id="{02034AF8-4885-494E-BACD-60AC386727CD}"/>
              </a:ext>
            </a:extLst>
          </p:cNvPr>
          <p:cNvSpPr/>
          <p:nvPr/>
        </p:nvSpPr>
        <p:spPr>
          <a:xfrm>
            <a:off x="4705493" y="4075002"/>
            <a:ext cx="123987" cy="123986"/>
          </a:xfrm>
          <a:prstGeom prst="ellipse">
            <a:avLst/>
          </a:prstGeom>
          <a:solidFill>
            <a:srgbClr val="92D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Ellipse 59">
            <a:extLst>
              <a:ext uri="{FF2B5EF4-FFF2-40B4-BE49-F238E27FC236}">
                <a16:creationId xmlns:a16="http://schemas.microsoft.com/office/drawing/2014/main" id="{6CC6FEF5-92F2-264F-B03E-55949D874CB1}"/>
              </a:ext>
            </a:extLst>
          </p:cNvPr>
          <p:cNvSpPr/>
          <p:nvPr/>
        </p:nvSpPr>
        <p:spPr>
          <a:xfrm>
            <a:off x="4890176"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1" name="Ellipse 60">
            <a:extLst>
              <a:ext uri="{FF2B5EF4-FFF2-40B4-BE49-F238E27FC236}">
                <a16:creationId xmlns:a16="http://schemas.microsoft.com/office/drawing/2014/main" id="{F2E79500-F24F-E749-9B63-659157D45B2E}"/>
              </a:ext>
            </a:extLst>
          </p:cNvPr>
          <p:cNvSpPr/>
          <p:nvPr/>
        </p:nvSpPr>
        <p:spPr>
          <a:xfrm>
            <a:off x="5265859"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2" name="Ellipse 61">
            <a:extLst>
              <a:ext uri="{FF2B5EF4-FFF2-40B4-BE49-F238E27FC236}">
                <a16:creationId xmlns:a16="http://schemas.microsoft.com/office/drawing/2014/main" id="{658E5E5E-1944-284A-9583-77621E119F5D}"/>
              </a:ext>
            </a:extLst>
          </p:cNvPr>
          <p:cNvSpPr/>
          <p:nvPr/>
        </p:nvSpPr>
        <p:spPr>
          <a:xfrm>
            <a:off x="5828917"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3" name="Ellipse 62">
            <a:extLst>
              <a:ext uri="{FF2B5EF4-FFF2-40B4-BE49-F238E27FC236}">
                <a16:creationId xmlns:a16="http://schemas.microsoft.com/office/drawing/2014/main" id="{7B89CECB-77A5-624F-B6B2-BFCB024E4AD9}"/>
              </a:ext>
            </a:extLst>
          </p:cNvPr>
          <p:cNvSpPr/>
          <p:nvPr/>
        </p:nvSpPr>
        <p:spPr>
          <a:xfrm>
            <a:off x="5455100"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4" name="Ellipse 63">
            <a:extLst>
              <a:ext uri="{FF2B5EF4-FFF2-40B4-BE49-F238E27FC236}">
                <a16:creationId xmlns:a16="http://schemas.microsoft.com/office/drawing/2014/main" id="{AA5AACBE-136B-2047-87A4-39857F44CBAC}"/>
              </a:ext>
            </a:extLst>
          </p:cNvPr>
          <p:cNvSpPr/>
          <p:nvPr/>
        </p:nvSpPr>
        <p:spPr>
          <a:xfrm>
            <a:off x="5643408"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5" name="Ellipse 64">
            <a:extLst>
              <a:ext uri="{FF2B5EF4-FFF2-40B4-BE49-F238E27FC236}">
                <a16:creationId xmlns:a16="http://schemas.microsoft.com/office/drawing/2014/main" id="{3D6F7D39-C2B0-7346-B893-465FA93F7A5A}"/>
              </a:ext>
            </a:extLst>
          </p:cNvPr>
          <p:cNvSpPr/>
          <p:nvPr/>
        </p:nvSpPr>
        <p:spPr>
          <a:xfrm>
            <a:off x="6401337"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6" name="Ellipse 65">
            <a:extLst>
              <a:ext uri="{FF2B5EF4-FFF2-40B4-BE49-F238E27FC236}">
                <a16:creationId xmlns:a16="http://schemas.microsoft.com/office/drawing/2014/main" id="{52D9165B-4A74-974E-94D3-E8BC073B03DC}"/>
              </a:ext>
            </a:extLst>
          </p:cNvPr>
          <p:cNvSpPr/>
          <p:nvPr/>
        </p:nvSpPr>
        <p:spPr>
          <a:xfrm>
            <a:off x="6026289" y="4075002"/>
            <a:ext cx="123987" cy="123986"/>
          </a:xfrm>
          <a:prstGeom prst="ellipse">
            <a:avLst/>
          </a:prstGeom>
          <a:solidFill>
            <a:srgbClr val="FF830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7" name="Ellipse 66">
            <a:extLst>
              <a:ext uri="{FF2B5EF4-FFF2-40B4-BE49-F238E27FC236}">
                <a16:creationId xmlns:a16="http://schemas.microsoft.com/office/drawing/2014/main" id="{1B0D35EC-5328-E44B-8220-ED0771B5F7E1}"/>
              </a:ext>
            </a:extLst>
          </p:cNvPr>
          <p:cNvSpPr/>
          <p:nvPr/>
        </p:nvSpPr>
        <p:spPr>
          <a:xfrm>
            <a:off x="6208332"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8" name="Ellipse 67">
            <a:extLst>
              <a:ext uri="{FF2B5EF4-FFF2-40B4-BE49-F238E27FC236}">
                <a16:creationId xmlns:a16="http://schemas.microsoft.com/office/drawing/2014/main" id="{79F05A44-D0F8-EC4E-8EEA-8649FAD29FFD}"/>
              </a:ext>
            </a:extLst>
          </p:cNvPr>
          <p:cNvSpPr/>
          <p:nvPr/>
        </p:nvSpPr>
        <p:spPr>
          <a:xfrm>
            <a:off x="6585805"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9" name="Ellipse 68">
            <a:extLst>
              <a:ext uri="{FF2B5EF4-FFF2-40B4-BE49-F238E27FC236}">
                <a16:creationId xmlns:a16="http://schemas.microsoft.com/office/drawing/2014/main" id="{1C11A506-139E-7E4F-9186-BF4E3B693E50}"/>
              </a:ext>
            </a:extLst>
          </p:cNvPr>
          <p:cNvSpPr/>
          <p:nvPr/>
        </p:nvSpPr>
        <p:spPr>
          <a:xfrm>
            <a:off x="6956658" y="4080002"/>
            <a:ext cx="123987" cy="123986"/>
          </a:xfrm>
          <a:prstGeom prst="ellipse">
            <a:avLst/>
          </a:prstGeom>
          <a:solidFill>
            <a:srgbClr val="66006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0" name="Ellipse 69">
            <a:extLst>
              <a:ext uri="{FF2B5EF4-FFF2-40B4-BE49-F238E27FC236}">
                <a16:creationId xmlns:a16="http://schemas.microsoft.com/office/drawing/2014/main" id="{DD728683-C7A3-FB4F-8003-7DD80CFC4885}"/>
              </a:ext>
            </a:extLst>
          </p:cNvPr>
          <p:cNvSpPr/>
          <p:nvPr/>
        </p:nvSpPr>
        <p:spPr>
          <a:xfrm>
            <a:off x="7157291"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2" name="Ellipse 71">
            <a:extLst>
              <a:ext uri="{FF2B5EF4-FFF2-40B4-BE49-F238E27FC236}">
                <a16:creationId xmlns:a16="http://schemas.microsoft.com/office/drawing/2014/main" id="{FCB371A7-641F-8F43-B9BA-49E669AFAD16}"/>
              </a:ext>
            </a:extLst>
          </p:cNvPr>
          <p:cNvSpPr/>
          <p:nvPr/>
        </p:nvSpPr>
        <p:spPr>
          <a:xfrm>
            <a:off x="7339037"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3" name="Ellipse 72">
            <a:extLst>
              <a:ext uri="{FF2B5EF4-FFF2-40B4-BE49-F238E27FC236}">
                <a16:creationId xmlns:a16="http://schemas.microsoft.com/office/drawing/2014/main" id="{E64958CC-0427-F044-BE2E-7829320D3B99}"/>
              </a:ext>
            </a:extLst>
          </p:cNvPr>
          <p:cNvSpPr/>
          <p:nvPr/>
        </p:nvSpPr>
        <p:spPr>
          <a:xfrm>
            <a:off x="7527345"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4" name="Ellipse 73">
            <a:extLst>
              <a:ext uri="{FF2B5EF4-FFF2-40B4-BE49-F238E27FC236}">
                <a16:creationId xmlns:a16="http://schemas.microsoft.com/office/drawing/2014/main" id="{A7B45D2D-9A00-4946-9F54-F5C5BC791EB3}"/>
              </a:ext>
            </a:extLst>
          </p:cNvPr>
          <p:cNvSpPr/>
          <p:nvPr/>
        </p:nvSpPr>
        <p:spPr>
          <a:xfrm>
            <a:off x="7715653"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5" name="Ellipse 74">
            <a:extLst>
              <a:ext uri="{FF2B5EF4-FFF2-40B4-BE49-F238E27FC236}">
                <a16:creationId xmlns:a16="http://schemas.microsoft.com/office/drawing/2014/main" id="{C6F45E0B-F6B9-6C40-8769-3FA810C60936}"/>
              </a:ext>
            </a:extLst>
          </p:cNvPr>
          <p:cNvSpPr/>
          <p:nvPr/>
        </p:nvSpPr>
        <p:spPr>
          <a:xfrm>
            <a:off x="8106326" y="4075002"/>
            <a:ext cx="123987" cy="12398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8" name="Forme libre 87">
            <a:extLst>
              <a:ext uri="{FF2B5EF4-FFF2-40B4-BE49-F238E27FC236}">
                <a16:creationId xmlns:a16="http://schemas.microsoft.com/office/drawing/2014/main" id="{4A28235E-474A-A74A-8BF1-FF52FC9B6DA8}"/>
              </a:ext>
            </a:extLst>
          </p:cNvPr>
          <p:cNvSpPr/>
          <p:nvPr/>
        </p:nvSpPr>
        <p:spPr>
          <a:xfrm>
            <a:off x="8246936" y="3893205"/>
            <a:ext cx="296885" cy="534389"/>
          </a:xfrm>
          <a:custGeom>
            <a:avLst/>
            <a:gdLst>
              <a:gd name="connsiteX0" fmla="*/ 0 w 296884"/>
              <a:gd name="connsiteY0" fmla="*/ 0 h 534389"/>
              <a:gd name="connsiteX1" fmla="*/ 296884 w 296884"/>
              <a:gd name="connsiteY1" fmla="*/ 255319 h 534389"/>
              <a:gd name="connsiteX2" fmla="*/ 17814 w 296884"/>
              <a:gd name="connsiteY2" fmla="*/ 534389 h 534389"/>
            </a:gdLst>
            <a:ahLst/>
            <a:cxnLst>
              <a:cxn ang="0">
                <a:pos x="connsiteX0" y="connsiteY0"/>
              </a:cxn>
              <a:cxn ang="0">
                <a:pos x="connsiteX1" y="connsiteY1"/>
              </a:cxn>
              <a:cxn ang="0">
                <a:pos x="connsiteX2" y="connsiteY2"/>
              </a:cxn>
            </a:cxnLst>
            <a:rect l="l" t="t" r="r" b="b"/>
            <a:pathLst>
              <a:path w="296884" h="534389">
                <a:moveTo>
                  <a:pt x="0" y="0"/>
                </a:moveTo>
                <a:lnTo>
                  <a:pt x="296884" y="255319"/>
                </a:lnTo>
                <a:lnTo>
                  <a:pt x="17814" y="534389"/>
                </a:lnTo>
              </a:path>
            </a:pathLst>
          </a:cu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Espace réservé du contenu 10">
            <a:extLst>
              <a:ext uri="{FF2B5EF4-FFF2-40B4-BE49-F238E27FC236}">
                <a16:creationId xmlns:a16="http://schemas.microsoft.com/office/drawing/2014/main" id="{BADD94A7-551C-1042-B4DB-5F04BBDAFA46}"/>
              </a:ext>
            </a:extLst>
          </p:cNvPr>
          <p:cNvSpPr txBox="1">
            <a:spLocks/>
          </p:cNvSpPr>
          <p:nvPr/>
        </p:nvSpPr>
        <p:spPr>
          <a:xfrm>
            <a:off x="6207304" y="3123460"/>
            <a:ext cx="738856" cy="83099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en-US" sz="900" dirty="0">
                <a:latin typeface="Arial" panose="020B0604020202020204" pitchFamily="34" charset="0"/>
                <a:cs typeface="Arial" panose="020B0604020202020204" pitchFamily="34" charset="0"/>
              </a:rPr>
              <a:t>Inserm establishes its </a:t>
            </a:r>
            <a:r>
              <a:rPr lang="en-US" sz="900" b="1" dirty="0">
                <a:solidFill>
                  <a:srgbClr val="FF8301"/>
                </a:solidFill>
                <a:latin typeface="Arial" panose="020B0604020202020204" pitchFamily="34" charset="0"/>
                <a:cs typeface="Arial" panose="020B0604020202020204" pitchFamily="34" charset="0"/>
              </a:rPr>
              <a:t>2025 Strategic Plan </a:t>
            </a:r>
            <a:r>
              <a:rPr lang="en-US" sz="900" dirty="0">
                <a:latin typeface="Arial" panose="020B0604020202020204" pitchFamily="34" charset="0"/>
                <a:cs typeface="Arial" panose="020B0604020202020204" pitchFamily="34" charset="0"/>
              </a:rPr>
              <a:t>with the French State</a:t>
            </a:r>
            <a:endParaRPr lang="en-US" altLang="fr-FR" sz="900" b="1" dirty="0">
              <a:solidFill>
                <a:srgbClr val="2D83C8"/>
              </a:solidFill>
              <a:latin typeface="Arial" panose="020B0604020202020204" pitchFamily="34" charset="0"/>
              <a:cs typeface="Arial" panose="020B0604020202020204" pitchFamily="34" charset="0"/>
            </a:endParaRPr>
          </a:p>
        </p:txBody>
      </p:sp>
      <p:sp>
        <p:nvSpPr>
          <p:cNvPr id="78" name="Ellipse 77">
            <a:extLst>
              <a:ext uri="{FF2B5EF4-FFF2-40B4-BE49-F238E27FC236}">
                <a16:creationId xmlns:a16="http://schemas.microsoft.com/office/drawing/2014/main" id="{17D81B4C-86F6-E44E-8956-7715847E5079}"/>
              </a:ext>
            </a:extLst>
          </p:cNvPr>
          <p:cNvSpPr/>
          <p:nvPr/>
        </p:nvSpPr>
        <p:spPr>
          <a:xfrm>
            <a:off x="5795951" y="2453070"/>
            <a:ext cx="584663" cy="584663"/>
          </a:xfrm>
          <a:prstGeom prst="ellipse">
            <a:avLst/>
          </a:prstGeom>
          <a:solidFill>
            <a:srgbClr val="FF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riangle 78">
            <a:extLst>
              <a:ext uri="{FF2B5EF4-FFF2-40B4-BE49-F238E27FC236}">
                <a16:creationId xmlns:a16="http://schemas.microsoft.com/office/drawing/2014/main" id="{535FAE02-8907-A64B-823E-3C7B89FD6EFF}"/>
              </a:ext>
            </a:extLst>
          </p:cNvPr>
          <p:cNvSpPr/>
          <p:nvPr/>
        </p:nvSpPr>
        <p:spPr>
          <a:xfrm rot="10800000">
            <a:off x="5988838" y="2952005"/>
            <a:ext cx="198888" cy="171455"/>
          </a:xfrm>
          <a:prstGeom prst="triangle">
            <a:avLst/>
          </a:prstGeom>
          <a:solidFill>
            <a:srgbClr val="FF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75DD8BE9-D20F-FA4E-BC9E-7314D6695FA5}"/>
              </a:ext>
            </a:extLst>
          </p:cNvPr>
          <p:cNvSpPr/>
          <p:nvPr/>
        </p:nvSpPr>
        <p:spPr>
          <a:xfrm>
            <a:off x="5854885" y="2638245"/>
            <a:ext cx="466794" cy="246221"/>
          </a:xfrm>
          <a:prstGeom prst="rect">
            <a:avLst/>
          </a:prstGeom>
        </p:spPr>
        <p:txBody>
          <a:bodyPr wrap="none">
            <a:spAutoFit/>
          </a:bodyPr>
          <a:lstStyle/>
          <a:p>
            <a:pPr algn="ctr"/>
            <a:r>
              <a:rPr lang="en-US" sz="1000" b="1" dirty="0">
                <a:solidFill>
                  <a:schemeClr val="bg1"/>
                </a:solidFill>
                <a:latin typeface="Arial" panose="020B0604020202020204" pitchFamily="34" charset="0"/>
                <a:cs typeface="Arial" panose="020B0604020202020204" pitchFamily="34" charset="0"/>
              </a:rPr>
              <a:t>2019</a:t>
            </a:r>
          </a:p>
        </p:txBody>
      </p:sp>
      <p:sp>
        <p:nvSpPr>
          <p:cNvPr id="81" name="Ellipse 80">
            <a:extLst>
              <a:ext uri="{FF2B5EF4-FFF2-40B4-BE49-F238E27FC236}">
                <a16:creationId xmlns:a16="http://schemas.microsoft.com/office/drawing/2014/main" id="{FF68CBDC-39D5-344F-94DE-D6DBD1841072}"/>
              </a:ext>
            </a:extLst>
          </p:cNvPr>
          <p:cNvSpPr/>
          <p:nvPr/>
        </p:nvSpPr>
        <p:spPr>
          <a:xfrm>
            <a:off x="6778954" y="4075002"/>
            <a:ext cx="123987" cy="12398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2" name="Connecteur droit 81">
            <a:extLst>
              <a:ext uri="{FF2B5EF4-FFF2-40B4-BE49-F238E27FC236}">
                <a16:creationId xmlns:a16="http://schemas.microsoft.com/office/drawing/2014/main" id="{A2D43138-B708-DD46-B81A-405CA799C022}"/>
              </a:ext>
            </a:extLst>
          </p:cNvPr>
          <p:cNvCxnSpPr>
            <a:cxnSpLocks/>
          </p:cNvCxnSpPr>
          <p:nvPr/>
        </p:nvCxnSpPr>
        <p:spPr>
          <a:xfrm>
            <a:off x="6088282" y="3225654"/>
            <a:ext cx="0" cy="810483"/>
          </a:xfrm>
          <a:prstGeom prst="line">
            <a:avLst/>
          </a:prstGeom>
          <a:ln>
            <a:solidFill>
              <a:srgbClr val="FF8301"/>
            </a:solidFill>
          </a:ln>
        </p:spPr>
        <p:style>
          <a:lnRef idx="1">
            <a:schemeClr val="accent1"/>
          </a:lnRef>
          <a:fillRef idx="0">
            <a:schemeClr val="accent1"/>
          </a:fillRef>
          <a:effectRef idx="0">
            <a:schemeClr val="accent1"/>
          </a:effectRef>
          <a:fontRef idx="minor">
            <a:schemeClr val="tx1"/>
          </a:fontRef>
        </p:style>
      </p:cxnSp>
      <p:sp>
        <p:nvSpPr>
          <p:cNvPr id="83" name="Ellipse 82">
            <a:extLst>
              <a:ext uri="{FF2B5EF4-FFF2-40B4-BE49-F238E27FC236}">
                <a16:creationId xmlns:a16="http://schemas.microsoft.com/office/drawing/2014/main" id="{17D81B4C-86F6-E44E-8956-7715847E5079}"/>
              </a:ext>
            </a:extLst>
          </p:cNvPr>
          <p:cNvSpPr/>
          <p:nvPr/>
        </p:nvSpPr>
        <p:spPr>
          <a:xfrm>
            <a:off x="6726320" y="700669"/>
            <a:ext cx="584663" cy="584663"/>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riangle 83">
            <a:extLst>
              <a:ext uri="{FF2B5EF4-FFF2-40B4-BE49-F238E27FC236}">
                <a16:creationId xmlns:a16="http://schemas.microsoft.com/office/drawing/2014/main" id="{535FAE02-8907-A64B-823E-3C7B89FD6EFF}"/>
              </a:ext>
            </a:extLst>
          </p:cNvPr>
          <p:cNvSpPr/>
          <p:nvPr/>
        </p:nvSpPr>
        <p:spPr>
          <a:xfrm rot="10800000">
            <a:off x="6919207" y="1199604"/>
            <a:ext cx="198888" cy="171455"/>
          </a:xfrm>
          <a:prstGeom prst="triangl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75DD8BE9-D20F-FA4E-BC9E-7314D6695FA5}"/>
              </a:ext>
            </a:extLst>
          </p:cNvPr>
          <p:cNvSpPr/>
          <p:nvPr/>
        </p:nvSpPr>
        <p:spPr>
          <a:xfrm>
            <a:off x="6785254" y="885844"/>
            <a:ext cx="466794" cy="246221"/>
          </a:xfrm>
          <a:prstGeom prst="rect">
            <a:avLst/>
          </a:prstGeom>
        </p:spPr>
        <p:txBody>
          <a:bodyPr wrap="none">
            <a:spAutoFit/>
          </a:bodyPr>
          <a:lstStyle/>
          <a:p>
            <a:r>
              <a:rPr lang="en-US" sz="1000" b="1" dirty="0">
                <a:solidFill>
                  <a:schemeClr val="bg1"/>
                </a:solidFill>
                <a:latin typeface="Arial" panose="020B0604020202020204" pitchFamily="34" charset="0"/>
                <a:cs typeface="Arial" panose="020B0604020202020204" pitchFamily="34" charset="0"/>
              </a:rPr>
              <a:t>2022</a:t>
            </a:r>
          </a:p>
        </p:txBody>
      </p:sp>
      <p:sp>
        <p:nvSpPr>
          <p:cNvPr id="86" name="Ellipse 85">
            <a:extLst>
              <a:ext uri="{FF2B5EF4-FFF2-40B4-BE49-F238E27FC236}">
                <a16:creationId xmlns:a16="http://schemas.microsoft.com/office/drawing/2014/main" id="{FF68CBDC-39D5-344F-94DE-D6DBD1841072}"/>
              </a:ext>
            </a:extLst>
          </p:cNvPr>
          <p:cNvSpPr/>
          <p:nvPr/>
        </p:nvSpPr>
        <p:spPr>
          <a:xfrm>
            <a:off x="7917422" y="4080002"/>
            <a:ext cx="123987" cy="123986"/>
          </a:xfrm>
          <a:prstGeom prst="ellipse">
            <a:avLst/>
          </a:prstGeom>
          <a:solidFill>
            <a:srgbClr val="5DC2F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7" name="Connecteur droit 86">
            <a:extLst>
              <a:ext uri="{FF2B5EF4-FFF2-40B4-BE49-F238E27FC236}">
                <a16:creationId xmlns:a16="http://schemas.microsoft.com/office/drawing/2014/main" id="{A2D43138-B708-DD46-B81A-405CA799C022}"/>
              </a:ext>
            </a:extLst>
          </p:cNvPr>
          <p:cNvCxnSpPr>
            <a:cxnSpLocks/>
          </p:cNvCxnSpPr>
          <p:nvPr/>
        </p:nvCxnSpPr>
        <p:spPr>
          <a:xfrm>
            <a:off x="7018651" y="1478561"/>
            <a:ext cx="0" cy="2567679"/>
          </a:xfrm>
          <a:prstGeom prst="line">
            <a:avLst/>
          </a:prstGeom>
          <a:ln>
            <a:solidFill>
              <a:srgbClr val="660066"/>
            </a:solidFill>
          </a:ln>
        </p:spPr>
        <p:style>
          <a:lnRef idx="1">
            <a:schemeClr val="accent1"/>
          </a:lnRef>
          <a:fillRef idx="0">
            <a:schemeClr val="accent1"/>
          </a:fillRef>
          <a:effectRef idx="0">
            <a:schemeClr val="accent1"/>
          </a:effectRef>
          <a:fontRef idx="minor">
            <a:schemeClr val="tx1"/>
          </a:fontRef>
        </p:style>
      </p:cxnSp>
      <p:sp>
        <p:nvSpPr>
          <p:cNvPr id="89" name="Espace réservé du contenu 10">
            <a:extLst>
              <a:ext uri="{FF2B5EF4-FFF2-40B4-BE49-F238E27FC236}">
                <a16:creationId xmlns:a16="http://schemas.microsoft.com/office/drawing/2014/main" id="{BADD94A7-551C-1042-B4DB-5F04BBDAFA46}"/>
              </a:ext>
            </a:extLst>
          </p:cNvPr>
          <p:cNvSpPr txBox="1">
            <a:spLocks/>
          </p:cNvSpPr>
          <p:nvPr/>
        </p:nvSpPr>
        <p:spPr>
          <a:xfrm>
            <a:off x="8102795" y="2991841"/>
            <a:ext cx="830497" cy="69249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en-US" sz="900" dirty="0">
                <a:latin typeface="Arial" panose="020B0604020202020204" pitchFamily="34" charset="0"/>
                <a:cs typeface="Arial" panose="020B0604020202020204" pitchFamily="34" charset="0"/>
              </a:rPr>
              <a:t>The </a:t>
            </a:r>
            <a:r>
              <a:rPr lang="en-US" sz="900" b="1" dirty="0">
                <a:solidFill>
                  <a:srgbClr val="5CC3F5"/>
                </a:solidFill>
                <a:latin typeface="Arial" panose="020B0604020202020204" pitchFamily="34" charset="0"/>
                <a:cs typeface="Arial" panose="020B0604020202020204" pitchFamily="34" charset="0"/>
              </a:rPr>
              <a:t>Health programming agency </a:t>
            </a:r>
            <a:r>
              <a:rPr lang="en-US" sz="900" dirty="0">
                <a:latin typeface="Arial" panose="020B0604020202020204" pitchFamily="34" charset="0"/>
                <a:cs typeface="Arial" panose="020B0604020202020204" pitchFamily="34" charset="0"/>
              </a:rPr>
              <a:t>ran by Inserm is created</a:t>
            </a:r>
          </a:p>
        </p:txBody>
      </p:sp>
      <p:sp>
        <p:nvSpPr>
          <p:cNvPr id="92" name="Espace réservé du contenu 10">
            <a:extLst>
              <a:ext uri="{FF2B5EF4-FFF2-40B4-BE49-F238E27FC236}">
                <a16:creationId xmlns:a16="http://schemas.microsoft.com/office/drawing/2014/main" id="{BADD94A7-551C-1042-B4DB-5F04BBDAFA46}"/>
              </a:ext>
            </a:extLst>
          </p:cNvPr>
          <p:cNvSpPr txBox="1">
            <a:spLocks/>
          </p:cNvSpPr>
          <p:nvPr/>
        </p:nvSpPr>
        <p:spPr>
          <a:xfrm>
            <a:off x="7149191" y="1350283"/>
            <a:ext cx="1073686" cy="995144"/>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en-US" sz="900" dirty="0">
                <a:latin typeface="Arial" panose="020B0604020202020204" pitchFamily="34" charset="0"/>
                <a:cs typeface="Arial" panose="020B0604020202020204" pitchFamily="34" charset="0"/>
              </a:rPr>
              <a:t>Inserm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establishes its</a:t>
            </a:r>
            <a:r>
              <a:rPr lang="en-US" sz="900" dirty="0">
                <a:solidFill>
                  <a:srgbClr val="660066"/>
                </a:solidFill>
                <a:latin typeface="Arial" panose="020B0604020202020204" pitchFamily="34" charset="0"/>
                <a:cs typeface="Arial" panose="020B0604020202020204" pitchFamily="34" charset="0"/>
              </a:rPr>
              <a:t> </a:t>
            </a:r>
            <a:br>
              <a:rPr lang="en-US" sz="900" dirty="0">
                <a:solidFill>
                  <a:srgbClr val="660066"/>
                </a:solidFill>
                <a:latin typeface="Arial" panose="020B0604020202020204" pitchFamily="34" charset="0"/>
                <a:cs typeface="Arial" panose="020B0604020202020204" pitchFamily="34" charset="0"/>
              </a:rPr>
            </a:br>
            <a:r>
              <a:rPr lang="en-US" sz="900" b="1" dirty="0">
                <a:solidFill>
                  <a:srgbClr val="660066"/>
                </a:solidFill>
                <a:latin typeface="Arial" panose="020B0604020202020204" pitchFamily="34" charset="0"/>
                <a:cs typeface="Arial" panose="020B0604020202020204" pitchFamily="34" charset="0"/>
              </a:rPr>
              <a:t>2021-2025 Objectives, resources and performance </a:t>
            </a:r>
          </a:p>
          <a:p>
            <a:pPr marL="0" lvl="3" defTabSz="600060">
              <a:lnSpc>
                <a:spcPct val="100000"/>
              </a:lnSpc>
              <a:spcBef>
                <a:spcPts val="225"/>
              </a:spcBef>
              <a:buClr>
                <a:schemeClr val="accent1"/>
              </a:buClr>
            </a:pPr>
            <a:r>
              <a:rPr lang="en-US" sz="900" b="1" dirty="0">
                <a:solidFill>
                  <a:srgbClr val="660066"/>
                </a:solidFill>
                <a:latin typeface="Arial" panose="020B0604020202020204" pitchFamily="34" charset="0"/>
                <a:cs typeface="Arial" panose="020B0604020202020204" pitchFamily="34" charset="0"/>
              </a:rPr>
              <a:t>contract</a:t>
            </a:r>
            <a:endParaRPr lang="en-US" sz="900" dirty="0">
              <a:latin typeface="Arial" panose="020B0604020202020204" pitchFamily="34" charset="0"/>
              <a:cs typeface="Arial" panose="020B0604020202020204" pitchFamily="34" charset="0"/>
            </a:endParaRPr>
          </a:p>
        </p:txBody>
      </p:sp>
      <p:sp>
        <p:nvSpPr>
          <p:cNvPr id="93" name="Ellipse 92">
            <a:extLst>
              <a:ext uri="{FF2B5EF4-FFF2-40B4-BE49-F238E27FC236}">
                <a16:creationId xmlns:a16="http://schemas.microsoft.com/office/drawing/2014/main" id="{17D81B4C-86F6-E44E-8956-7715847E5079}"/>
              </a:ext>
            </a:extLst>
          </p:cNvPr>
          <p:cNvSpPr/>
          <p:nvPr/>
        </p:nvSpPr>
        <p:spPr>
          <a:xfrm>
            <a:off x="7687084" y="2357717"/>
            <a:ext cx="584663" cy="584663"/>
          </a:xfrm>
          <a:prstGeom prst="ellipse">
            <a:avLst/>
          </a:prstGeom>
          <a:solidFill>
            <a:srgbClr val="5DC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riangle 83">
            <a:extLst>
              <a:ext uri="{FF2B5EF4-FFF2-40B4-BE49-F238E27FC236}">
                <a16:creationId xmlns:a16="http://schemas.microsoft.com/office/drawing/2014/main" id="{535FAE02-8907-A64B-823E-3C7B89FD6EFF}"/>
              </a:ext>
            </a:extLst>
          </p:cNvPr>
          <p:cNvSpPr/>
          <p:nvPr/>
        </p:nvSpPr>
        <p:spPr>
          <a:xfrm rot="10800000">
            <a:off x="7879971" y="2848701"/>
            <a:ext cx="198888" cy="171455"/>
          </a:xfrm>
          <a:prstGeom prst="triangle">
            <a:avLst/>
          </a:prstGeom>
          <a:solidFill>
            <a:srgbClr val="5DC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75DD8BE9-D20F-FA4E-BC9E-7314D6695FA5}"/>
              </a:ext>
            </a:extLst>
          </p:cNvPr>
          <p:cNvSpPr/>
          <p:nvPr/>
        </p:nvSpPr>
        <p:spPr>
          <a:xfrm>
            <a:off x="7746018" y="2527498"/>
            <a:ext cx="466794" cy="246221"/>
          </a:xfrm>
          <a:prstGeom prst="rect">
            <a:avLst/>
          </a:prstGeom>
        </p:spPr>
        <p:txBody>
          <a:bodyPr wrap="none">
            <a:spAutoFit/>
          </a:bodyPr>
          <a:lstStyle/>
          <a:p>
            <a:r>
              <a:rPr lang="en-US" sz="1000" b="1" dirty="0">
                <a:solidFill>
                  <a:schemeClr val="bg1"/>
                </a:solidFill>
                <a:latin typeface="Arial" panose="020B0604020202020204" pitchFamily="34" charset="0"/>
                <a:cs typeface="Arial" panose="020B0604020202020204" pitchFamily="34" charset="0"/>
              </a:rPr>
              <a:t>2024</a:t>
            </a:r>
          </a:p>
        </p:txBody>
      </p:sp>
      <p:cxnSp>
        <p:nvCxnSpPr>
          <p:cNvPr id="96" name="Connecteur droit 95">
            <a:extLst>
              <a:ext uri="{FF2B5EF4-FFF2-40B4-BE49-F238E27FC236}">
                <a16:creationId xmlns:a16="http://schemas.microsoft.com/office/drawing/2014/main" id="{A2D43138-B708-DD46-B81A-405CA799C022}"/>
              </a:ext>
            </a:extLst>
          </p:cNvPr>
          <p:cNvCxnSpPr>
            <a:cxnSpLocks/>
          </p:cNvCxnSpPr>
          <p:nvPr/>
        </p:nvCxnSpPr>
        <p:spPr>
          <a:xfrm>
            <a:off x="7979415" y="3083719"/>
            <a:ext cx="0" cy="944103"/>
          </a:xfrm>
          <a:prstGeom prst="line">
            <a:avLst/>
          </a:prstGeom>
          <a:ln>
            <a:solidFill>
              <a:srgbClr val="5DC2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501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a:xfrm>
            <a:off x="175501" y="209199"/>
            <a:ext cx="5671730" cy="286103"/>
          </a:xfrm>
          <a:prstGeom prst="rect">
            <a:avLst/>
          </a:prstGeom>
        </p:spPr>
        <p:txBody>
          <a:bodyPr/>
          <a:lstStyle/>
          <a:p>
            <a:r>
              <a:rPr lang="en-US" dirty="0"/>
              <a:t>Address major biomedical research challenges</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9</a:t>
            </a:fld>
            <a:endParaRPr lang="en-US"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79481CA1-7A63-364E-9570-1B64AED7D198}"/>
              </a:ext>
            </a:extLst>
          </p:cNvPr>
          <p:cNvSpPr txBox="1"/>
          <p:nvPr/>
        </p:nvSpPr>
        <p:spPr>
          <a:xfrm>
            <a:off x="636023" y="495302"/>
            <a:ext cx="5151431"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Our organization</a:t>
            </a:r>
          </a:p>
        </p:txBody>
      </p:sp>
      <p:sp>
        <p:nvSpPr>
          <p:cNvPr id="40" name="Espace réservé du contenu 5">
            <a:extLst>
              <a:ext uri="{FF2B5EF4-FFF2-40B4-BE49-F238E27FC236}">
                <a16:creationId xmlns:a16="http://schemas.microsoft.com/office/drawing/2014/main" id="{855E7F26-AA24-214E-8ED3-3D4931A34D3D}"/>
              </a:ext>
            </a:extLst>
          </p:cNvPr>
          <p:cNvSpPr txBox="1">
            <a:spLocks/>
          </p:cNvSpPr>
          <p:nvPr/>
        </p:nvSpPr>
        <p:spPr>
          <a:xfrm>
            <a:off x="128356" y="1495425"/>
            <a:ext cx="1844676" cy="1192810"/>
          </a:xfrm>
          <a:prstGeom prst="rect">
            <a:avLst/>
          </a:prstGeom>
        </p:spPr>
        <p:txBody>
          <a:bodyPr vert="horz" lIns="0" tIns="0" rIns="0" bIns="0" rtlCol="0">
            <a:noAutofit/>
          </a:bodyPr>
          <a:lstStyle>
            <a:lvl1pPr marL="0" indent="0" algn="l" defTabSz="685783" rtl="0" eaLnBrk="1" latinLnBrk="0" hangingPunct="1">
              <a:lnSpc>
                <a:spcPct val="90000"/>
              </a:lnSpc>
              <a:spcBef>
                <a:spcPts val="750"/>
              </a:spcBef>
              <a:buClr>
                <a:srgbClr val="EF4C22"/>
              </a:buClr>
              <a:buFontTx/>
              <a:buNone/>
              <a:defRPr sz="1900" b="0" i="0" kern="1200">
                <a:solidFill>
                  <a:schemeClr val="tx1"/>
                </a:solidFill>
                <a:latin typeface="Arial" panose="020B0604020202020204" pitchFamily="34" charset="0"/>
                <a:ea typeface="+mn-ea"/>
                <a:cs typeface="Arial" panose="020B0604020202020204" pitchFamily="34" charset="0"/>
              </a:defRPr>
            </a:lvl1pPr>
            <a:lvl2pPr marL="161996" indent="-160731" algn="l" defTabSz="685783" rtl="0" eaLnBrk="1" latinLnBrk="0" hangingPunct="1">
              <a:lnSpc>
                <a:spcPct val="90000"/>
              </a:lnSpc>
              <a:spcBef>
                <a:spcPts val="1275"/>
              </a:spcBef>
              <a:buClr>
                <a:schemeClr val="accent1"/>
              </a:buClr>
              <a:buFont typeface="Arial" panose="020B0604020202020204" pitchFamily="34" charset="0"/>
              <a:buChar char="•"/>
              <a:tabLst/>
              <a:defRPr sz="1700" b="0" i="0" kern="1200">
                <a:solidFill>
                  <a:schemeClr val="tx1"/>
                </a:solidFill>
                <a:latin typeface="Arial" panose="020B0604020202020204" pitchFamily="34" charset="0"/>
                <a:ea typeface="+mn-ea"/>
                <a:cs typeface="Arial" panose="020B0604020202020204" pitchFamily="34" charset="0"/>
              </a:defRPr>
            </a:lvl2pPr>
            <a:lvl3pPr marL="161996" marR="0" indent="-161996" algn="l" defTabSz="685783" rtl="0" eaLnBrk="1" fontAlgn="auto" latinLnBrk="0" hangingPunct="1">
              <a:lnSpc>
                <a:spcPct val="100000"/>
              </a:lnSpc>
              <a:spcBef>
                <a:spcPts val="900"/>
              </a:spcBef>
              <a:spcAft>
                <a:spcPts val="0"/>
              </a:spcAft>
              <a:buClr>
                <a:schemeClr val="accent1"/>
              </a:buClr>
              <a:buSzPct val="80000"/>
              <a:buFont typeface="Helvetica" pitchFamily="2" charset="0"/>
              <a:buChar char="●"/>
              <a:tabLst/>
              <a:defRPr sz="1200" b="0" i="0" kern="1200">
                <a:solidFill>
                  <a:schemeClr val="tx1"/>
                </a:solidFill>
                <a:latin typeface="Arial" panose="020B0604020202020204" pitchFamily="34" charset="0"/>
                <a:ea typeface="+mn-ea"/>
                <a:cs typeface="Arial" panose="020B0604020202020204" pitchFamily="34" charset="0"/>
              </a:defRPr>
            </a:lvl3pPr>
            <a:lvl4pPr marL="8100" indent="0" algn="l" defTabSz="685783" rtl="0" eaLnBrk="1" latinLnBrk="0" hangingPunct="1">
              <a:lnSpc>
                <a:spcPct val="100000"/>
              </a:lnSpc>
              <a:spcBef>
                <a:spcPts val="600"/>
              </a:spcBef>
              <a:buClr>
                <a:schemeClr val="accent1"/>
              </a:buClr>
              <a:buFont typeface="Arial" panose="020B0604020202020204" pitchFamily="34" charset="0"/>
              <a:buNone/>
              <a:tabLst/>
              <a:defRPr sz="900" b="0" i="0" kern="1200">
                <a:solidFill>
                  <a:schemeClr val="tx1"/>
                </a:solidFill>
                <a:latin typeface="Arial" panose="020B0604020202020204" pitchFamily="34" charset="0"/>
                <a:ea typeface="+mn-ea"/>
                <a:cs typeface="Arial" panose="020B0604020202020204" pitchFamily="34" charset="0"/>
              </a:defRPr>
            </a:lvl4pPr>
            <a:lvl5pPr marL="7144" marR="0" indent="0" algn="l" defTabSz="685783" rtl="0" eaLnBrk="1" fontAlgn="auto" latinLnBrk="0" hangingPunct="1">
              <a:lnSpc>
                <a:spcPct val="100000"/>
              </a:lnSpc>
              <a:spcBef>
                <a:spcPts val="600"/>
              </a:spcBef>
              <a:spcAft>
                <a:spcPts val="0"/>
              </a:spcAft>
              <a:buClr>
                <a:srgbClr val="EF4C22"/>
              </a:buClr>
              <a:buSzTx/>
              <a:buFontTx/>
              <a:buNone/>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843042" indent="-128585" algn="l" defTabSz="685783" rtl="0" eaLnBrk="1" latinLnBrk="0" hangingPunct="1">
              <a:lnSpc>
                <a:spcPct val="90000"/>
              </a:lnSpc>
              <a:spcBef>
                <a:spcPts val="375"/>
              </a:spcBef>
              <a:buClr>
                <a:srgbClr val="E63723"/>
              </a:buClr>
              <a:buFont typeface="AppleSymbols" charset="0"/>
              <a:buChar char="⎼"/>
              <a:defRPr sz="1050" b="0" kern="1200">
                <a:solidFill>
                  <a:schemeClr val="tx2"/>
                </a:solidFill>
                <a:latin typeface="+mj-lt"/>
                <a:ea typeface="Times New Roman" charset="0"/>
                <a:cs typeface="Times New Roman" charset="0"/>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4" algn="r" defTabSz="914400">
              <a:lnSpc>
                <a:spcPct val="90000"/>
              </a:lnSpc>
              <a:spcBef>
                <a:spcPts val="225"/>
              </a:spcBef>
            </a:pPr>
            <a:r>
              <a:rPr lang="en-US" dirty="0"/>
              <a:t>Professional Ethics Board</a:t>
            </a:r>
          </a:p>
          <a:p>
            <a:pPr marL="0" lvl="4" algn="r" defTabSz="914400">
              <a:lnSpc>
                <a:spcPct val="90000"/>
              </a:lnSpc>
              <a:spcBef>
                <a:spcPts val="225"/>
              </a:spcBef>
            </a:pPr>
            <a:r>
              <a:rPr lang="en-US" dirty="0"/>
              <a:t>Ethics Committee</a:t>
            </a:r>
          </a:p>
          <a:p>
            <a:pPr marL="0" lvl="4" algn="r" defTabSz="914400">
              <a:lnSpc>
                <a:spcPct val="90000"/>
              </a:lnSpc>
              <a:spcBef>
                <a:spcPts val="225"/>
              </a:spcBef>
            </a:pPr>
            <a:r>
              <a:rPr lang="en-US" dirty="0"/>
              <a:t>Ethics Evaluation Committee</a:t>
            </a:r>
          </a:p>
          <a:p>
            <a:pPr marL="0" lvl="4" algn="r" defTabSz="914400">
              <a:lnSpc>
                <a:spcPct val="90000"/>
              </a:lnSpc>
              <a:spcBef>
                <a:spcPts val="225"/>
              </a:spcBef>
            </a:pPr>
            <a:r>
              <a:rPr lang="en-US" dirty="0"/>
              <a:t>Office for Research Integrity </a:t>
            </a:r>
          </a:p>
          <a:p>
            <a:pPr marL="0" lvl="4" algn="r" defTabSz="914400">
              <a:lnSpc>
                <a:spcPct val="90000"/>
              </a:lnSpc>
              <a:spcBef>
                <a:spcPts val="225"/>
              </a:spcBef>
            </a:pPr>
            <a:r>
              <a:rPr lang="en-US" dirty="0"/>
              <a:t>Think Tank Network with Patient Organizations (GRAM)</a:t>
            </a:r>
          </a:p>
          <a:p>
            <a:pPr marL="0" lvl="4" algn="r" defTabSz="914400">
              <a:lnSpc>
                <a:spcPct val="90000"/>
              </a:lnSpc>
              <a:spcBef>
                <a:spcPts val="225"/>
              </a:spcBef>
            </a:pPr>
            <a:r>
              <a:rPr lang="en-US" dirty="0"/>
              <a:t>History Committee</a:t>
            </a:r>
          </a:p>
          <a:p>
            <a:pPr marL="0" lvl="4" algn="r" defTabSz="914400">
              <a:lnSpc>
                <a:spcPct val="90000"/>
              </a:lnSpc>
              <a:spcBef>
                <a:spcPts val="225"/>
              </a:spcBef>
            </a:pPr>
            <a:endParaRPr lang="en-US" dirty="0">
              <a:ea typeface="+mn-ea"/>
            </a:endParaRPr>
          </a:p>
        </p:txBody>
      </p:sp>
      <p:sp>
        <p:nvSpPr>
          <p:cNvPr id="43" name="Espace réservé du contenu 5">
            <a:extLst>
              <a:ext uri="{FF2B5EF4-FFF2-40B4-BE49-F238E27FC236}">
                <a16:creationId xmlns:a16="http://schemas.microsoft.com/office/drawing/2014/main" id="{7FF6B2F0-12D8-4141-AFD3-A9EB0601E05D}"/>
              </a:ext>
            </a:extLst>
          </p:cNvPr>
          <p:cNvSpPr txBox="1">
            <a:spLocks/>
          </p:cNvSpPr>
          <p:nvPr/>
        </p:nvSpPr>
        <p:spPr>
          <a:xfrm>
            <a:off x="7045460" y="1639057"/>
            <a:ext cx="1447462" cy="70019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25"/>
              </a:spcBef>
              <a:buClr>
                <a:schemeClr val="accent1"/>
              </a:buClr>
            </a:pPr>
            <a:r>
              <a:rPr lang="en-US" sz="750" dirty="0">
                <a:latin typeface="Arial" panose="020B0604020202020204" pitchFamily="34" charset="0"/>
                <a:cs typeface="Arial" panose="020B0604020202020204" pitchFamily="34" charset="0"/>
              </a:rPr>
              <a:t>Management Board</a:t>
            </a:r>
          </a:p>
          <a:p>
            <a:pPr>
              <a:lnSpc>
                <a:spcPct val="150000"/>
              </a:lnSpc>
              <a:spcBef>
                <a:spcPts val="225"/>
              </a:spcBef>
              <a:buClr>
                <a:schemeClr val="accent1"/>
              </a:buClr>
            </a:pPr>
            <a:r>
              <a:rPr lang="en-US" sz="750" dirty="0">
                <a:latin typeface="Arial" panose="020B0604020202020204" pitchFamily="34" charset="0"/>
                <a:cs typeface="Arial" panose="020B0604020202020204" pitchFamily="34" charset="0"/>
              </a:rPr>
              <a:t>Scientific Advisory Board</a:t>
            </a:r>
          </a:p>
          <a:p>
            <a:pPr>
              <a:lnSpc>
                <a:spcPct val="150000"/>
              </a:lnSpc>
              <a:spcBef>
                <a:spcPts val="225"/>
              </a:spcBef>
              <a:buClr>
                <a:schemeClr val="accent1"/>
              </a:buClr>
            </a:pPr>
            <a:r>
              <a:rPr lang="en-US" sz="750" dirty="0">
                <a:latin typeface="Arial" panose="020B0604020202020204" pitchFamily="34" charset="0"/>
                <a:cs typeface="Arial" panose="020B0604020202020204" pitchFamily="34" charset="0"/>
              </a:rPr>
              <a:t>Specialized Scientific Committees</a:t>
            </a:r>
          </a:p>
          <a:p>
            <a:pPr>
              <a:lnSpc>
                <a:spcPct val="150000"/>
              </a:lnSpc>
              <a:spcBef>
                <a:spcPts val="225"/>
              </a:spcBef>
              <a:buClr>
                <a:schemeClr val="accent1"/>
              </a:buClr>
            </a:pPr>
            <a:r>
              <a:rPr lang="en-US" sz="750" dirty="0">
                <a:latin typeface="Arial" panose="020B0604020202020204" pitchFamily="34" charset="0"/>
                <a:cs typeface="Arial" panose="020B0604020202020204" pitchFamily="34" charset="0"/>
              </a:rPr>
              <a:t>Research Support Committee</a:t>
            </a:r>
          </a:p>
        </p:txBody>
      </p:sp>
      <p:sp>
        <p:nvSpPr>
          <p:cNvPr id="56" name="ZoneTexte 55">
            <a:extLst>
              <a:ext uri="{FF2B5EF4-FFF2-40B4-BE49-F238E27FC236}">
                <a16:creationId xmlns:a16="http://schemas.microsoft.com/office/drawing/2014/main" id="{E46D8885-29C7-CF44-9861-2F2850D23A78}"/>
              </a:ext>
            </a:extLst>
          </p:cNvPr>
          <p:cNvSpPr txBox="1"/>
          <p:nvPr/>
        </p:nvSpPr>
        <p:spPr>
          <a:xfrm>
            <a:off x="3761928" y="2232388"/>
            <a:ext cx="1396132" cy="246221"/>
          </a:xfrm>
          <a:prstGeom prst="rect">
            <a:avLst/>
          </a:prstGeom>
          <a:noFill/>
        </p:spPr>
        <p:txBody>
          <a:bodyPr wrap="square" rtlCol="0" anchor="ctr">
            <a:spAutoFit/>
          </a:bodyPr>
          <a:lstStyle/>
          <a:p>
            <a:pPr algn="ctr"/>
            <a:r>
              <a:rPr lang="en-US" sz="1000" dirty="0">
                <a:solidFill>
                  <a:srgbClr val="DE492A"/>
                </a:solidFill>
                <a:latin typeface="Arial" panose="020B0604020202020204" pitchFamily="34" charset="0"/>
                <a:ea typeface="Hind SemiBold" charset="0"/>
                <a:cs typeface="Arial" panose="020B0604020202020204" pitchFamily="34" charset="0"/>
              </a:rPr>
              <a:t>General Directorate</a:t>
            </a:r>
          </a:p>
        </p:txBody>
      </p:sp>
      <p:grpSp>
        <p:nvGrpSpPr>
          <p:cNvPr id="29" name="Groupe 28">
            <a:extLst>
              <a:ext uri="{FF2B5EF4-FFF2-40B4-BE49-F238E27FC236}">
                <a16:creationId xmlns:a16="http://schemas.microsoft.com/office/drawing/2014/main" id="{315DCEF0-6CB8-761A-9C1A-10AFF8EEB010}"/>
              </a:ext>
            </a:extLst>
          </p:cNvPr>
          <p:cNvGrpSpPr/>
          <p:nvPr/>
        </p:nvGrpSpPr>
        <p:grpSpPr>
          <a:xfrm>
            <a:off x="2407872" y="1334513"/>
            <a:ext cx="871153" cy="763686"/>
            <a:chOff x="2407872" y="1334513"/>
            <a:chExt cx="871153" cy="763686"/>
          </a:xfrm>
        </p:grpSpPr>
        <p:sp>
          <p:nvSpPr>
            <p:cNvPr id="76" name="Espace réservé du contenu 5">
              <a:extLst>
                <a:ext uri="{FF2B5EF4-FFF2-40B4-BE49-F238E27FC236}">
                  <a16:creationId xmlns:a16="http://schemas.microsoft.com/office/drawing/2014/main" id="{6D45FBA9-A706-0742-803D-C92E540833D1}"/>
                </a:ext>
              </a:extLst>
            </p:cNvPr>
            <p:cNvSpPr txBox="1">
              <a:spLocks/>
            </p:cNvSpPr>
            <p:nvPr/>
          </p:nvSpPr>
          <p:spPr>
            <a:xfrm>
              <a:off x="2407872" y="1760927"/>
              <a:ext cx="871153" cy="337272"/>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225"/>
                </a:spcBef>
                <a:buClr>
                  <a:schemeClr val="accent1"/>
                </a:buClr>
              </a:pPr>
              <a:r>
                <a:rPr lang="en-US" sz="750" dirty="0">
                  <a:latin typeface="Arial" panose="020B0604020202020204" pitchFamily="34" charset="0"/>
                  <a:cs typeface="Arial" panose="020B0604020202020204" pitchFamily="34" charset="0"/>
                </a:rPr>
                <a:t>Vice CEO </a:t>
              </a:r>
              <a:br>
                <a:rPr lang="en-US" sz="750" dirty="0">
                  <a:latin typeface="Arial" panose="020B0604020202020204" pitchFamily="34" charset="0"/>
                  <a:cs typeface="Arial" panose="020B0604020202020204" pitchFamily="34" charset="0"/>
                </a:rPr>
              </a:br>
              <a:r>
                <a:rPr lang="en-US" sz="750" dirty="0">
                  <a:latin typeface="Arial" panose="020B0604020202020204" pitchFamily="34" charset="0"/>
                  <a:cs typeface="Arial" panose="020B0604020202020204" pitchFamily="34" charset="0"/>
                </a:rPr>
                <a:t>for Strategy</a:t>
              </a:r>
            </a:p>
            <a:p>
              <a:pPr algn="ctr">
                <a:spcBef>
                  <a:spcPts val="225"/>
                </a:spcBef>
                <a:buClr>
                  <a:schemeClr val="accent1"/>
                </a:buClr>
              </a:pPr>
              <a:r>
                <a:rPr lang="fr-FR" sz="750" b="1" dirty="0">
                  <a:latin typeface="Arial" panose="020B0604020202020204" pitchFamily="34" charset="0"/>
                  <a:cs typeface="Arial" panose="020B0604020202020204" pitchFamily="34" charset="0"/>
                </a:rPr>
                <a:t>Elli Chatzopoulou</a:t>
              </a:r>
            </a:p>
          </p:txBody>
        </p:sp>
        <p:pic>
          <p:nvPicPr>
            <p:cNvPr id="77" name="Image 76"/>
            <p:cNvPicPr>
              <a:picLocks noChangeAspect="1"/>
            </p:cNvPicPr>
            <p:nvPr/>
          </p:nvPicPr>
          <p:blipFill>
            <a:blip r:embed="rId3"/>
            <a:srcRect/>
            <a:stretch/>
          </p:blipFill>
          <p:spPr>
            <a:xfrm>
              <a:off x="2670016" y="1334513"/>
              <a:ext cx="346864" cy="355600"/>
            </a:xfrm>
            <a:prstGeom prst="rect">
              <a:avLst/>
            </a:prstGeom>
          </p:spPr>
        </p:pic>
      </p:grpSp>
      <p:grpSp>
        <p:nvGrpSpPr>
          <p:cNvPr id="31" name="Groupe 30">
            <a:extLst>
              <a:ext uri="{FF2B5EF4-FFF2-40B4-BE49-F238E27FC236}">
                <a16:creationId xmlns:a16="http://schemas.microsoft.com/office/drawing/2014/main" id="{81DC8363-9FA0-DB2E-DD28-E18007ADE31E}"/>
              </a:ext>
            </a:extLst>
          </p:cNvPr>
          <p:cNvGrpSpPr/>
          <p:nvPr/>
        </p:nvGrpSpPr>
        <p:grpSpPr>
          <a:xfrm>
            <a:off x="3425431" y="1334513"/>
            <a:ext cx="974726" cy="767632"/>
            <a:chOff x="3514806" y="1334513"/>
            <a:chExt cx="974726" cy="767632"/>
          </a:xfrm>
        </p:grpSpPr>
        <p:sp>
          <p:nvSpPr>
            <p:cNvPr id="59" name="Espace réservé du contenu 5">
              <a:extLst>
                <a:ext uri="{FF2B5EF4-FFF2-40B4-BE49-F238E27FC236}">
                  <a16:creationId xmlns:a16="http://schemas.microsoft.com/office/drawing/2014/main" id="{0691404F-0F6F-D646-A458-53B925BCB057}"/>
                </a:ext>
              </a:extLst>
            </p:cNvPr>
            <p:cNvSpPr txBox="1">
              <a:spLocks/>
            </p:cNvSpPr>
            <p:nvPr/>
          </p:nvSpPr>
          <p:spPr>
            <a:xfrm>
              <a:off x="3514806" y="1764873"/>
              <a:ext cx="974726" cy="337272"/>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225"/>
                </a:spcBef>
                <a:buClr>
                  <a:schemeClr val="accent1"/>
                </a:buClr>
              </a:pPr>
              <a:r>
                <a:rPr lang="en-US" sz="750" dirty="0">
                  <a:latin typeface="Arial" panose="020B0604020202020204" pitchFamily="34" charset="0"/>
                  <a:cs typeface="Arial" panose="020B0604020202020204" pitchFamily="34" charset="0"/>
                </a:rPr>
                <a:t>Vice CEO </a:t>
              </a:r>
              <a:br>
                <a:rPr lang="en-US" sz="750" dirty="0">
                  <a:latin typeface="Arial" panose="020B0604020202020204" pitchFamily="34" charset="0"/>
                  <a:cs typeface="Arial" panose="020B0604020202020204" pitchFamily="34" charset="0"/>
                </a:rPr>
              </a:br>
              <a:r>
                <a:rPr lang="en-US" sz="750" dirty="0">
                  <a:latin typeface="Arial" panose="020B0604020202020204" pitchFamily="34" charset="0"/>
                  <a:cs typeface="Arial" panose="020B0604020202020204" pitchFamily="34" charset="0"/>
                </a:rPr>
                <a:t>for Administration</a:t>
              </a:r>
            </a:p>
            <a:p>
              <a:pPr algn="ctr">
                <a:spcBef>
                  <a:spcPts val="225"/>
                </a:spcBef>
                <a:buClr>
                  <a:schemeClr val="accent1"/>
                </a:buClr>
              </a:pPr>
              <a:r>
                <a:rPr lang="en-US" sz="750" b="1" dirty="0">
                  <a:latin typeface="Arial" panose="020B0604020202020204" pitchFamily="34" charset="0"/>
                  <a:cs typeface="Arial" panose="020B0604020202020204" pitchFamily="34" charset="0"/>
                </a:rPr>
                <a:t>Damien </a:t>
              </a:r>
              <a:r>
                <a:rPr lang="en-US" sz="750" b="1" dirty="0" err="1">
                  <a:latin typeface="Arial" panose="020B0604020202020204" pitchFamily="34" charset="0"/>
                  <a:cs typeface="Arial" panose="020B0604020202020204" pitchFamily="34" charset="0"/>
                </a:rPr>
                <a:t>Rousset</a:t>
              </a:r>
              <a:endParaRPr lang="en-US" sz="750" b="1" dirty="0">
                <a:latin typeface="Arial" panose="020B0604020202020204" pitchFamily="34" charset="0"/>
                <a:cs typeface="Arial" panose="020B0604020202020204" pitchFamily="34" charset="0"/>
              </a:endParaRPr>
            </a:p>
          </p:txBody>
        </p:sp>
        <p:pic>
          <p:nvPicPr>
            <p:cNvPr id="78" name="Image 77"/>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823969" y="1334513"/>
              <a:ext cx="356400" cy="356400"/>
            </a:xfrm>
            <a:prstGeom prst="rect">
              <a:avLst/>
            </a:prstGeom>
          </p:spPr>
        </p:pic>
      </p:grpSp>
      <p:grpSp>
        <p:nvGrpSpPr>
          <p:cNvPr id="37" name="Groupe 36">
            <a:extLst>
              <a:ext uri="{FF2B5EF4-FFF2-40B4-BE49-F238E27FC236}">
                <a16:creationId xmlns:a16="http://schemas.microsoft.com/office/drawing/2014/main" id="{02139C7D-4DB5-5514-17B3-07F258A31CB0}"/>
              </a:ext>
            </a:extLst>
          </p:cNvPr>
          <p:cNvGrpSpPr/>
          <p:nvPr/>
        </p:nvGrpSpPr>
        <p:grpSpPr>
          <a:xfrm>
            <a:off x="4008253" y="523240"/>
            <a:ext cx="871153" cy="663757"/>
            <a:chOff x="4138878" y="523240"/>
            <a:chExt cx="871153" cy="663757"/>
          </a:xfrm>
        </p:grpSpPr>
        <p:sp>
          <p:nvSpPr>
            <p:cNvPr id="57" name="Espace réservé du contenu 5">
              <a:extLst>
                <a:ext uri="{FF2B5EF4-FFF2-40B4-BE49-F238E27FC236}">
                  <a16:creationId xmlns:a16="http://schemas.microsoft.com/office/drawing/2014/main" id="{6D45FBA9-A706-0742-803D-C92E540833D1}"/>
                </a:ext>
              </a:extLst>
            </p:cNvPr>
            <p:cNvSpPr txBox="1">
              <a:spLocks/>
            </p:cNvSpPr>
            <p:nvPr/>
          </p:nvSpPr>
          <p:spPr>
            <a:xfrm>
              <a:off x="4138878" y="953600"/>
              <a:ext cx="871153" cy="23339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225"/>
                </a:spcBef>
                <a:buClr>
                  <a:schemeClr val="accent1"/>
                </a:buClr>
              </a:pPr>
              <a:r>
                <a:rPr lang="en-US" sz="750" dirty="0">
                  <a:solidFill>
                    <a:srgbClr val="DE492A"/>
                  </a:solidFill>
                  <a:latin typeface="Arial" panose="020B0604020202020204" pitchFamily="34" charset="0"/>
                  <a:cs typeface="Arial" panose="020B0604020202020204" pitchFamily="34" charset="0"/>
                </a:rPr>
                <a:t>Chairman and CEO</a:t>
              </a:r>
            </a:p>
            <a:p>
              <a:pPr algn="ctr">
                <a:spcBef>
                  <a:spcPts val="225"/>
                </a:spcBef>
                <a:buClr>
                  <a:schemeClr val="accent1"/>
                </a:buClr>
              </a:pPr>
              <a:r>
                <a:rPr lang="en-US" sz="750" b="1" dirty="0">
                  <a:latin typeface="Arial" panose="020B0604020202020204" pitchFamily="34" charset="0"/>
                  <a:cs typeface="Arial" panose="020B0604020202020204" pitchFamily="34" charset="0"/>
                </a:rPr>
                <a:t>Didier Samuel</a:t>
              </a:r>
            </a:p>
          </p:txBody>
        </p:sp>
        <p:pic>
          <p:nvPicPr>
            <p:cNvPr id="36" name="Image 35"/>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394743" y="523240"/>
              <a:ext cx="357889" cy="357889"/>
            </a:xfrm>
            <a:prstGeom prst="rect">
              <a:avLst/>
            </a:prstGeom>
          </p:spPr>
        </p:pic>
      </p:grpSp>
      <p:cxnSp>
        <p:nvCxnSpPr>
          <p:cNvPr id="4" name="Connecteur droit 3">
            <a:extLst>
              <a:ext uri="{FF2B5EF4-FFF2-40B4-BE49-F238E27FC236}">
                <a16:creationId xmlns:a16="http://schemas.microsoft.com/office/drawing/2014/main" id="{484AD368-19BE-EEFE-3FD2-77BE4F2F53CE}"/>
              </a:ext>
            </a:extLst>
          </p:cNvPr>
          <p:cNvCxnSpPr>
            <a:cxnSpLocks/>
          </p:cNvCxnSpPr>
          <p:nvPr/>
        </p:nvCxnSpPr>
        <p:spPr>
          <a:xfrm>
            <a:off x="2061724" y="1689707"/>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2987FCDC-E819-4DCD-FD7B-C36FC29D740A}"/>
              </a:ext>
            </a:extLst>
          </p:cNvPr>
          <p:cNvCxnSpPr>
            <a:cxnSpLocks/>
          </p:cNvCxnSpPr>
          <p:nvPr/>
        </p:nvCxnSpPr>
        <p:spPr>
          <a:xfrm>
            <a:off x="2061724" y="1948717"/>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977C3648-6757-2EF3-6742-87EE46E81395}"/>
              </a:ext>
            </a:extLst>
          </p:cNvPr>
          <p:cNvCxnSpPr>
            <a:cxnSpLocks/>
          </p:cNvCxnSpPr>
          <p:nvPr/>
        </p:nvCxnSpPr>
        <p:spPr>
          <a:xfrm>
            <a:off x="2061724" y="2123440"/>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D3BD34F6-CEC2-42A5-DC9B-FD1C7ACC1483}"/>
              </a:ext>
            </a:extLst>
          </p:cNvPr>
          <p:cNvCxnSpPr>
            <a:cxnSpLocks/>
          </p:cNvCxnSpPr>
          <p:nvPr/>
        </p:nvCxnSpPr>
        <p:spPr>
          <a:xfrm>
            <a:off x="2061724" y="2309225"/>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31958FAD-8FB7-B6E5-E693-DEEA7FD3FB5B}"/>
              </a:ext>
            </a:extLst>
          </p:cNvPr>
          <p:cNvCxnSpPr>
            <a:cxnSpLocks/>
          </p:cNvCxnSpPr>
          <p:nvPr/>
        </p:nvCxnSpPr>
        <p:spPr>
          <a:xfrm>
            <a:off x="2178260" y="1546832"/>
            <a:ext cx="0" cy="833732"/>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3EF2B7A0-6F85-8222-EE54-AACBEFF39DE6}"/>
              </a:ext>
            </a:extLst>
          </p:cNvPr>
          <p:cNvCxnSpPr>
            <a:cxnSpLocks/>
          </p:cNvCxnSpPr>
          <p:nvPr/>
        </p:nvCxnSpPr>
        <p:spPr>
          <a:xfrm>
            <a:off x="2178181" y="2380564"/>
            <a:ext cx="1587980"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E39FAD12-A36F-871A-7E86-875E598D036D}"/>
              </a:ext>
            </a:extLst>
          </p:cNvPr>
          <p:cNvCxnSpPr>
            <a:cxnSpLocks/>
          </p:cNvCxnSpPr>
          <p:nvPr/>
        </p:nvCxnSpPr>
        <p:spPr>
          <a:xfrm>
            <a:off x="2061724" y="1828203"/>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2523513D-4BB8-46C2-7BD6-4B55EEA5AB4A}"/>
              </a:ext>
            </a:extLst>
          </p:cNvPr>
          <p:cNvCxnSpPr>
            <a:cxnSpLocks/>
          </p:cNvCxnSpPr>
          <p:nvPr/>
        </p:nvCxnSpPr>
        <p:spPr>
          <a:xfrm>
            <a:off x="5141128" y="2377376"/>
            <a:ext cx="1687974" cy="15181"/>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48B8906C-9E25-362E-C4EC-8E3C44A26907}"/>
              </a:ext>
            </a:extLst>
          </p:cNvPr>
          <p:cNvCxnSpPr>
            <a:cxnSpLocks/>
          </p:cNvCxnSpPr>
          <p:nvPr/>
        </p:nvCxnSpPr>
        <p:spPr>
          <a:xfrm>
            <a:off x="6827580" y="1689199"/>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66A2508-DC76-3896-E686-27640095D4A0}"/>
              </a:ext>
            </a:extLst>
          </p:cNvPr>
          <p:cNvCxnSpPr>
            <a:cxnSpLocks/>
          </p:cNvCxnSpPr>
          <p:nvPr/>
        </p:nvCxnSpPr>
        <p:spPr>
          <a:xfrm>
            <a:off x="6827580" y="1689199"/>
            <a:ext cx="0" cy="703358"/>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DB3AB727-03B1-4894-A9E5-4F9A6C18C64C}"/>
              </a:ext>
            </a:extLst>
          </p:cNvPr>
          <p:cNvCxnSpPr>
            <a:cxnSpLocks/>
          </p:cNvCxnSpPr>
          <p:nvPr/>
        </p:nvCxnSpPr>
        <p:spPr>
          <a:xfrm>
            <a:off x="6827580" y="1861658"/>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E8FEA23C-A702-258A-CBD0-3FBD4822FFF4}"/>
              </a:ext>
            </a:extLst>
          </p:cNvPr>
          <p:cNvCxnSpPr>
            <a:cxnSpLocks/>
          </p:cNvCxnSpPr>
          <p:nvPr/>
        </p:nvCxnSpPr>
        <p:spPr>
          <a:xfrm>
            <a:off x="6827580" y="2060431"/>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680AB2E2-66CD-6B50-CA06-9E5A3360AA52}"/>
              </a:ext>
            </a:extLst>
          </p:cNvPr>
          <p:cNvCxnSpPr>
            <a:cxnSpLocks/>
          </p:cNvCxnSpPr>
          <p:nvPr/>
        </p:nvCxnSpPr>
        <p:spPr>
          <a:xfrm>
            <a:off x="6827580" y="2257361"/>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grpSp>
        <p:nvGrpSpPr>
          <p:cNvPr id="24" name="Groupe 23">
            <a:extLst>
              <a:ext uri="{FF2B5EF4-FFF2-40B4-BE49-F238E27FC236}">
                <a16:creationId xmlns:a16="http://schemas.microsoft.com/office/drawing/2014/main" id="{A374E510-1114-6255-9278-41F2AE9A2275}"/>
              </a:ext>
            </a:extLst>
          </p:cNvPr>
          <p:cNvGrpSpPr/>
          <p:nvPr/>
        </p:nvGrpSpPr>
        <p:grpSpPr>
          <a:xfrm>
            <a:off x="6455653" y="2654013"/>
            <a:ext cx="1891782" cy="1728479"/>
            <a:chOff x="6558780" y="2626755"/>
            <a:chExt cx="1891782" cy="1728479"/>
          </a:xfrm>
        </p:grpSpPr>
        <p:sp>
          <p:nvSpPr>
            <p:cNvPr id="25" name="Espace réservé du contenu 5">
              <a:extLst>
                <a:ext uri="{FF2B5EF4-FFF2-40B4-BE49-F238E27FC236}">
                  <a16:creationId xmlns:a16="http://schemas.microsoft.com/office/drawing/2014/main" id="{6E77DB99-89F3-46C2-4FF3-27394A76CF42}"/>
                </a:ext>
              </a:extLst>
            </p:cNvPr>
            <p:cNvSpPr txBox="1">
              <a:spLocks/>
            </p:cNvSpPr>
            <p:nvPr/>
          </p:nvSpPr>
          <p:spPr>
            <a:xfrm>
              <a:off x="6558780" y="2970239"/>
              <a:ext cx="1891782" cy="138499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Auvergne-Rhône-Alpes</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Est</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Grand Ouest</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Île-de-France (4)</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Nord-Ouest</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Nouvelle-Aquitaine</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Occitanie Méditerranée</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Occitanie Pyrénées</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Provence-Alpes-Côte d’Azur and Corsica</a:t>
              </a:r>
            </a:p>
            <a:p>
              <a:pPr marL="99450" indent="-99450">
                <a:spcBef>
                  <a:spcPts val="300"/>
                </a:spcBef>
                <a:buClr>
                  <a:schemeClr val="accent1"/>
                </a:buClr>
                <a:buFont typeface="Helvetica" pitchFamily="2" charset="0"/>
                <a:buChar char="•"/>
              </a:pPr>
              <a:endParaRPr lang="fr-FR" sz="750" dirty="0">
                <a:latin typeface="Arial" panose="020B0604020202020204" pitchFamily="34" charset="0"/>
                <a:cs typeface="Arial" panose="020B0604020202020204" pitchFamily="34" charset="0"/>
              </a:endParaRPr>
            </a:p>
          </p:txBody>
        </p:sp>
        <p:grpSp>
          <p:nvGrpSpPr>
            <p:cNvPr id="26" name="Groupe 25">
              <a:extLst>
                <a:ext uri="{FF2B5EF4-FFF2-40B4-BE49-F238E27FC236}">
                  <a16:creationId xmlns:a16="http://schemas.microsoft.com/office/drawing/2014/main" id="{2B6C3912-2083-361C-D782-D5CBFC2304F9}"/>
                </a:ext>
              </a:extLst>
            </p:cNvPr>
            <p:cNvGrpSpPr/>
            <p:nvPr/>
          </p:nvGrpSpPr>
          <p:grpSpPr>
            <a:xfrm>
              <a:off x="6558780" y="2626755"/>
              <a:ext cx="1659045" cy="216000"/>
              <a:chOff x="6558780" y="2626755"/>
              <a:chExt cx="1659045" cy="216000"/>
            </a:xfrm>
          </p:grpSpPr>
          <p:sp>
            <p:nvSpPr>
              <p:cNvPr id="27" name="ZoneTexte 26">
                <a:extLst>
                  <a:ext uri="{FF2B5EF4-FFF2-40B4-BE49-F238E27FC236}">
                    <a16:creationId xmlns:a16="http://schemas.microsoft.com/office/drawing/2014/main" id="{25CFCF77-08B4-2CEC-9CCE-52BDAB31E206}"/>
                  </a:ext>
                </a:extLst>
              </p:cNvPr>
              <p:cNvSpPr txBox="1"/>
              <p:nvPr/>
            </p:nvSpPr>
            <p:spPr>
              <a:xfrm>
                <a:off x="6659541" y="2626755"/>
                <a:ext cx="1558284" cy="21600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lIns="0" tIns="0" rIns="0" bIns="0" rtlCol="0" anchor="ctr" anchorCtr="0">
                <a:noAutofit/>
              </a:bodyPr>
              <a:lstStyle/>
              <a:p>
                <a:r>
                  <a:rPr lang="en-GB" sz="1100" b="1" dirty="0">
                    <a:solidFill>
                      <a:srgbClr val="4E879B"/>
                    </a:solidFill>
                    <a:latin typeface="Arial" panose="020B0604020202020204" pitchFamily="34" charset="0"/>
                    <a:ea typeface="Hind Medium" charset="0"/>
                    <a:cs typeface="Arial" panose="020B0604020202020204" pitchFamily="34" charset="0"/>
                  </a:rPr>
                  <a:t>Regional Offices</a:t>
                </a:r>
              </a:p>
            </p:txBody>
          </p:sp>
          <p:sp>
            <p:nvSpPr>
              <p:cNvPr id="28" name="Rectangle 27">
                <a:extLst>
                  <a:ext uri="{FF2B5EF4-FFF2-40B4-BE49-F238E27FC236}">
                    <a16:creationId xmlns:a16="http://schemas.microsoft.com/office/drawing/2014/main" id="{FE235D37-A49D-FD8B-98E1-3A9307C3237A}"/>
                  </a:ext>
                </a:extLst>
              </p:cNvPr>
              <p:cNvSpPr/>
              <p:nvPr/>
            </p:nvSpPr>
            <p:spPr>
              <a:xfrm>
                <a:off x="6558780" y="2634875"/>
                <a:ext cx="45719" cy="180000"/>
              </a:xfrm>
              <a:prstGeom prst="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30" name="Espace réservé du contenu 5">
            <a:extLst>
              <a:ext uri="{FF2B5EF4-FFF2-40B4-BE49-F238E27FC236}">
                <a16:creationId xmlns:a16="http://schemas.microsoft.com/office/drawing/2014/main" id="{9BA6ADA1-A391-12F0-BB5D-E333999DB4C7}"/>
              </a:ext>
            </a:extLst>
          </p:cNvPr>
          <p:cNvSpPr txBox="1">
            <a:spLocks/>
          </p:cNvSpPr>
          <p:nvPr/>
        </p:nvSpPr>
        <p:spPr>
          <a:xfrm>
            <a:off x="3641678" y="2997497"/>
            <a:ext cx="1884730" cy="146193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Communication</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Financial Affairs</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Human Resources</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Information Systems</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Legal Affairs</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National and Foreign Affairs</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Open Science</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Program Assessment</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Strategic Program</a:t>
            </a:r>
          </a:p>
          <a:p>
            <a:pPr marL="99450" indent="-99450">
              <a:spcBef>
                <a:spcPts val="9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Accounting Department</a:t>
            </a:r>
          </a:p>
        </p:txBody>
      </p:sp>
      <p:sp>
        <p:nvSpPr>
          <p:cNvPr id="32" name="ZoneTexte 31">
            <a:extLst>
              <a:ext uri="{FF2B5EF4-FFF2-40B4-BE49-F238E27FC236}">
                <a16:creationId xmlns:a16="http://schemas.microsoft.com/office/drawing/2014/main" id="{3F45E063-173D-6FC4-2F2B-65652745EA63}"/>
              </a:ext>
            </a:extLst>
          </p:cNvPr>
          <p:cNvSpPr txBox="1"/>
          <p:nvPr/>
        </p:nvSpPr>
        <p:spPr>
          <a:xfrm>
            <a:off x="3731663" y="2654013"/>
            <a:ext cx="982910" cy="21600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lIns="0" tIns="0" rIns="0" bIns="0" rtlCol="0" anchor="ctr" anchorCtr="0">
            <a:noAutofit/>
          </a:bodyPr>
          <a:lstStyle/>
          <a:p>
            <a:r>
              <a:rPr lang="fr-FR" sz="1100" b="1" dirty="0">
                <a:solidFill>
                  <a:srgbClr val="4E879B"/>
                </a:solidFill>
                <a:latin typeface="Arial" panose="020B0604020202020204" pitchFamily="34" charset="0"/>
                <a:ea typeface="Hind SemiBold" charset="0"/>
                <a:cs typeface="Arial" panose="020B0604020202020204" pitchFamily="34" charset="0"/>
              </a:rPr>
              <a:t>Divisions</a:t>
            </a:r>
          </a:p>
        </p:txBody>
      </p:sp>
      <p:sp>
        <p:nvSpPr>
          <p:cNvPr id="33" name="Rectangle 32">
            <a:extLst>
              <a:ext uri="{FF2B5EF4-FFF2-40B4-BE49-F238E27FC236}">
                <a16:creationId xmlns:a16="http://schemas.microsoft.com/office/drawing/2014/main" id="{9BF702DF-ADE5-6313-C9BA-4A41C8D10F78}"/>
              </a:ext>
            </a:extLst>
          </p:cNvPr>
          <p:cNvSpPr/>
          <p:nvPr/>
        </p:nvSpPr>
        <p:spPr>
          <a:xfrm>
            <a:off x="3641678" y="2662133"/>
            <a:ext cx="45719" cy="180000"/>
          </a:xfrm>
          <a:prstGeom prst="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4" name="Groupe 33">
            <a:extLst>
              <a:ext uri="{FF2B5EF4-FFF2-40B4-BE49-F238E27FC236}">
                <a16:creationId xmlns:a16="http://schemas.microsoft.com/office/drawing/2014/main" id="{00B03D9D-58E1-080A-F5A5-AF7065661CD8}"/>
              </a:ext>
            </a:extLst>
          </p:cNvPr>
          <p:cNvGrpSpPr/>
          <p:nvPr/>
        </p:nvGrpSpPr>
        <p:grpSpPr>
          <a:xfrm>
            <a:off x="610362" y="2654013"/>
            <a:ext cx="2097358" cy="1918499"/>
            <a:chOff x="1171962" y="2626755"/>
            <a:chExt cx="2097358" cy="1918499"/>
          </a:xfrm>
        </p:grpSpPr>
        <p:sp>
          <p:nvSpPr>
            <p:cNvPr id="35" name="Espace réservé du contenu 5">
              <a:extLst>
                <a:ext uri="{FF2B5EF4-FFF2-40B4-BE49-F238E27FC236}">
                  <a16:creationId xmlns:a16="http://schemas.microsoft.com/office/drawing/2014/main" id="{213763EB-F1C4-0833-0C4B-043D82DD643C}"/>
                </a:ext>
              </a:extLst>
            </p:cNvPr>
            <p:cNvSpPr txBox="1">
              <a:spLocks/>
            </p:cNvSpPr>
            <p:nvPr/>
          </p:nvSpPr>
          <p:spPr>
            <a:xfrm>
              <a:off x="1171962" y="2990982"/>
              <a:ext cx="2097358" cy="155427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Cancer</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Cell biology, development and evolution</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Genetics, genomics and bioinformatics</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Health Technologies</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Immunology, inflammation, infectious diseases and microbiology</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Molecular and structural basis of living organisms</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Neurosciences, cognitive sciences, neurology, psychiatry</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Pathophysiology, metabolism, nutrition</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Public health</a:t>
              </a:r>
            </a:p>
          </p:txBody>
        </p:sp>
        <p:sp>
          <p:nvSpPr>
            <p:cNvPr id="38" name="ZoneTexte 37">
              <a:extLst>
                <a:ext uri="{FF2B5EF4-FFF2-40B4-BE49-F238E27FC236}">
                  <a16:creationId xmlns:a16="http://schemas.microsoft.com/office/drawing/2014/main" id="{DCE0C02D-894D-FD75-AAC9-F8E17847A674}"/>
                </a:ext>
              </a:extLst>
            </p:cNvPr>
            <p:cNvSpPr txBox="1"/>
            <p:nvPr/>
          </p:nvSpPr>
          <p:spPr>
            <a:xfrm>
              <a:off x="1285429" y="2626755"/>
              <a:ext cx="1448278" cy="21600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lIns="0" tIns="0" rIns="0" bIns="0" rtlCol="0" anchor="ctr" anchorCtr="0">
              <a:noAutofit/>
            </a:bodyPr>
            <a:lstStyle/>
            <a:p>
              <a:r>
                <a:rPr lang="en-GB" sz="1100" b="1" dirty="0">
                  <a:solidFill>
                    <a:srgbClr val="4E879B"/>
                  </a:solidFill>
                  <a:latin typeface="Arial" panose="020B0604020202020204" pitchFamily="34" charset="0"/>
                  <a:ea typeface="Hind SemiBold" charset="0"/>
                  <a:cs typeface="Arial" panose="020B0604020202020204" pitchFamily="34" charset="0"/>
                </a:rPr>
                <a:t>Thematic institutes</a:t>
              </a:r>
            </a:p>
          </p:txBody>
        </p:sp>
      </p:grpSp>
      <p:sp>
        <p:nvSpPr>
          <p:cNvPr id="42" name="Rectangle 41">
            <a:extLst>
              <a:ext uri="{FF2B5EF4-FFF2-40B4-BE49-F238E27FC236}">
                <a16:creationId xmlns:a16="http://schemas.microsoft.com/office/drawing/2014/main" id="{1D19BCF9-6D6B-F712-8DD6-31B898811DC4}"/>
              </a:ext>
            </a:extLst>
          </p:cNvPr>
          <p:cNvSpPr/>
          <p:nvPr/>
        </p:nvSpPr>
        <p:spPr>
          <a:xfrm>
            <a:off x="611188" y="2662133"/>
            <a:ext cx="45719" cy="180000"/>
          </a:xfrm>
          <a:prstGeom prst="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40">
            <a:extLst>
              <a:ext uri="{FF2B5EF4-FFF2-40B4-BE49-F238E27FC236}">
                <a16:creationId xmlns:a16="http://schemas.microsoft.com/office/drawing/2014/main" id="{484AD368-19BE-EEFE-3FD2-77BE4F2F53CE}"/>
              </a:ext>
            </a:extLst>
          </p:cNvPr>
          <p:cNvCxnSpPr>
            <a:cxnSpLocks/>
          </p:cNvCxnSpPr>
          <p:nvPr/>
        </p:nvCxnSpPr>
        <p:spPr>
          <a:xfrm>
            <a:off x="2061724" y="1546832"/>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92FB86DD-BAC7-1906-FC7B-58B6C07848E8}"/>
              </a:ext>
            </a:extLst>
          </p:cNvPr>
          <p:cNvGrpSpPr/>
          <p:nvPr/>
        </p:nvGrpSpPr>
        <p:grpSpPr>
          <a:xfrm>
            <a:off x="5460959" y="1331280"/>
            <a:ext cx="1145277" cy="756520"/>
            <a:chOff x="5942909" y="1430763"/>
            <a:chExt cx="1145277" cy="756520"/>
          </a:xfrm>
        </p:grpSpPr>
        <p:sp>
          <p:nvSpPr>
            <p:cNvPr id="13" name="Espace réservé du contenu 5">
              <a:extLst>
                <a:ext uri="{FF2B5EF4-FFF2-40B4-BE49-F238E27FC236}">
                  <a16:creationId xmlns:a16="http://schemas.microsoft.com/office/drawing/2014/main" id="{189238A1-046E-E7B0-79B4-89DA9F5E7116}"/>
                </a:ext>
              </a:extLst>
            </p:cNvPr>
            <p:cNvSpPr txBox="1">
              <a:spLocks/>
            </p:cNvSpPr>
            <p:nvPr/>
          </p:nvSpPr>
          <p:spPr>
            <a:xfrm>
              <a:off x="5942909" y="1843086"/>
              <a:ext cx="1145277" cy="344197"/>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225"/>
                </a:spcBef>
                <a:buClr>
                  <a:schemeClr val="accent1"/>
                </a:buClr>
              </a:pPr>
              <a:r>
                <a:rPr lang="fr-FR" sz="750" dirty="0" err="1">
                  <a:latin typeface="Arial" panose="020B0604020202020204" pitchFamily="34" charset="0"/>
                  <a:cs typeface="Arial" panose="020B0604020202020204" pitchFamily="34" charset="0"/>
                </a:rPr>
                <a:t>Executive</a:t>
              </a:r>
              <a:r>
                <a:rPr lang="fr-FR" sz="750" dirty="0">
                  <a:latin typeface="Arial" panose="020B0604020202020204" pitchFamily="34" charset="0"/>
                  <a:cs typeface="Arial" panose="020B0604020202020204" pitchFamily="34" charset="0"/>
                </a:rPr>
                <a:t> </a:t>
              </a:r>
              <a:r>
                <a:rPr lang="fr-FR" sz="750" dirty="0" err="1">
                  <a:latin typeface="Arial" panose="020B0604020202020204" pitchFamily="34" charset="0"/>
                  <a:cs typeface="Arial" panose="020B0604020202020204" pitchFamily="34" charset="0"/>
                </a:rPr>
                <a:t>Director</a:t>
              </a:r>
              <a:br>
                <a:rPr lang="fr-FR" sz="750" dirty="0">
                  <a:latin typeface="Arial" panose="020B0604020202020204" pitchFamily="34" charset="0"/>
                  <a:cs typeface="Arial" panose="020B0604020202020204" pitchFamily="34" charset="0"/>
                </a:rPr>
              </a:br>
              <a:r>
                <a:rPr lang="fr-FR" sz="750" b="0" i="0" dirty="0" err="1">
                  <a:solidFill>
                    <a:srgbClr val="333333"/>
                  </a:solidFill>
                  <a:effectLst/>
                  <a:latin typeface="Open Sans" panose="020B0606030504020204" pitchFamily="34" charset="0"/>
                </a:rPr>
                <a:t>Programming</a:t>
              </a:r>
              <a:r>
                <a:rPr lang="fr-FR" sz="750" b="0" i="0" dirty="0">
                  <a:solidFill>
                    <a:srgbClr val="333333"/>
                  </a:solidFill>
                  <a:effectLst/>
                  <a:latin typeface="Open Sans" panose="020B0606030504020204" pitchFamily="34" charset="0"/>
                </a:rPr>
                <a:t> Agency</a:t>
              </a:r>
              <a:endParaRPr lang="fr-FR" sz="750" dirty="0">
                <a:latin typeface="Arial" panose="020B0604020202020204" pitchFamily="34" charset="0"/>
                <a:cs typeface="Arial" panose="020B0604020202020204" pitchFamily="34" charset="0"/>
              </a:endParaRPr>
            </a:p>
            <a:p>
              <a:pPr algn="ctr">
                <a:spcBef>
                  <a:spcPts val="225"/>
                </a:spcBef>
                <a:buClr>
                  <a:schemeClr val="accent1"/>
                </a:buClr>
              </a:pPr>
              <a:r>
                <a:rPr lang="fr-FR" sz="750" b="1" dirty="0">
                  <a:latin typeface="Arial" panose="020B0604020202020204" pitchFamily="34" charset="0"/>
                  <a:cs typeface="Arial" panose="020B0604020202020204" pitchFamily="34" charset="0"/>
                </a:rPr>
                <a:t>Franck </a:t>
              </a:r>
              <a:r>
                <a:rPr lang="fr-FR" sz="750" b="1" dirty="0" err="1">
                  <a:latin typeface="Arial" panose="020B0604020202020204" pitchFamily="34" charset="0"/>
                  <a:cs typeface="Arial" panose="020B0604020202020204" pitchFamily="34" charset="0"/>
                </a:rPr>
                <a:t>Mouthon</a:t>
              </a:r>
              <a:endParaRPr lang="fr-FR" sz="750" b="1" dirty="0">
                <a:latin typeface="Arial" panose="020B0604020202020204" pitchFamily="34" charset="0"/>
                <a:cs typeface="Arial" panose="020B0604020202020204" pitchFamily="34" charset="0"/>
              </a:endParaRPr>
            </a:p>
          </p:txBody>
        </p:sp>
        <p:pic>
          <p:nvPicPr>
            <p:cNvPr id="14" name="Image 13" descr="Une image contenant personne, Visage humain, vêtements habillés, Entrepreneur&#10;&#10;Description générée automatiquement">
              <a:extLst>
                <a:ext uri="{FF2B5EF4-FFF2-40B4-BE49-F238E27FC236}">
                  <a16:creationId xmlns:a16="http://schemas.microsoft.com/office/drawing/2014/main" id="{1C5F222A-44FA-1B01-FB87-89E62DCE34CE}"/>
                </a:ext>
              </a:extLst>
            </p:cNvPr>
            <p:cNvPicPr>
              <a:picLocks noChangeAspect="1"/>
            </p:cNvPicPr>
            <p:nvPr/>
          </p:nvPicPr>
          <p:blipFill rotWithShape="1">
            <a:blip r:embed="rId6"/>
            <a:srcRect l="23468" t="7263" r="26730" b="55148"/>
            <a:stretch/>
          </p:blipFill>
          <p:spPr>
            <a:xfrm>
              <a:off x="6330948" y="1430763"/>
              <a:ext cx="337024" cy="356400"/>
            </a:xfrm>
            <a:prstGeom prst="rect">
              <a:avLst/>
            </a:prstGeom>
          </p:spPr>
        </p:pic>
      </p:grpSp>
      <p:grpSp>
        <p:nvGrpSpPr>
          <p:cNvPr id="21" name="Groupe 20">
            <a:extLst>
              <a:ext uri="{FF2B5EF4-FFF2-40B4-BE49-F238E27FC236}">
                <a16:creationId xmlns:a16="http://schemas.microsoft.com/office/drawing/2014/main" id="{E1D34E22-1D7F-200F-C744-44154D6E4809}"/>
              </a:ext>
            </a:extLst>
          </p:cNvPr>
          <p:cNvGrpSpPr/>
          <p:nvPr/>
        </p:nvGrpSpPr>
        <p:grpSpPr>
          <a:xfrm>
            <a:off x="4460702" y="1331280"/>
            <a:ext cx="1048892" cy="665972"/>
            <a:chOff x="5035665" y="1433206"/>
            <a:chExt cx="1048892" cy="665972"/>
          </a:xfrm>
        </p:grpSpPr>
        <p:sp>
          <p:nvSpPr>
            <p:cNvPr id="22" name="Espace réservé du contenu 5">
              <a:extLst>
                <a:ext uri="{FF2B5EF4-FFF2-40B4-BE49-F238E27FC236}">
                  <a16:creationId xmlns:a16="http://schemas.microsoft.com/office/drawing/2014/main" id="{955ECF5B-2EE8-4A7A-E754-9D05A2CA8AC7}"/>
                </a:ext>
              </a:extLst>
            </p:cNvPr>
            <p:cNvSpPr txBox="1">
              <a:spLocks/>
            </p:cNvSpPr>
            <p:nvPr/>
          </p:nvSpPr>
          <p:spPr>
            <a:xfrm>
              <a:off x="5035665" y="1865781"/>
              <a:ext cx="1048892" cy="233397"/>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225"/>
                </a:spcBef>
                <a:buClr>
                  <a:schemeClr val="accent1"/>
                </a:buClr>
              </a:pPr>
              <a:r>
                <a:rPr lang="fr-FR" sz="750" dirty="0" err="1">
                  <a:latin typeface="Arial" panose="020B0604020202020204" pitchFamily="34" charset="0"/>
                  <a:cs typeface="Arial" panose="020B0604020202020204" pitchFamily="34" charset="0"/>
                </a:rPr>
                <a:t>Executive</a:t>
              </a:r>
              <a:r>
                <a:rPr lang="fr-FR" sz="750" dirty="0">
                  <a:latin typeface="Arial" panose="020B0604020202020204" pitchFamily="34" charset="0"/>
                  <a:cs typeface="Arial" panose="020B0604020202020204" pitchFamily="34" charset="0"/>
                </a:rPr>
                <a:t> </a:t>
              </a:r>
              <a:r>
                <a:rPr lang="fr-FR" sz="750" dirty="0" err="1">
                  <a:latin typeface="Arial" panose="020B0604020202020204" pitchFamily="34" charset="0"/>
                  <a:cs typeface="Arial" panose="020B0604020202020204" pitchFamily="34" charset="0"/>
                </a:rPr>
                <a:t>Director</a:t>
              </a:r>
              <a:r>
                <a:rPr lang="fr-FR" sz="750" dirty="0">
                  <a:latin typeface="Arial" panose="020B0604020202020204" pitchFamily="34" charset="0"/>
                  <a:cs typeface="Arial" panose="020B0604020202020204" pitchFamily="34" charset="0"/>
                </a:rPr>
                <a:t> </a:t>
              </a:r>
            </a:p>
            <a:p>
              <a:pPr algn="ctr">
                <a:spcBef>
                  <a:spcPts val="225"/>
                </a:spcBef>
                <a:buClr>
                  <a:schemeClr val="accent1"/>
                </a:buClr>
              </a:pPr>
              <a:r>
                <a:rPr lang="fr-FR" sz="750" b="1" dirty="0">
                  <a:latin typeface="Arial" panose="020B0604020202020204" pitchFamily="34" charset="0"/>
                  <a:cs typeface="Arial" panose="020B0604020202020204" pitchFamily="34" charset="0"/>
                </a:rPr>
                <a:t>Carine Delrieu</a:t>
              </a:r>
            </a:p>
          </p:txBody>
        </p:sp>
        <p:pic>
          <p:nvPicPr>
            <p:cNvPr id="23" name="Image 22" descr="Une image contenant Visage humain, sourire, personne, Front&#10;&#10;Description générée automatiquement">
              <a:extLst>
                <a:ext uri="{FF2B5EF4-FFF2-40B4-BE49-F238E27FC236}">
                  <a16:creationId xmlns:a16="http://schemas.microsoft.com/office/drawing/2014/main" id="{81FF4200-385A-4290-6A7E-97993BFAF70E}"/>
                </a:ext>
              </a:extLst>
            </p:cNvPr>
            <p:cNvPicPr>
              <a:picLocks noChangeAspect="1"/>
            </p:cNvPicPr>
            <p:nvPr/>
          </p:nvPicPr>
          <p:blipFill>
            <a:blip r:embed="rId7"/>
            <a:stretch>
              <a:fillRect/>
            </a:stretch>
          </p:blipFill>
          <p:spPr>
            <a:xfrm>
              <a:off x="5379547" y="1433206"/>
              <a:ext cx="356616" cy="356616"/>
            </a:xfrm>
            <a:prstGeom prst="rect">
              <a:avLst/>
            </a:prstGeom>
          </p:spPr>
        </p:pic>
      </p:grpSp>
    </p:spTree>
    <p:extLst>
      <p:ext uri="{BB962C8B-B14F-4D97-AF65-F5344CB8AC3E}">
        <p14:creationId xmlns:p14="http://schemas.microsoft.com/office/powerpoint/2010/main" val="23673157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calque-4_3">
  <a:themeElements>
    <a:clrScheme name="Nuancier Inserm">
      <a:dk1>
        <a:srgbClr val="424242"/>
      </a:dk1>
      <a:lt1>
        <a:srgbClr val="FFFFFF"/>
      </a:lt1>
      <a:dk2>
        <a:srgbClr val="797979"/>
      </a:dk2>
      <a:lt2>
        <a:srgbClr val="FEFFFF"/>
      </a:lt2>
      <a:accent1>
        <a:srgbClr val="FF3B00"/>
      </a:accent1>
      <a:accent2>
        <a:srgbClr val="A39CC1"/>
      </a:accent2>
      <a:accent3>
        <a:srgbClr val="A2806B"/>
      </a:accent3>
      <a:accent4>
        <a:srgbClr val="E587A7"/>
      </a:accent4>
      <a:accent5>
        <a:srgbClr val="69AADD"/>
      </a:accent5>
      <a:accent6>
        <a:srgbClr val="9CAA87"/>
      </a:accent6>
      <a:hlink>
        <a:srgbClr val="00ACDD"/>
      </a:hlink>
      <a:folHlink>
        <a:srgbClr val="4242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00AA787-C939-EF4E-8F3A-7865AD68A334}" vid="{AB1C544F-57C4-344E-8C93-7ED92809CAD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3E824275A54C46948C4079E0FDEF45" ma:contentTypeVersion="1" ma:contentTypeDescription="Crée un document." ma:contentTypeScope="" ma:versionID="e9a11e09901a2cd6214d0fb9e842d40f">
  <xsd:schema xmlns:xsd="http://www.w3.org/2001/XMLSchema" xmlns:xs="http://www.w3.org/2001/XMLSchema" xmlns:p="http://schemas.microsoft.com/office/2006/metadata/properties" xmlns:ns1="http://schemas.microsoft.com/sharepoint/v3" targetNamespace="http://schemas.microsoft.com/office/2006/metadata/properties" ma:root="true" ma:fieldsID="132a28c79c43b64d99b1aea8d4faede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29B8F7-253F-404F-9243-8D66F572435D}">
  <ds:schemaRef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purl.org/dc/terms/"/>
    <ds:schemaRef ds:uri="http://schemas.microsoft.com/office/2006/metadata/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C19125E6-A01C-4F75-8971-C896FE08A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30B050-4552-4B1B-ACE1-2EDAD4F0F7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11571</TotalTime>
  <Words>2843</Words>
  <Application>Microsoft Office PowerPoint</Application>
  <PresentationFormat>Affichage à l'écran (16:9)</PresentationFormat>
  <Paragraphs>431</Paragraphs>
  <Slides>31</Slides>
  <Notes>27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31</vt:i4>
      </vt:variant>
    </vt:vector>
  </HeadingPairs>
  <TitlesOfParts>
    <vt:vector size="41" baseType="lpstr">
      <vt:lpstr>AppleSymbols</vt:lpstr>
      <vt:lpstr>Arial</vt:lpstr>
      <vt:lpstr>Arial Black</vt:lpstr>
      <vt:lpstr>Calibri</vt:lpstr>
      <vt:lpstr>Helvetica</vt:lpstr>
      <vt:lpstr>Hind</vt:lpstr>
      <vt:lpstr>Hind SemiBold</vt:lpstr>
      <vt:lpstr>Lucida Grande Bold</vt:lpstr>
      <vt:lpstr>Open Sans</vt:lpstr>
      <vt:lpstr>calque-4_3</vt:lpstr>
      <vt:lpstr>Présentation PowerPoint</vt:lpstr>
      <vt:lpstr>Inserm is the only public research organization in France entirely dedicated to health.</vt:lpstr>
      <vt:lpstr>Our objective: to promote the health of all by advancing knowledge on living organisms and their diseases, and by developing innovation.</vt:lpstr>
      <vt:lpstr>Présentation PowerPoint</vt:lpstr>
      <vt:lpstr>Présentation PowerPoint</vt:lpstr>
      <vt:lpstr>Address major biomedical research challenges</vt:lpstr>
      <vt:lpstr>Address major biomedical research challenges</vt:lpstr>
      <vt:lpstr>Address major biomedical research challenges</vt:lpstr>
      <vt:lpstr>Address major biomedical research challenges</vt:lpstr>
      <vt:lpstr>Address major biomedical research challenges</vt:lpstr>
      <vt:lpstr>Address major biomedical research challenges</vt:lpstr>
      <vt:lpstr>Address major biomedical research challenges</vt:lpstr>
      <vt:lpstr>Address major biomedical research challenges</vt:lpstr>
      <vt:lpstr>Address major biomedical research challenges</vt:lpstr>
      <vt:lpstr>Présentation PowerPoint</vt:lpstr>
      <vt:lpstr>Agir pour améliorer la santé de tous</vt:lpstr>
      <vt:lpstr>Take action to improve the health of all</vt:lpstr>
      <vt:lpstr>Take action to improve the health of all</vt:lpstr>
      <vt:lpstr>Take action to improve the health of all</vt:lpstr>
      <vt:lpstr>Take action to improve the health of all</vt:lpstr>
      <vt:lpstr>Take action to improve the health of all</vt:lpstr>
      <vt:lpstr>Take action to improve the health of all</vt:lpstr>
      <vt:lpstr>Take action to improve the health of all </vt:lpstr>
      <vt:lpstr>Take action to improve the health of all</vt:lpstr>
      <vt:lpstr>Take action to improve the health of all</vt:lpstr>
      <vt:lpstr>Présentation PowerPoint</vt:lpstr>
      <vt:lpstr>Disseminate knowledge for the benefit of all</vt:lpstr>
      <vt:lpstr>Disseminate knowledge for the benefit of all</vt:lpstr>
      <vt:lpstr>Disseminate knowledge for the benefit of all</vt:lpstr>
      <vt:lpstr>Disseminate knowledge for the benefit of all</vt:lpstr>
      <vt:lpstr>Présentation PowerPoint</vt:lpstr>
    </vt:vector>
  </TitlesOfParts>
  <Manager/>
  <Company>Inserm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Inserm Presentation</dc:title>
  <dc:subject/>
  <dc:creator>Myriem BELKACEM | Inserm</dc:creator>
  <cp:keywords/>
  <dc:description/>
  <cp:lastModifiedBy>Annie Metais</cp:lastModifiedBy>
  <cp:revision>729</cp:revision>
  <cp:lastPrinted>2019-03-28T14:49:21Z</cp:lastPrinted>
  <dcterms:created xsi:type="dcterms:W3CDTF">2017-11-16T12:13:14Z</dcterms:created>
  <dcterms:modified xsi:type="dcterms:W3CDTF">2025-02-24T08:31:24Z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0x0101002A3E824275A54C46948C4079E0FDEF45</vt:lpwstr>
  </property>
</Properties>
</file>