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3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548" r:id="rId1"/>
  </p:sldMasterIdLst>
  <p:notesMasterIdLst>
    <p:notesMasterId r:id="rId15"/>
  </p:notesMasterIdLst>
  <p:handoutMasterIdLst>
    <p:handoutMasterId r:id="rId16"/>
  </p:handoutMasterIdLst>
  <p:sldIdLst>
    <p:sldId id="267" r:id="rId2"/>
    <p:sldId id="269" r:id="rId3"/>
    <p:sldId id="278" r:id="rId4"/>
    <p:sldId id="262" r:id="rId5"/>
    <p:sldId id="263" r:id="rId6"/>
    <p:sldId id="279" r:id="rId7"/>
    <p:sldId id="268" r:id="rId8"/>
    <p:sldId id="284" r:id="rId9"/>
    <p:sldId id="282" r:id="rId10"/>
    <p:sldId id="281" r:id="rId11"/>
    <p:sldId id="280" r:id="rId12"/>
    <p:sldId id="283" r:id="rId13"/>
    <p:sldId id="266" r:id="rId14"/>
  </p:sldIdLst>
  <p:sldSz cx="9144000" cy="6858000" type="screen4x3"/>
  <p:notesSz cx="6799263" cy="9929813"/>
  <p:embeddedFontLst>
    <p:embeddedFont>
      <p:font typeface="ＭＳ Ｐゴシック" panose="020B0600070205080204" pitchFamily="34" charset="-128"/>
      <p:regular r:id="rId17"/>
    </p:embeddedFont>
    <p:embeddedFont>
      <p:font typeface="Wingdings 2" panose="05020102010507070707" pitchFamily="18" charset="2"/>
      <p:regular r:id="rId18"/>
    </p:embeddedFont>
    <p:embeddedFont>
      <p:font typeface="Times" panose="02020603050405020304" pitchFamily="18" charset="0"/>
      <p:regular r:id="rId19"/>
      <p:bold r:id="rId20"/>
      <p:italic r:id="rId21"/>
      <p:boldItalic r:id="rId22"/>
    </p:embeddedFont>
    <p:embeddedFont>
      <p:font typeface="Constantia" panose="02030602050306030303" pitchFamily="18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libri Light" panose="020F0302020204030204" pitchFamily="34" charset="0"/>
      <p:regular r:id="rId31"/>
      <p:italic r:id="rId32"/>
    </p:embeddedFont>
  </p:embeddedFontLst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elle Gardes" initials="GG" lastIdx="1" clrIdx="0">
    <p:extLst>
      <p:ext uri="{19B8F6BF-5375-455C-9EA6-DF929625EA0E}">
        <p15:presenceInfo xmlns:p15="http://schemas.microsoft.com/office/powerpoint/2012/main" userId="Gaelle Gard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FF3399"/>
    <a:srgbClr val="0000FF"/>
    <a:srgbClr val="990033"/>
    <a:srgbClr val="FF0000"/>
    <a:srgbClr val="990000"/>
    <a:srgbClr val="FFFF99"/>
    <a:srgbClr val="FF7C80"/>
    <a:srgbClr val="FF99FF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31" autoAdjust="0"/>
    <p:restoredTop sz="94660"/>
  </p:normalViewPr>
  <p:slideViewPr>
    <p:cSldViewPr>
      <p:cViewPr varScale="1">
        <p:scale>
          <a:sx n="109" d="100"/>
          <a:sy n="109" d="100"/>
        </p:scale>
        <p:origin x="146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940" y="-84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21" Type="http://schemas.openxmlformats.org/officeDocument/2006/relationships/font" Target="fonts/font5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D:\CLAs\CLAS%202022\Doc12%20bilan%202022%20et%20budget%20202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75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0105616838968346"/>
          <c:w val="1"/>
          <c:h val="0.4324708893992627"/>
        </c:manualLayout>
      </c:layout>
      <c:pie3DChart>
        <c:varyColors val="1"/>
        <c:ser>
          <c:idx val="0"/>
          <c:order val="0"/>
          <c:tx>
            <c:strRef>
              <c:f>Feuil2!$C$2</c:f>
              <c:strCache>
                <c:ptCount val="1"/>
                <c:pt idx="0">
                  <c:v>% des dépenses totales par secteur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EEB-41AC-B1B3-964B9D184902}"/>
              </c:ext>
            </c:extLst>
          </c:dPt>
          <c:dPt>
            <c:idx val="1"/>
            <c:bubble3D val="0"/>
            <c:spPr>
              <a:solidFill>
                <a:srgbClr val="FF00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EEB-41AC-B1B3-964B9D18490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EEB-41AC-B1B3-964B9D184902}"/>
              </c:ext>
            </c:extLst>
          </c:dPt>
          <c:dPt>
            <c:idx val="3"/>
            <c:bubble3D val="0"/>
            <c:spPr>
              <a:solidFill>
                <a:srgbClr val="99FF99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EEB-41AC-B1B3-964B9D184902}"/>
              </c:ext>
            </c:extLst>
          </c:dPt>
          <c:dPt>
            <c:idx val="4"/>
            <c:bubble3D val="0"/>
            <c:spPr>
              <a:solidFill>
                <a:srgbClr val="CCFF3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AEEB-41AC-B1B3-964B9D184902}"/>
              </c:ext>
            </c:extLst>
          </c:dPt>
          <c:dPt>
            <c:idx val="5"/>
            <c:bubble3D val="0"/>
            <c:spPr>
              <a:solidFill>
                <a:srgbClr val="00CC99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AEEB-41AC-B1B3-964B9D184902}"/>
              </c:ext>
            </c:extLst>
          </c:dPt>
          <c:dPt>
            <c:idx val="6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AEEB-41AC-B1B3-964B9D184902}"/>
              </c:ext>
            </c:extLst>
          </c:dPt>
          <c:dPt>
            <c:idx val="7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AEEB-41AC-B1B3-964B9D184902}"/>
              </c:ext>
            </c:extLst>
          </c:dPt>
          <c:dPt>
            <c:idx val="8"/>
            <c:bubble3D val="0"/>
            <c:spPr>
              <a:solidFill>
                <a:srgbClr val="FF66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AEEB-41AC-B1B3-964B9D184902}"/>
              </c:ext>
            </c:extLst>
          </c:dPt>
          <c:dLbls>
            <c:dLbl>
              <c:idx val="1"/>
              <c:layout>
                <c:manualLayout>
                  <c:x val="1.1209078834594812E-2"/>
                  <c:y val="3.1193946221034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EEB-41AC-B1B3-964B9D1849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Feuil2!$B$3:$B$11</c:f>
              <c:strCache>
                <c:ptCount val="9"/>
                <c:pt idx="0">
                  <c:v>ADMINISTRATION</c:v>
                </c:pt>
                <c:pt idx="1">
                  <c:v>ENFANCE</c:v>
                </c:pt>
                <c:pt idx="2">
                  <c:v>Spectacles</c:v>
                </c:pt>
                <c:pt idx="3">
                  <c:v>Atelier stretching visio + choral</c:v>
                </c:pt>
                <c:pt idx="4">
                  <c:v>Sortie Famille</c:v>
                </c:pt>
                <c:pt idx="5">
                  <c:v>Billetterie</c:v>
                </c:pt>
                <c:pt idx="6">
                  <c:v>SPORTS</c:v>
                </c:pt>
                <c:pt idx="7">
                  <c:v>Subvention Individuelle</c:v>
                </c:pt>
                <c:pt idx="8">
                  <c:v>Week end ski</c:v>
                </c:pt>
              </c:strCache>
            </c:strRef>
          </c:cat>
          <c:val>
            <c:numRef>
              <c:f>Feuil2!$C$3:$C$11</c:f>
              <c:numCache>
                <c:formatCode>0.00%</c:formatCode>
                <c:ptCount val="9"/>
                <c:pt idx="0">
                  <c:v>1.61E-2</c:v>
                </c:pt>
                <c:pt idx="1">
                  <c:v>0.24460000000000001</c:v>
                </c:pt>
                <c:pt idx="2">
                  <c:v>6.7299999999999999E-2</c:v>
                </c:pt>
                <c:pt idx="3">
                  <c:v>6.5600000000000006E-2</c:v>
                </c:pt>
                <c:pt idx="4">
                  <c:v>0.22559999999999999</c:v>
                </c:pt>
                <c:pt idx="5">
                  <c:v>2.0799999999999999E-2</c:v>
                </c:pt>
                <c:pt idx="6">
                  <c:v>7.6700000000000004E-2</c:v>
                </c:pt>
                <c:pt idx="7">
                  <c:v>0.1236</c:v>
                </c:pt>
                <c:pt idx="8">
                  <c:v>0.15970000000000001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AEEB-41AC-B1B3-964B9D1849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8920083265453885E-2"/>
          <c:y val="0.67468831522827455"/>
          <c:w val="0.79357721664102332"/>
          <c:h val="0.295682043620897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7" cy="496328"/>
          </a:xfrm>
          <a:prstGeom prst="rect">
            <a:avLst/>
          </a:prstGeom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fr-FR"/>
              <a:t>CLAS Inserm Toulouse Midi-Pyrénées, Limousin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343" y="0"/>
            <a:ext cx="2946347" cy="496328"/>
          </a:xfrm>
          <a:prstGeom prst="rect">
            <a:avLst/>
          </a:prstGeom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fld id="{435CE077-01DC-48AB-83E9-F75C584561D0}" type="datetime1">
              <a:rPr lang="fr-FR"/>
              <a:pPr>
                <a:defRPr/>
              </a:pPr>
              <a:t>01/06/2023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31858"/>
            <a:ext cx="2946347" cy="496328"/>
          </a:xfrm>
          <a:prstGeom prst="rect">
            <a:avLst/>
          </a:prstGeom>
        </p:spPr>
        <p:txBody>
          <a:bodyPr vert="horz" wrap="square" lIns="91429" tIns="45715" rIns="91429" bIns="4571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343" y="9431858"/>
            <a:ext cx="2946347" cy="496328"/>
          </a:xfrm>
          <a:prstGeom prst="rect">
            <a:avLst/>
          </a:prstGeom>
        </p:spPr>
        <p:txBody>
          <a:bodyPr vert="horz" wrap="square" lIns="91429" tIns="45715" rIns="91429" bIns="457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E61BAE2-34D1-419D-AA9E-EC234FFCA49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72133008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7" cy="496328"/>
          </a:xfrm>
          <a:prstGeom prst="rect">
            <a:avLst/>
          </a:prstGeom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fr-FR"/>
              <a:t>CLAS Inserm Toulouse Midi-Pyrénées, Limousin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3" y="0"/>
            <a:ext cx="2946347" cy="496328"/>
          </a:xfrm>
          <a:prstGeom prst="rect">
            <a:avLst/>
          </a:prstGeom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fld id="{04B6B3CC-9F47-4E25-BA06-F854D46EAFE6}" type="datetime1">
              <a:rPr lang="fr-FR"/>
              <a:pPr>
                <a:defRPr/>
              </a:pPr>
              <a:t>01/06/2023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15930"/>
            <a:ext cx="5439410" cy="4468579"/>
          </a:xfrm>
          <a:prstGeom prst="rect">
            <a:avLst/>
          </a:prstGeom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31858"/>
            <a:ext cx="2946347" cy="496328"/>
          </a:xfrm>
          <a:prstGeom prst="rect">
            <a:avLst/>
          </a:prstGeom>
        </p:spPr>
        <p:txBody>
          <a:bodyPr vert="horz" wrap="square" lIns="91429" tIns="45715" rIns="91429" bIns="4571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3" y="9431858"/>
            <a:ext cx="2946347" cy="496328"/>
          </a:xfrm>
          <a:prstGeom prst="rect">
            <a:avLst/>
          </a:prstGeom>
        </p:spPr>
        <p:txBody>
          <a:bodyPr vert="horz" wrap="square" lIns="91429" tIns="45715" rIns="91429" bIns="457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7C68067-DD4D-4862-9D91-91CA45C6277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54539736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ea typeface="ＭＳ Ｐゴシック" panose="020B0600070205080204" pitchFamily="34" charset="-128"/>
            </a:endParaRPr>
          </a:p>
        </p:txBody>
      </p:sp>
      <p:sp>
        <p:nvSpPr>
          <p:cNvPr id="8196" name="Espace réservé de l'en-tête 5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865" indent="-28571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2869" indent="-228574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017" indent="-228574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164" indent="-228574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312" indent="-2285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460" indent="-2285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8607" indent="-2285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5755" indent="-2285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200"/>
              <a:t>CLAS Inserm Toulouse Midi-Pyrénées, Limousin</a:t>
            </a:r>
          </a:p>
        </p:txBody>
      </p:sp>
    </p:spTree>
    <p:extLst>
      <p:ext uri="{BB962C8B-B14F-4D97-AF65-F5344CB8AC3E}">
        <p14:creationId xmlns:p14="http://schemas.microsoft.com/office/powerpoint/2010/main" val="11824437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ea typeface="ＭＳ Ｐゴシック" panose="020B0600070205080204" pitchFamily="34" charset="-128"/>
            </a:endParaRPr>
          </a:p>
          <a:p>
            <a:endParaRPr lang="fr-FR" altLang="fr-FR">
              <a:ea typeface="ＭＳ Ｐゴシック" panose="020B0600070205080204" pitchFamily="34" charset="-128"/>
            </a:endParaRPr>
          </a:p>
          <a:p>
            <a:endParaRPr lang="fr-FR" altLang="fr-FR">
              <a:ea typeface="ＭＳ Ｐゴシック" panose="020B0600070205080204" pitchFamily="34" charset="-128"/>
            </a:endParaRPr>
          </a:p>
        </p:txBody>
      </p:sp>
      <p:sp>
        <p:nvSpPr>
          <p:cNvPr id="30724" name="Espace réservé de l'en-tête 5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865" indent="-28571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2869" indent="-228574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017" indent="-228574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164" indent="-228574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312" indent="-2285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460" indent="-2285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8607" indent="-2285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5755" indent="-2285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200"/>
              <a:t>CLAS Inserm Toulouse Midi-Pyrénées, Limousin</a:t>
            </a:r>
          </a:p>
        </p:txBody>
      </p:sp>
    </p:spTree>
    <p:extLst>
      <p:ext uri="{BB962C8B-B14F-4D97-AF65-F5344CB8AC3E}">
        <p14:creationId xmlns:p14="http://schemas.microsoft.com/office/powerpoint/2010/main" val="1196207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>
                <a:ea typeface="ＭＳ Ｐゴシック" panose="020B0600070205080204" pitchFamily="34" charset="-128"/>
              </a:rPr>
              <a:t>J’ai mis toute au pluriel</a:t>
            </a:r>
          </a:p>
          <a:p>
            <a:endParaRPr lang="fr-FR" altLang="fr-FR">
              <a:ea typeface="ＭＳ Ｐゴシック" panose="020B0600070205080204" pitchFamily="34" charset="-128"/>
            </a:endParaRPr>
          </a:p>
        </p:txBody>
      </p:sp>
      <p:sp>
        <p:nvSpPr>
          <p:cNvPr id="32772" name="Espace réservé de l'en-tête 5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865" indent="-28571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2869" indent="-228574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017" indent="-228574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164" indent="-228574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312" indent="-2285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460" indent="-2285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8607" indent="-2285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5755" indent="-2285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200"/>
              <a:t>CLAS Inserm Toulouse Midi-Pyrénées, Limousin</a:t>
            </a:r>
          </a:p>
        </p:txBody>
      </p:sp>
    </p:spTree>
    <p:extLst>
      <p:ext uri="{BB962C8B-B14F-4D97-AF65-F5344CB8AC3E}">
        <p14:creationId xmlns:p14="http://schemas.microsoft.com/office/powerpoint/2010/main" val="3446787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ea typeface="ＭＳ Ｐゴシック" panose="020B0600070205080204" pitchFamily="34" charset="-128"/>
            </a:endParaRPr>
          </a:p>
          <a:p>
            <a:endParaRPr lang="fr-FR" altLang="fr-FR">
              <a:ea typeface="ＭＳ Ｐゴシック" panose="020B0600070205080204" pitchFamily="34" charset="-128"/>
            </a:endParaRPr>
          </a:p>
          <a:p>
            <a:endParaRPr lang="fr-FR" altLang="fr-FR">
              <a:ea typeface="ＭＳ Ｐゴシック" panose="020B0600070205080204" pitchFamily="34" charset="-128"/>
            </a:endParaRPr>
          </a:p>
          <a:p>
            <a:endParaRPr lang="fr-FR" altLang="fr-FR">
              <a:ea typeface="ＭＳ Ｐゴシック" panose="020B0600070205080204" pitchFamily="34" charset="-128"/>
            </a:endParaRPr>
          </a:p>
          <a:p>
            <a:endParaRPr lang="fr-FR" altLang="fr-FR">
              <a:ea typeface="ＭＳ Ｐゴシック" panose="020B0600070205080204" pitchFamily="34" charset="-128"/>
            </a:endParaRPr>
          </a:p>
        </p:txBody>
      </p:sp>
      <p:sp>
        <p:nvSpPr>
          <p:cNvPr id="10244" name="Espace réservé de l'en-tête 5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865" indent="-28571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2869" indent="-228574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017" indent="-228574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164" indent="-228574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312" indent="-2285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460" indent="-2285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8607" indent="-2285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5755" indent="-2285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200"/>
              <a:t>CLAS Inserm Toulouse Midi-Pyrénées, Limousin</a:t>
            </a:r>
          </a:p>
        </p:txBody>
      </p:sp>
    </p:spTree>
    <p:extLst>
      <p:ext uri="{BB962C8B-B14F-4D97-AF65-F5344CB8AC3E}">
        <p14:creationId xmlns:p14="http://schemas.microsoft.com/office/powerpoint/2010/main" val="1072412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ea typeface="ＭＳ Ｐゴシック" panose="020B0600070205080204" pitchFamily="34" charset="-128"/>
            </a:endParaRPr>
          </a:p>
        </p:txBody>
      </p:sp>
      <p:sp>
        <p:nvSpPr>
          <p:cNvPr id="12292" name="Espace réservé de l'en-tête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865" indent="-28571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2869" indent="-228574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017" indent="-228574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164" indent="-228574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312" indent="-2285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460" indent="-2285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8607" indent="-2285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5755" indent="-2285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200"/>
              <a:t>CLAS Inserm Toulouse Midi-Pyrénées, Limousin</a:t>
            </a:r>
          </a:p>
        </p:txBody>
      </p:sp>
    </p:spTree>
    <p:extLst>
      <p:ext uri="{BB962C8B-B14F-4D97-AF65-F5344CB8AC3E}">
        <p14:creationId xmlns:p14="http://schemas.microsoft.com/office/powerpoint/2010/main" val="4075702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ea typeface="ＭＳ Ｐゴシック" panose="020B0600070205080204" pitchFamily="34" charset="-128"/>
            </a:endParaRPr>
          </a:p>
        </p:txBody>
      </p:sp>
      <p:sp>
        <p:nvSpPr>
          <p:cNvPr id="14340" name="Espace réservé de l'en-tête 5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865" indent="-28571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2869" indent="-228574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017" indent="-228574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164" indent="-228574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312" indent="-2285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460" indent="-2285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8607" indent="-2285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5755" indent="-2285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200"/>
              <a:t>CLAS Inserm Toulouse Midi-Pyrénées, Limousin</a:t>
            </a:r>
          </a:p>
        </p:txBody>
      </p:sp>
    </p:spTree>
    <p:extLst>
      <p:ext uri="{BB962C8B-B14F-4D97-AF65-F5344CB8AC3E}">
        <p14:creationId xmlns:p14="http://schemas.microsoft.com/office/powerpoint/2010/main" val="1350808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ea typeface="ＭＳ Ｐゴシック" panose="020B0600070205080204" pitchFamily="34" charset="-128"/>
            </a:endParaRPr>
          </a:p>
          <a:p>
            <a:endParaRPr lang="fr-FR" altLang="fr-FR">
              <a:ea typeface="ＭＳ Ｐゴシック" panose="020B0600070205080204" pitchFamily="34" charset="-128"/>
            </a:endParaRPr>
          </a:p>
        </p:txBody>
      </p:sp>
      <p:sp>
        <p:nvSpPr>
          <p:cNvPr id="16388" name="Espace réservé de l'en-tête 5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865" indent="-28571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2869" indent="-228574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017" indent="-228574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164" indent="-228574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312" indent="-2285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460" indent="-2285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8607" indent="-2285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5755" indent="-2285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200"/>
              <a:t>CLAS Inserm Toulouse Midi-Pyrénées, Limousin</a:t>
            </a:r>
          </a:p>
        </p:txBody>
      </p:sp>
    </p:spTree>
    <p:extLst>
      <p:ext uri="{BB962C8B-B14F-4D97-AF65-F5344CB8AC3E}">
        <p14:creationId xmlns:p14="http://schemas.microsoft.com/office/powerpoint/2010/main" val="3659339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ea typeface="ＭＳ Ｐゴシック" panose="020B0600070205080204" pitchFamily="34" charset="-128"/>
            </a:endParaRPr>
          </a:p>
        </p:txBody>
      </p:sp>
      <p:sp>
        <p:nvSpPr>
          <p:cNvPr id="18436" name="Espace réservé de l'en-tête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865" indent="-28571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2869" indent="-228574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017" indent="-228574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164" indent="-228574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312" indent="-2285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460" indent="-2285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8607" indent="-2285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5755" indent="-2285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200"/>
              <a:t>CLAS Inserm Toulouse Midi-Pyrénées, Limousin</a:t>
            </a:r>
          </a:p>
        </p:txBody>
      </p:sp>
    </p:spTree>
    <p:extLst>
      <p:ext uri="{BB962C8B-B14F-4D97-AF65-F5344CB8AC3E}">
        <p14:creationId xmlns:p14="http://schemas.microsoft.com/office/powerpoint/2010/main" val="789135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>
              <a:ea typeface="ＭＳ Ｐゴシック" panose="020B0600070205080204" pitchFamily="34" charset="-128"/>
            </a:endParaRPr>
          </a:p>
          <a:p>
            <a:endParaRPr lang="fr-FR" altLang="fr-FR" dirty="0">
              <a:ea typeface="ＭＳ Ｐゴシック" panose="020B0600070205080204" pitchFamily="34" charset="-128"/>
            </a:endParaRPr>
          </a:p>
        </p:txBody>
      </p:sp>
      <p:sp>
        <p:nvSpPr>
          <p:cNvPr id="21508" name="Espace réservé de l'en-tête 5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865" indent="-28571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2869" indent="-228574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017" indent="-228574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164" indent="-228574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312" indent="-2285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460" indent="-2285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8607" indent="-2285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5755" indent="-2285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200"/>
              <a:t>CLAS Inserm Toulouse Midi-Pyrénées, Limousin</a:t>
            </a:r>
          </a:p>
        </p:txBody>
      </p:sp>
    </p:spTree>
    <p:extLst>
      <p:ext uri="{BB962C8B-B14F-4D97-AF65-F5344CB8AC3E}">
        <p14:creationId xmlns:p14="http://schemas.microsoft.com/office/powerpoint/2010/main" val="3310726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>
              <a:ea typeface="ＭＳ Ｐゴシック" panose="020B0600070205080204" pitchFamily="34" charset="-128"/>
            </a:endParaRPr>
          </a:p>
        </p:txBody>
      </p:sp>
      <p:sp>
        <p:nvSpPr>
          <p:cNvPr id="26628" name="Espace réservé de l'en-tête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865" indent="-28571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2869" indent="-228574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017" indent="-228574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164" indent="-228574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312" indent="-2285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460" indent="-2285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8607" indent="-2285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5755" indent="-2285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200"/>
              <a:t>CLAS Inserm Toulouse Midi-Pyrénées, Limousin</a:t>
            </a:r>
          </a:p>
        </p:txBody>
      </p:sp>
    </p:spTree>
    <p:extLst>
      <p:ext uri="{BB962C8B-B14F-4D97-AF65-F5344CB8AC3E}">
        <p14:creationId xmlns:p14="http://schemas.microsoft.com/office/powerpoint/2010/main" val="33415723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>
              <a:ea typeface="ＭＳ Ｐゴシック" panose="020B0600070205080204" pitchFamily="34" charset="-128"/>
            </a:endParaRPr>
          </a:p>
        </p:txBody>
      </p:sp>
      <p:sp>
        <p:nvSpPr>
          <p:cNvPr id="28676" name="Espace réservé de l'en-tête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865" indent="-28571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2869" indent="-228574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017" indent="-228574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164" indent="-228574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312" indent="-2285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460" indent="-2285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8607" indent="-2285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5755" indent="-2285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200"/>
              <a:t>CLAS Inserm Toulouse Midi-Pyrénées, Limousin</a:t>
            </a:r>
          </a:p>
        </p:txBody>
      </p:sp>
    </p:spTree>
    <p:extLst>
      <p:ext uri="{BB962C8B-B14F-4D97-AF65-F5344CB8AC3E}">
        <p14:creationId xmlns:p14="http://schemas.microsoft.com/office/powerpoint/2010/main" val="3476346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r>
              <a:rPr lang="fr-FR"/>
              <a:t>Assemblée Générale ordinaire du 15/12/2020</a:t>
            </a:r>
          </a:p>
        </p:txBody>
      </p:sp>
      <p:sp>
        <p:nvSpPr>
          <p:cNvPr id="6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9A4DBCDE-CDF3-4B49-8F09-A2BC80D59D7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110445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Assemblée Générale ordinaire du 15/12/2020</a:t>
            </a:r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2ABD1-4BD9-4C5C-8485-786AC697EE8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79686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Assemblée Générale ordinaire du 15/12/2020</a:t>
            </a:r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0B587-30FC-40F3-921D-D2526735D02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01162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Assemblée Générale ordinaire du 15/12/2020</a:t>
            </a:r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1C928-4CDD-4C23-BAD7-7D42F39B0D6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36768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r>
              <a:rPr lang="fr-FR"/>
              <a:t>Assemblée Générale ordinaire du 15/12/2020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36D1F55D-C13A-4A61-B7C6-44FFEE59495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682961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Assemblée Générale ordinaire du 15/12/2020</a:t>
            </a:r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A259A-C252-40C5-AFED-DE3A06E0BDD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83647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Assemblée Générale ordinaire du 15/12/2020</a:t>
            </a:r>
          </a:p>
        </p:txBody>
      </p:sp>
      <p:sp>
        <p:nvSpPr>
          <p:cNvPr id="9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FD6AF-432D-404C-AEF0-6EADA528839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55692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Assemblée Générale ordinaire du 15/12/2020</a:t>
            </a:r>
          </a:p>
        </p:txBody>
      </p:sp>
      <p:sp>
        <p:nvSpPr>
          <p:cNvPr id="5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90981-647A-48F5-9655-51E2F672877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50198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Assemblée Générale ordinaire du 15/12/2020</a:t>
            </a:r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D42AE-4E7E-4C33-B95C-82B262A219D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64637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Assemblée Générale ordinaire du 15/12/2020</a:t>
            </a:r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EA790-80F1-4D21-8229-B3DD31A45C0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71009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gner et arrondir un rectangle à un seul coin 13"/>
          <p:cNvSpPr>
            <a:spLocks/>
          </p:cNvSpPr>
          <p:nvPr/>
        </p:nvSpPr>
        <p:spPr bwMode="auto">
          <a:xfrm rot="420000" flipV="1">
            <a:off x="3165475" y="1108075"/>
            <a:ext cx="5257800" cy="4114800"/>
          </a:xfrm>
          <a:custGeom>
            <a:avLst/>
            <a:gdLst>
              <a:gd name="T0" fmla="*/ 5257800 w 5257800"/>
              <a:gd name="T1" fmla="*/ 2057400 h 4114800"/>
              <a:gd name="T2" fmla="*/ 2628900 w 5257800"/>
              <a:gd name="T3" fmla="*/ 4114800 h 4114800"/>
              <a:gd name="T4" fmla="*/ 0 w 5257800"/>
              <a:gd name="T5" fmla="*/ 2057400 h 4114800"/>
              <a:gd name="T6" fmla="*/ 2628900 w 5257800"/>
              <a:gd name="T7" fmla="*/ 0 h 4114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5257800"/>
              <a:gd name="T13" fmla="*/ 0 h 4114800"/>
              <a:gd name="T14" fmla="*/ 5182784 w 5257800"/>
              <a:gd name="T15" fmla="*/ 4114800 h 4114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57800" h="4114800">
                <a:moveTo>
                  <a:pt x="0" y="0"/>
                </a:moveTo>
                <a:lnTo>
                  <a:pt x="5107774" y="0"/>
                </a:lnTo>
                <a:lnTo>
                  <a:pt x="5257800" y="150026"/>
                </a:lnTo>
                <a:lnTo>
                  <a:pt x="5257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 cap="rnd" cmpd="sng">
            <a:solidFill>
              <a:srgbClr val="C0C0C0"/>
            </a:solidFill>
            <a:prstDash val="solid"/>
            <a:round/>
            <a:headEnd/>
            <a:tailEnd/>
          </a:ln>
          <a:effectLst>
            <a:outerShdw blurRad="63500" dist="38500" dir="7500041" sx="98500" sy="100079" kx="99984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endParaRPr lang="fr-FR">
              <a:latin typeface="Times New Roman" charset="0"/>
              <a:ea typeface="ＭＳ Ｐゴシック" charset="-128"/>
            </a:endParaRPr>
          </a:p>
        </p:txBody>
      </p:sp>
      <p:sp>
        <p:nvSpPr>
          <p:cNvPr id="6" name="Triangle rectangle 5"/>
          <p:cNvSpPr>
            <a:spLocks noChangeArrowheads="1"/>
          </p:cNvSpPr>
          <p:nvPr/>
        </p:nvSpPr>
        <p:spPr bwMode="auto"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>
            <a:solidFill>
              <a:srgbClr val="FFFFFF"/>
            </a:solidFill>
            <a:bevel/>
            <a:headEnd/>
            <a:tailEnd/>
          </a:ln>
          <a:effectLst>
            <a:outerShdw blurRad="63500" dist="6350" dir="12899787" algn="tl" rotWithShape="0">
              <a:srgbClr val="000000">
                <a:alpha val="46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Constantia" charset="0"/>
              <a:ea typeface="ＭＳ Ｐゴシック" charset="-128"/>
            </a:endParaRPr>
          </a:p>
        </p:txBody>
      </p:sp>
      <p:sp>
        <p:nvSpPr>
          <p:cNvPr id="7" name="Forme libre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Constantia" charset="0"/>
              <a:ea typeface="ＭＳ Ｐゴシック" charset="-128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Constantia" charset="0"/>
              <a:ea typeface="ＭＳ Ｐゴシック" charset="-128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9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Assemblée Générale ordinaire du 15/12/2020</a:t>
            </a:r>
          </a:p>
        </p:txBody>
      </p:sp>
      <p:sp>
        <p:nvSpPr>
          <p:cNvPr id="11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0918A-BCED-45EA-903C-1DB708978FE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81757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Constantia" charset="0"/>
              <a:ea typeface="ＭＳ Ｐゴシック" charset="-128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Constantia" charset="0"/>
              <a:ea typeface="ＭＳ Ｐゴシック" charset="-128"/>
            </a:endParaRPr>
          </a:p>
        </p:txBody>
      </p:sp>
      <p:sp>
        <p:nvSpPr>
          <p:cNvPr id="1028" name="Espace réservé du titre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et modifiez le titre</a:t>
            </a:r>
            <a:endParaRPr lang="en-US" altLang="fr-FR"/>
          </a:p>
        </p:txBody>
      </p:sp>
      <p:sp>
        <p:nvSpPr>
          <p:cNvPr id="1029" name="Espace réservé du texte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en-US" altLang="fr-FR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45C75"/>
                </a:solidFill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45C75"/>
                </a:solidFill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fr-FR"/>
              <a:t>Assemblée Générale ordinaire du 15/12/2020</a:t>
            </a: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pPr>
              <a:defRPr/>
            </a:pPr>
            <a:fld id="{E6D531A8-CE0D-450A-8DFD-E175DB046D8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grpSp>
        <p:nvGrpSpPr>
          <p:cNvPr id="1033" name="Groupe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Times New Roman" charset="0"/>
                <a:ea typeface="ＭＳ Ｐゴシック" charset="-128"/>
              </a:endParaRPr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Times New Roman" charset="0"/>
                <a:ea typeface="ＭＳ Ｐゴシック" charset="-128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03" r:id="rId1"/>
    <p:sldLayoutId id="2147485095" r:id="rId2"/>
    <p:sldLayoutId id="2147485104" r:id="rId3"/>
    <p:sldLayoutId id="2147485096" r:id="rId4"/>
    <p:sldLayoutId id="2147485097" r:id="rId5"/>
    <p:sldLayoutId id="2147485098" r:id="rId6"/>
    <p:sldLayoutId id="2147485099" r:id="rId7"/>
    <p:sldLayoutId id="2147485100" r:id="rId8"/>
    <p:sldLayoutId id="2147485105" r:id="rId9"/>
    <p:sldLayoutId id="2147485101" r:id="rId10"/>
    <p:sldLayoutId id="2147485102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oneTexte 9"/>
          <p:cNvSpPr txBox="1">
            <a:spLocks noChangeArrowheads="1"/>
          </p:cNvSpPr>
          <p:nvPr/>
        </p:nvSpPr>
        <p:spPr bwMode="auto">
          <a:xfrm>
            <a:off x="984250" y="1989138"/>
            <a:ext cx="6718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4000" b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Assemblée Générale ordinaire </a:t>
            </a:r>
          </a:p>
        </p:txBody>
      </p:sp>
      <p:sp>
        <p:nvSpPr>
          <p:cNvPr id="7171" name="ZoneTexte 11"/>
          <p:cNvSpPr txBox="1">
            <a:spLocks noChangeArrowheads="1"/>
          </p:cNvSpPr>
          <p:nvPr/>
        </p:nvSpPr>
        <p:spPr bwMode="auto">
          <a:xfrm>
            <a:off x="411163" y="3370263"/>
            <a:ext cx="81010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fr-FR" altLang="fr-FR" sz="2800" b="1" dirty="0">
                <a:solidFill>
                  <a:srgbClr val="000099"/>
                </a:solidFill>
                <a:latin typeface="+mj-lt"/>
              </a:rPr>
              <a:t>CLAS Inserm TOULOUSE</a:t>
            </a:r>
            <a:endParaRPr lang="fr-FR" altLang="fr-FR" sz="2800" dirty="0">
              <a:latin typeface="+mj-lt"/>
            </a:endParaRPr>
          </a:p>
        </p:txBody>
      </p:sp>
      <p:sp>
        <p:nvSpPr>
          <p:cNvPr id="7172" name="ZoneTexte 6"/>
          <p:cNvSpPr txBox="1">
            <a:spLocks noChangeArrowheads="1"/>
          </p:cNvSpPr>
          <p:nvPr/>
        </p:nvSpPr>
        <p:spPr bwMode="auto">
          <a:xfrm>
            <a:off x="2971297" y="4724400"/>
            <a:ext cx="29807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Mardi 30 mai 2023</a:t>
            </a:r>
          </a:p>
        </p:txBody>
      </p:sp>
      <p:sp>
        <p:nvSpPr>
          <p:cNvPr id="7173" name="Espace réservé du numéro de diapositive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9AB7FDA-504F-4E5F-8B68-08260D23CE52}" type="slidenum">
              <a:rPr lang="fr-FR" altLang="fr-FR" sz="1200" smtClean="0">
                <a:solidFill>
                  <a:srgbClr val="045C75"/>
                </a:solidFill>
              </a:rPr>
              <a:pPr/>
              <a:t>1</a:t>
            </a:fld>
            <a:endParaRPr lang="fr-FR" altLang="fr-FR" sz="1200">
              <a:solidFill>
                <a:srgbClr val="045C75"/>
              </a:solidFill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1993900" y="548680"/>
            <a:ext cx="43347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Bilan financier de l’exercice </a:t>
            </a:r>
            <a:r>
              <a:rPr lang="fr-FR" altLang="fr-FR" b="1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2022</a:t>
            </a:r>
            <a:endParaRPr lang="fr-FR" altLang="fr-FR" b="1" dirty="0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632" name="Espace réservé du pied de page 2"/>
          <p:cNvSpPr>
            <a:spLocks noGrp="1"/>
          </p:cNvSpPr>
          <p:nvPr>
            <p:ph type="ftr" sz="quarter" idx="11"/>
          </p:nvPr>
        </p:nvSpPr>
        <p:spPr bwMode="auto">
          <a:xfrm>
            <a:off x="2699792" y="6298213"/>
            <a:ext cx="3352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200" dirty="0">
                <a:solidFill>
                  <a:srgbClr val="045C75"/>
                </a:solidFill>
              </a:rPr>
              <a:t>Assemblée Générale ordinaire du </a:t>
            </a:r>
            <a:r>
              <a:rPr lang="fr-FR" altLang="fr-FR" sz="1200" dirty="0" smtClean="0">
                <a:solidFill>
                  <a:srgbClr val="045C75"/>
                </a:solidFill>
              </a:rPr>
              <a:t>30/05/2023</a:t>
            </a:r>
            <a:endParaRPr lang="fr-FR" altLang="fr-FR" sz="1200" dirty="0">
              <a:solidFill>
                <a:srgbClr val="045C75"/>
              </a:solidFill>
            </a:endParaRPr>
          </a:p>
        </p:txBody>
      </p:sp>
      <p:sp>
        <p:nvSpPr>
          <p:cNvPr id="25633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E545E32-4224-4FD5-AA84-14A7BAF10533}" type="slidenum">
              <a:rPr lang="fr-FR" altLang="fr-FR" sz="1200" smtClean="0">
                <a:solidFill>
                  <a:srgbClr val="045C75"/>
                </a:solidFill>
              </a:rPr>
              <a:pPr/>
              <a:t>10</a:t>
            </a:fld>
            <a:endParaRPr lang="fr-FR" altLang="fr-FR" sz="1200">
              <a:solidFill>
                <a:srgbClr val="045C75"/>
              </a:solidFill>
            </a:endParaRPr>
          </a:p>
        </p:txBody>
      </p:sp>
      <p:sp>
        <p:nvSpPr>
          <p:cNvPr id="25634" name="ZoneTexte 6"/>
          <p:cNvSpPr txBox="1">
            <a:spLocks noChangeArrowheads="1"/>
          </p:cNvSpPr>
          <p:nvPr/>
        </p:nvSpPr>
        <p:spPr bwMode="auto">
          <a:xfrm>
            <a:off x="107950" y="44450"/>
            <a:ext cx="17903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400" b="1" i="1" dirty="0">
                <a:solidFill>
                  <a:srgbClr val="000099"/>
                </a:solidFill>
                <a:latin typeface="+mj-lt"/>
              </a:rPr>
              <a:t>CLAS Inserm Toulouse</a:t>
            </a: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655312"/>
              </p:ext>
            </p:extLst>
          </p:nvPr>
        </p:nvGraphicFramePr>
        <p:xfrm>
          <a:off x="1403156" y="1182112"/>
          <a:ext cx="5689123" cy="2473835"/>
        </p:xfrm>
        <a:graphic>
          <a:graphicData uri="http://schemas.openxmlformats.org/drawingml/2006/table">
            <a:tbl>
              <a:tblPr/>
              <a:tblGrid>
                <a:gridCol w="357567">
                  <a:extLst>
                    <a:ext uri="{9D8B030D-6E8A-4147-A177-3AD203B41FA5}">
                      <a16:colId xmlns:a16="http://schemas.microsoft.com/office/drawing/2014/main" val="842400364"/>
                    </a:ext>
                  </a:extLst>
                </a:gridCol>
                <a:gridCol w="1787827">
                  <a:extLst>
                    <a:ext uri="{9D8B030D-6E8A-4147-A177-3AD203B41FA5}">
                      <a16:colId xmlns:a16="http://schemas.microsoft.com/office/drawing/2014/main" val="3131599823"/>
                    </a:ext>
                  </a:extLst>
                </a:gridCol>
                <a:gridCol w="893913">
                  <a:extLst>
                    <a:ext uri="{9D8B030D-6E8A-4147-A177-3AD203B41FA5}">
                      <a16:colId xmlns:a16="http://schemas.microsoft.com/office/drawing/2014/main" val="3829131687"/>
                    </a:ext>
                  </a:extLst>
                </a:gridCol>
                <a:gridCol w="909876">
                  <a:extLst>
                    <a:ext uri="{9D8B030D-6E8A-4147-A177-3AD203B41FA5}">
                      <a16:colId xmlns:a16="http://schemas.microsoft.com/office/drawing/2014/main" val="523709234"/>
                    </a:ext>
                  </a:extLst>
                </a:gridCol>
                <a:gridCol w="1440538">
                  <a:extLst>
                    <a:ext uri="{9D8B030D-6E8A-4147-A177-3AD203B41FA5}">
                      <a16:colId xmlns:a16="http://schemas.microsoft.com/office/drawing/2014/main" val="3674477056"/>
                    </a:ext>
                  </a:extLst>
                </a:gridCol>
                <a:gridCol w="299402">
                  <a:extLst>
                    <a:ext uri="{9D8B030D-6E8A-4147-A177-3AD203B41FA5}">
                      <a16:colId xmlns:a16="http://schemas.microsoft.com/office/drawing/2014/main" val="3590201558"/>
                    </a:ext>
                  </a:extLst>
                </a:gridCol>
              </a:tblGrid>
              <a:tr h="374680"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215967"/>
                          </a:solidFill>
                          <a:effectLst/>
                          <a:latin typeface="Geneva"/>
                        </a:rPr>
                        <a:t>Budget voté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215967"/>
                          </a:solidFill>
                          <a:effectLst/>
                          <a:latin typeface="Geneva"/>
                        </a:rPr>
                        <a:t>Budget dépensé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i="0" u="none" strike="noStrike" dirty="0">
                          <a:solidFill>
                            <a:srgbClr val="215967"/>
                          </a:solidFill>
                          <a:effectLst/>
                          <a:latin typeface="Geneva"/>
                        </a:rPr>
                        <a:t>% des dépenses totales par secteur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effectLst/>
                          <a:latin typeface="Geneva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8378303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neva"/>
                        </a:rPr>
                        <a:t>240,00€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Geneva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neva"/>
                        </a:rPr>
                        <a:t>306,14€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Geneva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neva"/>
                        </a:rPr>
                        <a:t>1,61%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Geneva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effectLst/>
                          <a:latin typeface="Geneva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904972"/>
                  </a:ext>
                </a:extLst>
              </a:tr>
              <a:tr h="187302"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ENFANCE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neva"/>
                        </a:rPr>
                        <a:t>5 200,00€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Geneva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neva"/>
                        </a:rPr>
                        <a:t>4647,71€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Geneva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neva"/>
                        </a:rPr>
                        <a:t>24,46%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Geneva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effectLst/>
                          <a:latin typeface="Geneva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903583"/>
                  </a:ext>
                </a:extLst>
              </a:tr>
              <a:tr h="18730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LOISIR CULTURE</a:t>
                      </a: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Spectacles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r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neva"/>
                        </a:rPr>
                        <a:t>4 160,00€+ 2 500,00€ 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Genev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neva"/>
                        </a:rPr>
                        <a:t>1278,35€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Geneva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neva"/>
                        </a:rPr>
                        <a:t>6,73%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Geneva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37,93%</a:t>
                      </a:r>
                      <a:endParaRPr lang="fr-FR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vert="vert27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177268"/>
                  </a:ext>
                </a:extLst>
              </a:tr>
              <a:tr h="18730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Atelier </a:t>
                      </a:r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stretching </a:t>
                      </a:r>
                      <a:r>
                        <a:rPr lang="fr-FR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visio</a:t>
                      </a:r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+ choral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neva"/>
                        </a:rPr>
                        <a:t>1247,35€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Geneva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neva"/>
                        </a:rPr>
                        <a:t>6,56%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Geneva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391813"/>
                  </a:ext>
                </a:extLst>
              </a:tr>
              <a:tr h="18730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Sortie Famille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neva"/>
                        </a:rPr>
                        <a:t>4288,83€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Geneva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neva"/>
                        </a:rPr>
                        <a:t>22,56%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Geneva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0312845"/>
                  </a:ext>
                </a:extLst>
              </a:tr>
              <a:tr h="21372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Billetterie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neva"/>
                        </a:rPr>
                        <a:t>394,95€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Geneva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neva"/>
                        </a:rPr>
                        <a:t>2,08%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Geneva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622476"/>
                  </a:ext>
                </a:extLst>
              </a:tr>
              <a:tr h="187302"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SPORTS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neva"/>
                        </a:rPr>
                        <a:t>1 000,00€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Geneva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neva"/>
                        </a:rPr>
                        <a:t>1457,15€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Geneva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neva"/>
                        </a:rPr>
                        <a:t>7,67%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Geneva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>
                          <a:solidFill>
                            <a:srgbClr val="FFFFFF"/>
                          </a:solidFill>
                          <a:effectLst/>
                          <a:latin typeface="Geneva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518409"/>
                  </a:ext>
                </a:extLst>
              </a:tr>
              <a:tr h="262252"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SUBVENTION INDIVIDUELLE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eneva"/>
                        </a:rPr>
                        <a:t>2 </a:t>
                      </a:r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neva"/>
                        </a:rPr>
                        <a:t>500,00€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Geneva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eneva"/>
                        </a:rPr>
                        <a:t>2 </a:t>
                      </a:r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neva"/>
                        </a:rPr>
                        <a:t>348,06€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Geneva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neva"/>
                        </a:rPr>
                        <a:t>12,36%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Geneva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Geneva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692576"/>
                  </a:ext>
                </a:extLst>
              </a:tr>
              <a:tr h="262252"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WEEK END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neva"/>
                        </a:rPr>
                        <a:t>3 500,00€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Geneva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neva"/>
                        </a:rPr>
                        <a:t>3035,32€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Geneva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Geneva"/>
                        </a:rPr>
                        <a:t>15,97%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Geneva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solidFill>
                          <a:srgbClr val="FFFFFF"/>
                        </a:solidFill>
                        <a:effectLst/>
                        <a:latin typeface="Geneva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394854"/>
                  </a:ext>
                </a:extLst>
              </a:tr>
            </a:tbl>
          </a:graphicData>
        </a:graphic>
      </p:graphicFrame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618807"/>
              </p:ext>
            </p:extLst>
          </p:nvPr>
        </p:nvGraphicFramePr>
        <p:xfrm>
          <a:off x="1993900" y="3784601"/>
          <a:ext cx="5026372" cy="2571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ChangeArrowheads="1"/>
          </p:cNvSpPr>
          <p:nvPr/>
        </p:nvSpPr>
        <p:spPr bwMode="auto">
          <a:xfrm>
            <a:off x="1036634" y="540678"/>
            <a:ext cx="72691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Bilan financier de l’exercice </a:t>
            </a:r>
            <a:r>
              <a:rPr lang="fr-FR" altLang="fr-FR" b="1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2022 </a:t>
            </a:r>
            <a:r>
              <a:rPr lang="fr-FR" altLang="fr-FR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 secteur et activité</a:t>
            </a:r>
          </a:p>
        </p:txBody>
      </p:sp>
      <p:sp>
        <p:nvSpPr>
          <p:cNvPr id="27889" name="Espace réservé du pied de page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200" dirty="0">
                <a:solidFill>
                  <a:srgbClr val="045C75"/>
                </a:solidFill>
              </a:rPr>
              <a:t>Assemblée Générale ordinaire du </a:t>
            </a:r>
            <a:r>
              <a:rPr lang="fr-FR" altLang="fr-FR" sz="1200" dirty="0" smtClean="0">
                <a:solidFill>
                  <a:srgbClr val="045C75"/>
                </a:solidFill>
              </a:rPr>
              <a:t>30/052023</a:t>
            </a:r>
            <a:endParaRPr lang="fr-FR" altLang="fr-FR" sz="1200" dirty="0">
              <a:solidFill>
                <a:srgbClr val="045C75"/>
              </a:solidFill>
            </a:endParaRPr>
          </a:p>
        </p:txBody>
      </p:sp>
      <p:sp>
        <p:nvSpPr>
          <p:cNvPr id="27890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89BCE9B-2B25-4826-A63C-7C52AA7366E7}" type="slidenum">
              <a:rPr lang="fr-FR" altLang="fr-FR" sz="1200" smtClean="0">
                <a:solidFill>
                  <a:srgbClr val="045C75"/>
                </a:solidFill>
              </a:rPr>
              <a:pPr/>
              <a:t>11</a:t>
            </a:fld>
            <a:endParaRPr lang="fr-FR" altLang="fr-FR" sz="1200" dirty="0">
              <a:solidFill>
                <a:srgbClr val="045C75"/>
              </a:solidFill>
            </a:endParaRPr>
          </a:p>
        </p:txBody>
      </p:sp>
      <p:sp>
        <p:nvSpPr>
          <p:cNvPr id="27891" name="ZoneTexte 6"/>
          <p:cNvSpPr txBox="1">
            <a:spLocks noChangeArrowheads="1"/>
          </p:cNvSpPr>
          <p:nvPr/>
        </p:nvSpPr>
        <p:spPr bwMode="auto">
          <a:xfrm>
            <a:off x="107504" y="44624"/>
            <a:ext cx="17903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400" b="1" i="1" dirty="0">
                <a:solidFill>
                  <a:srgbClr val="000099"/>
                </a:solidFill>
                <a:latin typeface="+mj-lt"/>
              </a:rPr>
              <a:t>CLAS Inserm Toulouse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58323"/>
              </p:ext>
            </p:extLst>
          </p:nvPr>
        </p:nvGraphicFramePr>
        <p:xfrm>
          <a:off x="311532" y="1172887"/>
          <a:ext cx="4245450" cy="11415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52156">
                  <a:extLst>
                    <a:ext uri="{9D8B030D-6E8A-4147-A177-3AD203B41FA5}">
                      <a16:colId xmlns:a16="http://schemas.microsoft.com/office/drawing/2014/main" val="185244338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1338227356"/>
                    </a:ext>
                  </a:extLst>
                </a:gridCol>
                <a:gridCol w="567255">
                  <a:extLst>
                    <a:ext uri="{9D8B030D-6E8A-4147-A177-3AD203B41FA5}">
                      <a16:colId xmlns:a16="http://schemas.microsoft.com/office/drawing/2014/main" val="885332846"/>
                    </a:ext>
                  </a:extLst>
                </a:gridCol>
                <a:gridCol w="800896">
                  <a:extLst>
                    <a:ext uri="{9D8B030D-6E8A-4147-A177-3AD203B41FA5}">
                      <a16:colId xmlns:a16="http://schemas.microsoft.com/office/drawing/2014/main" val="2346490150"/>
                    </a:ext>
                  </a:extLst>
                </a:gridCol>
                <a:gridCol w="777071">
                  <a:extLst>
                    <a:ext uri="{9D8B030D-6E8A-4147-A177-3AD203B41FA5}">
                      <a16:colId xmlns:a16="http://schemas.microsoft.com/office/drawing/2014/main" val="2560764657"/>
                    </a:ext>
                  </a:extLst>
                </a:gridCol>
              </a:tblGrid>
              <a:tr h="28758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  <a:latin typeface="+mj-lt"/>
                        </a:rPr>
                        <a:t>SECTEURS</a:t>
                      </a:r>
                      <a:endParaRPr lang="fr-FR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  <a:latin typeface="+mj-lt"/>
                        </a:rPr>
                        <a:t>Codes analytiques</a:t>
                      </a:r>
                      <a:endParaRPr lang="fr-FR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  <a:latin typeface="+mj-lt"/>
                        </a:rPr>
                        <a:t>Budget voté</a:t>
                      </a:r>
                      <a:endParaRPr lang="fr-FR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  <a:latin typeface="+mj-lt"/>
                        </a:rPr>
                        <a:t>Budget dépensé</a:t>
                      </a:r>
                      <a:endParaRPr lang="fr-FR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  <a:latin typeface="+mj-lt"/>
                        </a:rPr>
                        <a:t>Répartition </a:t>
                      </a:r>
                      <a:r>
                        <a:rPr lang="fr-FR" sz="1000" u="none" strike="noStrike" dirty="0" smtClean="0">
                          <a:effectLst/>
                          <a:latin typeface="+mj-lt"/>
                        </a:rPr>
                        <a:t>dépenses </a:t>
                      </a:r>
                      <a:r>
                        <a:rPr lang="fr-FR" sz="1000" u="none" strike="noStrike" dirty="0">
                          <a:effectLst/>
                          <a:latin typeface="+mj-lt"/>
                        </a:rPr>
                        <a:t>%</a:t>
                      </a:r>
                      <a:endParaRPr lang="fr-FR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89224717"/>
                  </a:ext>
                </a:extLst>
              </a:tr>
              <a:tr h="147301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  <a:latin typeface="+mj-lt"/>
                        </a:rPr>
                        <a:t>ADMINISTRATION</a:t>
                      </a:r>
                      <a:endParaRPr lang="fr-FR" sz="1000" b="1" i="0" u="none" strike="noStrike">
                        <a:effectLst/>
                        <a:latin typeface="+mj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u="none" strike="noStrike">
                          <a:effectLst/>
                          <a:latin typeface="+mj-lt"/>
                        </a:rPr>
                        <a:t> </a:t>
                      </a:r>
                      <a:endParaRPr lang="fr-FR" sz="1000" b="0" i="0" u="none" strike="noStrike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 smtClean="0">
                          <a:effectLst/>
                          <a:latin typeface="+mj-lt"/>
                        </a:rPr>
                        <a:t>240 €</a:t>
                      </a:r>
                      <a:endParaRPr lang="fr-FR" sz="1000" b="0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 smtClean="0">
                          <a:effectLst/>
                          <a:latin typeface="+mj-lt"/>
                        </a:rPr>
                        <a:t>306,14 €</a:t>
                      </a:r>
                      <a:endParaRPr lang="fr-FR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 smtClean="0">
                          <a:effectLst/>
                          <a:latin typeface="+mj-lt"/>
                        </a:rPr>
                        <a:t>1,61 %</a:t>
                      </a:r>
                      <a:endParaRPr lang="fr-FR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2864553"/>
                  </a:ext>
                </a:extLst>
              </a:tr>
              <a:tr h="21437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 dirty="0">
                          <a:effectLst/>
                          <a:latin typeface="+mj-lt"/>
                        </a:rPr>
                        <a:t>Frais bancaire uniquement</a:t>
                      </a:r>
                      <a:endParaRPr lang="fr-FR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  <a:latin typeface="+mj-lt"/>
                        </a:rPr>
                        <a:t>ADMIN</a:t>
                      </a:r>
                      <a:endParaRPr lang="fr-FR" sz="1000" b="0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 smtClean="0">
                          <a:effectLst/>
                          <a:latin typeface="+mj-lt"/>
                        </a:rPr>
                        <a:t>240€</a:t>
                      </a:r>
                      <a:endParaRPr lang="fr-FR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 smtClean="0">
                          <a:effectLst/>
                          <a:latin typeface="+mj-lt"/>
                        </a:rPr>
                        <a:t>167,40 €</a:t>
                      </a:r>
                      <a:endParaRPr lang="fr-FR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 smtClean="0">
                          <a:effectLst/>
                          <a:latin typeface="+mj-lt"/>
                        </a:rPr>
                        <a:t>0,88 %</a:t>
                      </a:r>
                      <a:endParaRPr lang="fr-FR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11058245"/>
                  </a:ext>
                </a:extLst>
              </a:tr>
              <a:tr h="45472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 dirty="0" smtClean="0">
                          <a:effectLst/>
                          <a:latin typeface="+mj-lt"/>
                        </a:rPr>
                        <a:t>Courses AG, cartouche encre et timbres</a:t>
                      </a:r>
                      <a:endParaRPr lang="fr-FR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fr-FR" sz="1000" b="0" i="0" u="none" strike="noStrike" dirty="0">
                        <a:effectLst/>
                        <a:latin typeface="New York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 smtClean="0">
                          <a:effectLst/>
                          <a:latin typeface="+mj-lt"/>
                        </a:rPr>
                        <a:t>138,74 €</a:t>
                      </a:r>
                      <a:endParaRPr lang="fr-FR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 smtClean="0">
                          <a:effectLst/>
                          <a:latin typeface="+mj-lt"/>
                        </a:rPr>
                        <a:t>0,73 %</a:t>
                      </a:r>
                      <a:endParaRPr lang="fr-FR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5274892"/>
                  </a:ext>
                </a:extLst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548388"/>
              </p:ext>
            </p:extLst>
          </p:nvPr>
        </p:nvGraphicFramePr>
        <p:xfrm>
          <a:off x="4667448" y="1172362"/>
          <a:ext cx="4063876" cy="875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2704">
                  <a:extLst>
                    <a:ext uri="{9D8B030D-6E8A-4147-A177-3AD203B41FA5}">
                      <a16:colId xmlns:a16="http://schemas.microsoft.com/office/drawing/2014/main" val="3062901259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142847638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78365261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596324272"/>
                    </a:ext>
                  </a:extLst>
                </a:gridCol>
                <a:gridCol w="846956">
                  <a:extLst>
                    <a:ext uri="{9D8B030D-6E8A-4147-A177-3AD203B41FA5}">
                      <a16:colId xmlns:a16="http://schemas.microsoft.com/office/drawing/2014/main" val="233876421"/>
                    </a:ext>
                  </a:extLst>
                </a:gridCol>
              </a:tblGrid>
              <a:tr h="34605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  <a:latin typeface="+mj-lt"/>
                        </a:rPr>
                        <a:t>SECTEURS</a:t>
                      </a:r>
                      <a:endParaRPr lang="fr-FR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  <a:latin typeface="+mj-lt"/>
                        </a:rPr>
                        <a:t>Codes analytiques</a:t>
                      </a:r>
                      <a:endParaRPr lang="fr-FR" sz="1000" b="1" i="0" u="none" strike="noStrike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  <a:latin typeface="+mj-lt"/>
                        </a:rPr>
                        <a:t>Budget voté</a:t>
                      </a:r>
                      <a:endParaRPr lang="fr-FR" sz="1000" b="1" i="0" u="none" strike="noStrike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  <a:latin typeface="+mj-lt"/>
                        </a:rPr>
                        <a:t>Budget dépensé</a:t>
                      </a:r>
                      <a:endParaRPr lang="fr-FR" sz="1000" b="1" i="0" u="none" strike="noStrike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  <a:latin typeface="+mj-lt"/>
                        </a:rPr>
                        <a:t>Répartition </a:t>
                      </a:r>
                      <a:r>
                        <a:rPr lang="fr-FR" sz="1000" u="none" strike="noStrike" dirty="0" smtClean="0">
                          <a:effectLst/>
                          <a:latin typeface="+mj-lt"/>
                        </a:rPr>
                        <a:t>dépenses </a:t>
                      </a:r>
                      <a:r>
                        <a:rPr lang="fr-FR" sz="1000" u="none" strike="noStrike" dirty="0">
                          <a:effectLst/>
                          <a:latin typeface="+mj-lt"/>
                        </a:rPr>
                        <a:t>%</a:t>
                      </a:r>
                      <a:endParaRPr lang="fr-FR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10376431"/>
                  </a:ext>
                </a:extLst>
              </a:tr>
              <a:tr h="23833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 dirty="0">
                          <a:effectLst/>
                          <a:latin typeface="+mj-lt"/>
                        </a:rPr>
                        <a:t>ENFANCE</a:t>
                      </a:r>
                      <a:endParaRPr lang="fr-FR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fr-FR" sz="1000" b="0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 smtClean="0">
                          <a:effectLst/>
                          <a:latin typeface="+mj-lt"/>
                        </a:rPr>
                        <a:t>5200 €</a:t>
                      </a:r>
                      <a:endParaRPr lang="fr-FR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 smtClean="0">
                          <a:effectLst/>
                          <a:latin typeface="+mj-lt"/>
                        </a:rPr>
                        <a:t>4647,71 €</a:t>
                      </a:r>
                      <a:endParaRPr lang="fr-FR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 smtClean="0">
                          <a:effectLst/>
                          <a:latin typeface="+mj-lt"/>
                        </a:rPr>
                        <a:t>24,46 %</a:t>
                      </a:r>
                      <a:endParaRPr lang="fr-FR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34246737"/>
                  </a:ext>
                </a:extLst>
              </a:tr>
              <a:tr h="29157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u="none" strike="noStrike" dirty="0" smtClean="0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Fête</a:t>
                      </a:r>
                      <a:r>
                        <a:rPr lang="fr-FR" sz="1000" b="1" u="none" strike="noStrike" baseline="0" dirty="0" smtClean="0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 de fin d’année ***</a:t>
                      </a:r>
                      <a:endParaRPr lang="fr-FR" sz="1000" b="1" i="0" u="none" strike="noStrike" dirty="0">
                        <a:solidFill>
                          <a:schemeClr val="accent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effectLst/>
                          <a:latin typeface="+mj-lt"/>
                        </a:rPr>
                        <a:t>NOEL</a:t>
                      </a:r>
                      <a:endParaRPr lang="fr-FR" sz="1000" b="0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 smtClean="0">
                          <a:effectLst/>
                          <a:latin typeface="+mj-lt"/>
                        </a:rPr>
                        <a:t>5200 €</a:t>
                      </a:r>
                      <a:endParaRPr lang="fr-FR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 smtClean="0">
                          <a:effectLst/>
                          <a:latin typeface="+mj-lt"/>
                        </a:rPr>
                        <a:t>4647,71 €</a:t>
                      </a:r>
                      <a:endParaRPr lang="fr-FR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 smtClean="0">
                          <a:effectLst/>
                          <a:latin typeface="+mj-lt"/>
                        </a:rPr>
                        <a:t>24,46 %</a:t>
                      </a:r>
                      <a:endParaRPr lang="fr-FR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19078153"/>
                  </a:ext>
                </a:extLst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613129"/>
              </p:ext>
            </p:extLst>
          </p:nvPr>
        </p:nvGraphicFramePr>
        <p:xfrm>
          <a:off x="311532" y="2461001"/>
          <a:ext cx="4245450" cy="31237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52155">
                  <a:extLst>
                    <a:ext uri="{9D8B030D-6E8A-4147-A177-3AD203B41FA5}">
                      <a16:colId xmlns:a16="http://schemas.microsoft.com/office/drawing/2014/main" val="103187240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39030576"/>
                    </a:ext>
                  </a:extLst>
                </a:gridCol>
                <a:gridCol w="569613">
                  <a:extLst>
                    <a:ext uri="{9D8B030D-6E8A-4147-A177-3AD203B41FA5}">
                      <a16:colId xmlns:a16="http://schemas.microsoft.com/office/drawing/2014/main" val="4041234788"/>
                    </a:ext>
                  </a:extLst>
                </a:gridCol>
                <a:gridCol w="783522">
                  <a:extLst>
                    <a:ext uri="{9D8B030D-6E8A-4147-A177-3AD203B41FA5}">
                      <a16:colId xmlns:a16="http://schemas.microsoft.com/office/drawing/2014/main" val="1885031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056090531"/>
                    </a:ext>
                  </a:extLst>
                </a:gridCol>
              </a:tblGrid>
              <a:tr h="49424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  <a:latin typeface="+mj-lt"/>
                        </a:rPr>
                        <a:t>SECTEURS</a:t>
                      </a:r>
                      <a:endParaRPr lang="fr-FR" sz="1000" b="1" i="0" u="none" strike="noStrike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  <a:latin typeface="+mj-lt"/>
                        </a:rPr>
                        <a:t>Codes analytiques</a:t>
                      </a:r>
                      <a:endParaRPr lang="fr-FR" sz="1000" b="1" i="0" u="none" strike="noStrike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  <a:latin typeface="+mj-lt"/>
                        </a:rPr>
                        <a:t>Budget voté</a:t>
                      </a:r>
                      <a:endParaRPr lang="fr-FR" sz="1000" b="1" i="0" u="none" strike="noStrike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  <a:latin typeface="+mj-lt"/>
                        </a:rPr>
                        <a:t>Budget dépensé</a:t>
                      </a:r>
                      <a:endParaRPr lang="fr-FR" sz="1000" b="1" i="0" u="none" strike="noStrike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  <a:latin typeface="+mj-lt"/>
                        </a:rPr>
                        <a:t>Répartition </a:t>
                      </a:r>
                      <a:r>
                        <a:rPr lang="fr-FR" sz="1000" u="none" strike="noStrike" dirty="0" smtClean="0">
                          <a:effectLst/>
                          <a:latin typeface="+mj-lt"/>
                        </a:rPr>
                        <a:t>dépenses </a:t>
                      </a:r>
                      <a:r>
                        <a:rPr lang="fr-FR" sz="1000" u="none" strike="noStrike" dirty="0">
                          <a:effectLst/>
                          <a:latin typeface="+mj-lt"/>
                        </a:rPr>
                        <a:t>%</a:t>
                      </a:r>
                      <a:endParaRPr lang="fr-FR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30641482"/>
                  </a:ext>
                </a:extLst>
              </a:tr>
              <a:tr h="18606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  <a:latin typeface="+mj-lt"/>
                        </a:rPr>
                        <a:t>LOISIRS CULTURE</a:t>
                      </a:r>
                      <a:endParaRPr lang="fr-FR" sz="1100" b="1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fr-FR" sz="1100" b="0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 smtClean="0">
                          <a:effectLst/>
                          <a:latin typeface="+mj-lt"/>
                        </a:rPr>
                        <a:t>4160 € + </a:t>
                      </a:r>
                      <a:r>
                        <a:rPr lang="fr-FR" sz="11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2500 €</a:t>
                      </a:r>
                      <a:endParaRPr lang="fr-FR" sz="11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 smtClean="0">
                          <a:effectLst/>
                          <a:latin typeface="+mj-lt"/>
                        </a:rPr>
                        <a:t>7209,48€</a:t>
                      </a:r>
                      <a:endParaRPr lang="fr-FR" sz="1100" b="1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 smtClean="0">
                          <a:effectLst/>
                          <a:latin typeface="+mj-lt"/>
                        </a:rPr>
                        <a:t>37,94 %</a:t>
                      </a:r>
                      <a:endParaRPr lang="fr-FR" sz="1100" b="1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88597356"/>
                  </a:ext>
                </a:extLst>
              </a:tr>
              <a:tr h="63021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u="none" strike="noStrike" dirty="0" smtClean="0">
                          <a:effectLst/>
                          <a:latin typeface="+mj-lt"/>
                        </a:rPr>
                        <a:t>Spectacles,</a:t>
                      </a:r>
                      <a:r>
                        <a:rPr lang="fr-FR" sz="1000" b="0" u="none" strike="noStrike" baseline="0" dirty="0" smtClean="0">
                          <a:effectLst/>
                          <a:latin typeface="+mj-lt"/>
                        </a:rPr>
                        <a:t> Théâtre, […] :</a:t>
                      </a:r>
                      <a:br>
                        <a:rPr lang="fr-FR" sz="1000" b="0" u="none" strike="noStrike" baseline="0" dirty="0" smtClean="0">
                          <a:effectLst/>
                          <a:latin typeface="+mj-lt"/>
                        </a:rPr>
                      </a:br>
                      <a:r>
                        <a:rPr lang="fr-FR" sz="1000" b="0" u="none" strike="noStrike" baseline="0" dirty="0" smtClean="0">
                          <a:effectLst/>
                          <a:latin typeface="+mj-lt"/>
                        </a:rPr>
                        <a:t>Disney sur glace, Cirque </a:t>
                      </a:r>
                      <a:r>
                        <a:rPr lang="fr-FR" sz="1000" b="0" u="none" strike="noStrike" baseline="0" dirty="0" err="1" smtClean="0">
                          <a:effectLst/>
                          <a:latin typeface="+mj-lt"/>
                        </a:rPr>
                        <a:t>océania</a:t>
                      </a:r>
                      <a:r>
                        <a:rPr lang="fr-FR" sz="1000" b="0" u="none" strike="noStrike" baseline="0" dirty="0" smtClean="0">
                          <a:effectLst/>
                          <a:latin typeface="+mj-lt"/>
                        </a:rPr>
                        <a:t>, </a:t>
                      </a:r>
                      <a:r>
                        <a:rPr lang="fr-FR" sz="1000" b="1" u="none" strike="noStrike" baseline="0" dirty="0" err="1" smtClean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Odyssud</a:t>
                      </a:r>
                      <a:r>
                        <a:rPr lang="fr-FR" sz="1000" b="1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*</a:t>
                      </a:r>
                      <a:endParaRPr lang="fr-FR" sz="1000" b="1" i="0" u="none" strike="noStrike" dirty="0"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u="none" strike="noStrike" dirty="0">
                          <a:effectLst/>
                          <a:latin typeface="+mj-lt"/>
                        </a:rPr>
                        <a:t>SPEC</a:t>
                      </a:r>
                      <a:endParaRPr lang="fr-FR" sz="1100" b="0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u="none" strike="noStrike" dirty="0" smtClean="0">
                          <a:effectLst/>
                          <a:latin typeface="+mj-lt"/>
                        </a:rPr>
                        <a:t>440€</a:t>
                      </a:r>
                      <a:endParaRPr lang="fr-FR" sz="1100" b="0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u="none" strike="noStrike" dirty="0" smtClean="0">
                          <a:effectLst/>
                          <a:latin typeface="+mj-lt"/>
                        </a:rPr>
                        <a:t>1278,35 €</a:t>
                      </a:r>
                      <a:endParaRPr lang="fr-FR" sz="1100" b="0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u="none" strike="noStrike" dirty="0" smtClean="0">
                          <a:effectLst/>
                          <a:latin typeface="+mj-lt"/>
                        </a:rPr>
                        <a:t>6,73 %</a:t>
                      </a:r>
                      <a:endParaRPr lang="fr-FR" sz="1100" b="0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94900662"/>
                  </a:ext>
                </a:extLst>
              </a:tr>
              <a:tr h="41566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u="none" strike="noStrike" dirty="0">
                          <a:effectLst/>
                          <a:latin typeface="+mj-lt"/>
                        </a:rPr>
                        <a:t>Atelier </a:t>
                      </a:r>
                      <a:r>
                        <a:rPr lang="fr-FR" sz="1000" b="0" u="none" strike="noStrike" dirty="0" smtClean="0">
                          <a:effectLst/>
                          <a:latin typeface="+mj-lt"/>
                        </a:rPr>
                        <a:t>Stretching </a:t>
                      </a:r>
                      <a:r>
                        <a:rPr lang="fr-FR" sz="1000" b="0" u="none" strike="noStrike" dirty="0" err="1" smtClean="0">
                          <a:effectLst/>
                          <a:latin typeface="+mj-lt"/>
                        </a:rPr>
                        <a:t>visio</a:t>
                      </a:r>
                      <a:r>
                        <a:rPr lang="fr-FR" sz="1000" b="0" u="none" strike="noStrike" dirty="0" smtClean="0">
                          <a:effectLst/>
                          <a:latin typeface="+mj-lt"/>
                        </a:rPr>
                        <a:t/>
                      </a:r>
                      <a:br>
                        <a:rPr lang="fr-FR" sz="1000" b="0" u="none" strike="noStrike" dirty="0" smtClean="0">
                          <a:effectLst/>
                          <a:latin typeface="+mj-lt"/>
                        </a:rPr>
                      </a:br>
                      <a:r>
                        <a:rPr lang="fr-FR" sz="10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Atelier chorale*</a:t>
                      </a:r>
                      <a:endParaRPr lang="fr-FR" sz="1000" b="1" i="0" u="none" strike="noStrike" dirty="0"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u="none" strike="noStrike" dirty="0">
                          <a:effectLst/>
                          <a:latin typeface="+mj-lt"/>
                        </a:rPr>
                        <a:t>DIVERS</a:t>
                      </a:r>
                      <a:endParaRPr lang="fr-FR" sz="1100" b="0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u="none" strike="noStrike" dirty="0" smtClean="0">
                          <a:effectLst/>
                          <a:latin typeface="+mj-lt"/>
                        </a:rPr>
                        <a:t>900 €</a:t>
                      </a:r>
                      <a:endParaRPr lang="fr-FR" sz="1100" b="0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u="none" strike="noStrike" dirty="0" smtClean="0">
                          <a:effectLst/>
                          <a:latin typeface="+mj-lt"/>
                        </a:rPr>
                        <a:t>1247,35 €</a:t>
                      </a:r>
                      <a:endParaRPr lang="fr-FR" sz="1100" b="0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u="none" strike="noStrike" dirty="0" smtClean="0">
                          <a:effectLst/>
                          <a:latin typeface="+mj-lt"/>
                        </a:rPr>
                        <a:t>6,56 %</a:t>
                      </a:r>
                      <a:endParaRPr lang="fr-FR" sz="1100" b="0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49504013"/>
                  </a:ext>
                </a:extLst>
              </a:tr>
              <a:tr h="77591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u="none" strike="noStrike" dirty="0">
                          <a:effectLst/>
                          <a:latin typeface="+mj-lt"/>
                        </a:rPr>
                        <a:t>Sortie Famille </a:t>
                      </a:r>
                      <a:r>
                        <a:rPr lang="fr-FR" sz="1000" b="0" u="none" strike="noStrike" dirty="0" smtClean="0">
                          <a:effectLst/>
                          <a:latin typeface="+mj-lt"/>
                        </a:rPr>
                        <a:t>:</a:t>
                      </a:r>
                      <a:r>
                        <a:rPr lang="fr-FR" sz="1000" b="0" u="none" strike="noStrike" baseline="0" dirty="0" smtClean="0">
                          <a:effectLst/>
                          <a:latin typeface="+mj-lt"/>
                        </a:rPr>
                        <a:t> </a:t>
                      </a:r>
                    </a:p>
                    <a:p>
                      <a:pPr algn="l" fontAlgn="ctr"/>
                      <a:r>
                        <a:rPr lang="fr-FR" sz="1000" b="0" u="none" strike="noStrike" baseline="0" dirty="0" smtClean="0">
                          <a:effectLst/>
                          <a:latin typeface="+mj-lt"/>
                        </a:rPr>
                        <a:t>Galette retraités, journée neige, </a:t>
                      </a:r>
                      <a:r>
                        <a:rPr lang="fr-FR" sz="1000" b="1" u="none" strike="noStrike" baseline="0" dirty="0" err="1" smtClean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Animaparc</a:t>
                      </a:r>
                      <a:r>
                        <a:rPr lang="fr-FR" sz="1000" b="1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*, Croisière 50 ans*, </a:t>
                      </a:r>
                      <a:r>
                        <a:rPr lang="fr-FR" sz="1000" b="1" u="none" strike="noStrike" baseline="0" dirty="0" err="1" smtClean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Walloween</a:t>
                      </a:r>
                      <a:r>
                        <a:rPr lang="fr-FR" sz="1000" b="1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*</a:t>
                      </a:r>
                      <a:endParaRPr lang="fr-FR" sz="1000" b="1" i="0" u="none" strike="noStrike" dirty="0"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u="none" strike="noStrike" dirty="0">
                          <a:effectLst/>
                          <a:latin typeface="+mj-lt"/>
                        </a:rPr>
                        <a:t>SORT</a:t>
                      </a:r>
                      <a:endParaRPr lang="fr-FR" sz="1100" b="0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u="none" strike="noStrike" dirty="0" smtClean="0">
                          <a:effectLst/>
                          <a:latin typeface="+mj-lt"/>
                        </a:rPr>
                        <a:t>2420 € + </a:t>
                      </a:r>
                      <a:r>
                        <a:rPr lang="fr-FR" sz="11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2500 €</a:t>
                      </a:r>
                      <a:endParaRPr lang="fr-FR" sz="11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u="none" strike="noStrike" dirty="0" smtClean="0">
                          <a:effectLst/>
                          <a:latin typeface="+mj-lt"/>
                        </a:rPr>
                        <a:t>4288,83 €</a:t>
                      </a:r>
                      <a:endParaRPr lang="fr-FR" sz="1100" b="0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u="none" strike="noStrike" dirty="0" smtClean="0">
                          <a:effectLst/>
                          <a:latin typeface="+mj-lt"/>
                        </a:rPr>
                        <a:t>22,57 %</a:t>
                      </a:r>
                      <a:endParaRPr lang="fr-FR" sz="1100" b="0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87401530"/>
                  </a:ext>
                </a:extLst>
              </a:tr>
              <a:tr h="38795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u="none" strike="noStrike" dirty="0">
                          <a:effectLst/>
                          <a:latin typeface="+mj-lt"/>
                        </a:rPr>
                        <a:t>Billetterie cinéma                             (20 billets Max /</a:t>
                      </a:r>
                      <a:r>
                        <a:rPr lang="fr-FR" sz="1000" b="0" u="none" strike="noStrike" dirty="0" smtClean="0">
                          <a:effectLst/>
                          <a:latin typeface="+mj-lt"/>
                        </a:rPr>
                        <a:t>an/OD)</a:t>
                      </a:r>
                    </a:p>
                    <a:p>
                      <a:pPr algn="l" fontAlgn="ctr"/>
                      <a:r>
                        <a:rPr lang="fr-FR" sz="1000" b="0" u="none" strike="noStrike" dirty="0" err="1" smtClean="0">
                          <a:effectLst/>
                          <a:latin typeface="+mj-lt"/>
                        </a:rPr>
                        <a:t>Calicéo</a:t>
                      </a:r>
                      <a:r>
                        <a:rPr lang="fr-FR" sz="1000" b="0" u="none" strike="noStrike" dirty="0" smtClean="0">
                          <a:effectLst/>
                          <a:latin typeface="+mj-lt"/>
                        </a:rPr>
                        <a:t> 0 €</a:t>
                      </a:r>
                      <a:endParaRPr lang="fr-FR" sz="1000" b="0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u="none" strike="noStrike" dirty="0">
                          <a:effectLst/>
                          <a:latin typeface="+mj-lt"/>
                        </a:rPr>
                        <a:t>BILLET</a:t>
                      </a:r>
                      <a:endParaRPr lang="fr-FR" sz="1100" b="0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u="none" strike="noStrike" dirty="0" smtClean="0">
                          <a:effectLst/>
                          <a:latin typeface="+mj-lt"/>
                        </a:rPr>
                        <a:t>400 €</a:t>
                      </a:r>
                      <a:endParaRPr lang="fr-FR" sz="1100" b="0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u="none" strike="noStrike" dirty="0" smtClean="0">
                          <a:effectLst/>
                          <a:latin typeface="+mj-lt"/>
                        </a:rPr>
                        <a:t>394,95 €</a:t>
                      </a:r>
                      <a:endParaRPr lang="fr-FR" sz="1100" b="0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u="none" strike="noStrike" dirty="0" smtClean="0">
                          <a:effectLst/>
                          <a:latin typeface="+mj-lt"/>
                        </a:rPr>
                        <a:t>2,08 %</a:t>
                      </a:r>
                      <a:endParaRPr lang="fr-FR" sz="1100" b="0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74058734"/>
                  </a:ext>
                </a:extLst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422324"/>
              </p:ext>
            </p:extLst>
          </p:nvPr>
        </p:nvGraphicFramePr>
        <p:xfrm>
          <a:off x="4659440" y="2204864"/>
          <a:ext cx="4071883" cy="13196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0639">
                  <a:extLst>
                    <a:ext uri="{9D8B030D-6E8A-4147-A177-3AD203B41FA5}">
                      <a16:colId xmlns:a16="http://schemas.microsoft.com/office/drawing/2014/main" val="2222493586"/>
                    </a:ext>
                  </a:extLst>
                </a:gridCol>
                <a:gridCol w="649349">
                  <a:extLst>
                    <a:ext uri="{9D8B030D-6E8A-4147-A177-3AD203B41FA5}">
                      <a16:colId xmlns:a16="http://schemas.microsoft.com/office/drawing/2014/main" val="2700538012"/>
                    </a:ext>
                  </a:extLst>
                </a:gridCol>
                <a:gridCol w="571443">
                  <a:extLst>
                    <a:ext uri="{9D8B030D-6E8A-4147-A177-3AD203B41FA5}">
                      <a16:colId xmlns:a16="http://schemas.microsoft.com/office/drawing/2014/main" val="3312630598"/>
                    </a:ext>
                  </a:extLst>
                </a:gridCol>
                <a:gridCol w="714654">
                  <a:extLst>
                    <a:ext uri="{9D8B030D-6E8A-4147-A177-3AD203B41FA5}">
                      <a16:colId xmlns:a16="http://schemas.microsoft.com/office/drawing/2014/main" val="992149655"/>
                    </a:ext>
                  </a:extLst>
                </a:gridCol>
                <a:gridCol w="865798">
                  <a:extLst>
                    <a:ext uri="{9D8B030D-6E8A-4147-A177-3AD203B41FA5}">
                      <a16:colId xmlns:a16="http://schemas.microsoft.com/office/drawing/2014/main" val="2461179474"/>
                    </a:ext>
                  </a:extLst>
                </a:gridCol>
              </a:tblGrid>
              <a:tr h="32879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u="none" strike="noStrike" dirty="0">
                          <a:effectLst/>
                          <a:latin typeface="+mj-lt"/>
                        </a:rPr>
                        <a:t>SECTEURS</a:t>
                      </a:r>
                      <a:endParaRPr lang="fr-FR" sz="1000" b="0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u="none" strike="noStrike" dirty="0">
                          <a:effectLst/>
                          <a:latin typeface="+mj-lt"/>
                        </a:rPr>
                        <a:t>Codes analytiques</a:t>
                      </a:r>
                      <a:endParaRPr lang="fr-FR" sz="1000" b="0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u="none" strike="noStrike" dirty="0">
                          <a:effectLst/>
                          <a:latin typeface="+mj-lt"/>
                        </a:rPr>
                        <a:t>Budget voté</a:t>
                      </a:r>
                      <a:endParaRPr lang="fr-FR" sz="1000" b="0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u="none" strike="noStrike" dirty="0">
                          <a:effectLst/>
                          <a:latin typeface="+mj-lt"/>
                        </a:rPr>
                        <a:t>Budget dépensé</a:t>
                      </a:r>
                      <a:endParaRPr lang="fr-FR" sz="1000" b="0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u="none" strike="noStrike" dirty="0">
                          <a:effectLst/>
                          <a:latin typeface="+mj-lt"/>
                        </a:rPr>
                        <a:t>Répartition </a:t>
                      </a:r>
                      <a:r>
                        <a:rPr lang="fr-FR" sz="1000" b="0" u="none" strike="noStrike" dirty="0" smtClean="0">
                          <a:effectLst/>
                          <a:latin typeface="+mj-lt"/>
                        </a:rPr>
                        <a:t>dépenses </a:t>
                      </a:r>
                      <a:r>
                        <a:rPr lang="fr-FR" sz="1000" b="0" u="none" strike="noStrike" dirty="0">
                          <a:effectLst/>
                          <a:latin typeface="+mj-lt"/>
                        </a:rPr>
                        <a:t>%</a:t>
                      </a:r>
                      <a:endParaRPr lang="fr-FR" sz="1000" b="0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91206390"/>
                  </a:ext>
                </a:extLst>
              </a:tr>
              <a:tr h="20883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u="none" strike="noStrike" dirty="0">
                          <a:effectLst/>
                          <a:latin typeface="+mj-lt"/>
                        </a:rPr>
                        <a:t>SPORTS</a:t>
                      </a:r>
                      <a:endParaRPr lang="fr-FR" sz="1000" b="0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u="none" strike="noStrike" dirty="0">
                          <a:effectLst/>
                          <a:latin typeface="+mj-lt"/>
                        </a:rPr>
                        <a:t> </a:t>
                      </a:r>
                      <a:endParaRPr lang="fr-FR" sz="1000" b="0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1000" b="0" u="none" strike="noStrike" dirty="0" smtClean="0">
                          <a:effectLst/>
                          <a:latin typeface="+mj-lt"/>
                        </a:rPr>
                        <a:t>1000 €</a:t>
                      </a:r>
                      <a:endParaRPr lang="fr-FR" sz="1000" b="0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u="none" strike="noStrike" dirty="0" smtClean="0">
                          <a:effectLst/>
                          <a:latin typeface="+mj-lt"/>
                        </a:rPr>
                        <a:t>1457,15 €</a:t>
                      </a:r>
                      <a:endParaRPr lang="fr-FR" sz="1000" b="0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u="none" strike="noStrike" dirty="0" smtClean="0">
                          <a:effectLst/>
                          <a:latin typeface="+mj-lt"/>
                        </a:rPr>
                        <a:t>7,67 %</a:t>
                      </a:r>
                      <a:endParaRPr lang="fr-FR" sz="1000" b="0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1766181"/>
                  </a:ext>
                </a:extLst>
              </a:tr>
              <a:tr h="29325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Tai Chi**</a:t>
                      </a:r>
                      <a:endParaRPr lang="it-IT" sz="1000" b="1" i="0" u="none" strike="noStrike" dirty="0"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endParaRPr lang="fr-FR" sz="1000" b="0" i="0" u="none" strike="noStrike" dirty="0">
                        <a:effectLst/>
                        <a:latin typeface="+mj-lt"/>
                      </a:endParaRPr>
                    </a:p>
                    <a:p>
                      <a:pPr algn="ctr" fontAlgn="ctr"/>
                      <a:r>
                        <a:rPr lang="fr-FR" sz="1000" b="0" i="0" u="none" strike="noStrike" dirty="0" smtClean="0">
                          <a:effectLst/>
                          <a:latin typeface="+mj-lt"/>
                        </a:rPr>
                        <a:t>SPORT</a:t>
                      </a:r>
                      <a:endParaRPr lang="fr-FR" sz="1000" b="0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fr-FR" sz="1000" b="1" i="0" u="none" strike="noStrike" dirty="0">
                        <a:effectLst/>
                        <a:latin typeface="New York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u="none" strike="noStrike" dirty="0" smtClean="0">
                          <a:effectLst/>
                          <a:latin typeface="+mj-lt"/>
                        </a:rPr>
                        <a:t>507,50 €</a:t>
                      </a:r>
                      <a:endParaRPr lang="fr-FR" sz="1000" b="0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u="none" strike="noStrike" dirty="0" smtClean="0">
                          <a:effectLst/>
                          <a:latin typeface="+mj-lt"/>
                        </a:rPr>
                        <a:t>2,68 %</a:t>
                      </a:r>
                      <a:endParaRPr lang="fr-FR" sz="1000" b="0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34219649"/>
                  </a:ext>
                </a:extLst>
              </a:tr>
              <a:tr h="24437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Gym</a:t>
                      </a:r>
                      <a:r>
                        <a:rPr lang="it-IT" sz="1000" b="1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 Santé**</a:t>
                      </a:r>
                      <a:endParaRPr lang="it-IT" sz="1000" b="1" i="0" u="none" strike="noStrike" dirty="0"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fr-FR" sz="1000" b="0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fr-FR" sz="1000" b="1" i="0" u="none" strike="noStrike" dirty="0">
                        <a:effectLst/>
                        <a:latin typeface="New York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 smtClean="0">
                          <a:effectLst/>
                          <a:latin typeface="+mj-lt"/>
                        </a:rPr>
                        <a:t>292,50 €</a:t>
                      </a:r>
                      <a:endParaRPr lang="fr-FR" sz="1000" b="0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 smtClean="0">
                          <a:effectLst/>
                          <a:latin typeface="+mj-lt"/>
                        </a:rPr>
                        <a:t>1,53 %</a:t>
                      </a:r>
                      <a:endParaRPr lang="fr-FR" sz="1000" b="0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29392265"/>
                  </a:ext>
                </a:extLst>
              </a:tr>
              <a:tr h="24437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Marche Nordique**</a:t>
                      </a:r>
                      <a:endParaRPr lang="it-IT" sz="1000" b="1" i="0" u="none" strike="noStrike" dirty="0"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fr-FR" sz="1000" b="0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fr-FR" sz="1000" b="1" i="0" u="none" strike="noStrike" dirty="0">
                        <a:effectLst/>
                        <a:latin typeface="New York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 smtClean="0">
                          <a:effectLst/>
                          <a:latin typeface="+mj-lt"/>
                        </a:rPr>
                        <a:t>657,15 €</a:t>
                      </a:r>
                      <a:endParaRPr lang="fr-FR" sz="1000" b="0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 smtClean="0">
                          <a:effectLst/>
                          <a:latin typeface="+mj-lt"/>
                        </a:rPr>
                        <a:t>3,46 %</a:t>
                      </a:r>
                      <a:endParaRPr lang="fr-FR" sz="1000" b="0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28732331"/>
                  </a:ext>
                </a:extLst>
              </a:tr>
            </a:tbl>
          </a:graphicData>
        </a:graphic>
      </p:graphicFrame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435681"/>
              </p:ext>
            </p:extLst>
          </p:nvPr>
        </p:nvGraphicFramePr>
        <p:xfrm>
          <a:off x="4667447" y="3645024"/>
          <a:ext cx="4074562" cy="12609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2705">
                  <a:extLst>
                    <a:ext uri="{9D8B030D-6E8A-4147-A177-3AD203B41FA5}">
                      <a16:colId xmlns:a16="http://schemas.microsoft.com/office/drawing/2014/main" val="190763101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418939792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641910207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979567093"/>
                    </a:ext>
                  </a:extLst>
                </a:gridCol>
                <a:gridCol w="857641">
                  <a:extLst>
                    <a:ext uri="{9D8B030D-6E8A-4147-A177-3AD203B41FA5}">
                      <a16:colId xmlns:a16="http://schemas.microsoft.com/office/drawing/2014/main" val="3190674186"/>
                    </a:ext>
                  </a:extLst>
                </a:gridCol>
              </a:tblGrid>
              <a:tr h="30667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  <a:latin typeface="+mj-lt"/>
                        </a:rPr>
                        <a:t>SECTEURS</a:t>
                      </a:r>
                      <a:endParaRPr lang="fr-FR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  <a:latin typeface="+mj-lt"/>
                        </a:rPr>
                        <a:t>Codes analytiques</a:t>
                      </a:r>
                      <a:endParaRPr lang="fr-FR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  <a:latin typeface="+mj-lt"/>
                        </a:rPr>
                        <a:t>Budget voté</a:t>
                      </a:r>
                      <a:endParaRPr lang="fr-FR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  <a:latin typeface="+mj-lt"/>
                        </a:rPr>
                        <a:t>Budget dépensé</a:t>
                      </a:r>
                      <a:endParaRPr lang="fr-FR" sz="1000" b="1" i="0" u="none" strike="noStrike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 smtClean="0">
                          <a:effectLst/>
                          <a:latin typeface="+mj-lt"/>
                        </a:rPr>
                        <a:t>Répartition</a:t>
                      </a:r>
                    </a:p>
                    <a:p>
                      <a:pPr algn="ctr" fontAlgn="ctr"/>
                      <a:r>
                        <a:rPr lang="fr-FR" sz="1000" u="none" strike="noStrike" dirty="0" smtClean="0">
                          <a:effectLst/>
                          <a:latin typeface="+mj-lt"/>
                        </a:rPr>
                        <a:t>dépenses </a:t>
                      </a:r>
                      <a:r>
                        <a:rPr lang="fr-FR" sz="1000" u="none" strike="noStrike" dirty="0">
                          <a:effectLst/>
                          <a:latin typeface="+mj-lt"/>
                        </a:rPr>
                        <a:t>%</a:t>
                      </a:r>
                      <a:endParaRPr lang="fr-FR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95437753"/>
                  </a:ext>
                </a:extLst>
              </a:tr>
              <a:tr h="36409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  <a:latin typeface="+mj-lt"/>
                        </a:rPr>
                        <a:t>A posteriori  </a:t>
                      </a:r>
                      <a:endParaRPr lang="fr-FR" sz="1100" u="none" strike="noStrike" dirty="0" smtClean="0">
                        <a:effectLst/>
                        <a:latin typeface="+mj-lt"/>
                      </a:endParaRPr>
                    </a:p>
                    <a:p>
                      <a:pPr algn="l" fontAlgn="ctr"/>
                      <a:r>
                        <a:rPr lang="fr-FR" sz="1100" u="none" strike="noStrike" dirty="0" smtClean="0">
                          <a:effectLst/>
                          <a:latin typeface="+mj-lt"/>
                        </a:rPr>
                        <a:t>activité </a:t>
                      </a:r>
                      <a:r>
                        <a:rPr lang="fr-FR" sz="1100" u="none" strike="noStrike" dirty="0">
                          <a:effectLst/>
                          <a:latin typeface="+mj-lt"/>
                        </a:rPr>
                        <a:t>à l'année</a:t>
                      </a:r>
                      <a:endParaRPr lang="fr-FR" sz="1100" b="1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fr-FR" sz="1100" b="0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 smtClean="0">
                          <a:effectLst/>
                          <a:latin typeface="+mj-lt"/>
                        </a:rPr>
                        <a:t>2500 €</a:t>
                      </a:r>
                      <a:endParaRPr lang="fr-FR" sz="1100" b="1" i="0" u="none" strike="noStrike" dirty="0">
                        <a:effectLst/>
                        <a:latin typeface="+mj-lt"/>
                      </a:endParaRPr>
                    </a:p>
                    <a:p>
                      <a:pPr algn="ctr" fontAlgn="ctr"/>
                      <a:r>
                        <a:rPr lang="fr-FR" sz="11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fr-FR" sz="1100" b="1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 smtClean="0">
                          <a:effectLst/>
                          <a:latin typeface="+mj-lt"/>
                        </a:rPr>
                        <a:t>2348,06 €</a:t>
                      </a:r>
                      <a:endParaRPr lang="fr-FR" sz="1100" b="1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 smtClean="0">
                          <a:effectLst/>
                          <a:latin typeface="+mj-lt"/>
                        </a:rPr>
                        <a:t>12,36 %</a:t>
                      </a:r>
                      <a:endParaRPr lang="fr-FR" sz="1100" b="1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7910624"/>
                  </a:ext>
                </a:extLst>
              </a:tr>
              <a:tr h="24911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 dirty="0">
                          <a:effectLst/>
                          <a:latin typeface="+mj-lt"/>
                        </a:rPr>
                        <a:t>à</a:t>
                      </a:r>
                      <a:r>
                        <a:rPr lang="fr-FR" sz="1000" u="none" strike="noStrike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fr-FR" sz="1000" u="none" strike="noStrike" dirty="0">
                          <a:effectLst/>
                          <a:latin typeface="+mj-lt"/>
                        </a:rPr>
                        <a:t>posteriori Sports</a:t>
                      </a:r>
                      <a:endParaRPr lang="fr-FR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  <a:latin typeface="+mj-lt"/>
                        </a:rPr>
                        <a:t>SSPORT</a:t>
                      </a:r>
                      <a:endParaRPr lang="fr-FR" sz="1100" b="0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fr-FR" sz="1000" b="1" i="0" u="none" strike="noStrike" dirty="0">
                        <a:effectLst/>
                        <a:latin typeface="New York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 smtClean="0">
                          <a:effectLst/>
                          <a:latin typeface="+mj-lt"/>
                        </a:rPr>
                        <a:t>2114,39 €</a:t>
                      </a:r>
                      <a:endParaRPr lang="fr-FR" sz="1100" b="1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 smtClean="0">
                          <a:effectLst/>
                          <a:latin typeface="+mj-lt"/>
                        </a:rPr>
                        <a:t>11,13 %</a:t>
                      </a:r>
                      <a:endParaRPr lang="fr-FR" sz="1100" b="1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01249972"/>
                  </a:ext>
                </a:extLst>
              </a:tr>
              <a:tr h="33534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 dirty="0">
                          <a:effectLst/>
                          <a:latin typeface="+mj-lt"/>
                        </a:rPr>
                        <a:t>à</a:t>
                      </a:r>
                      <a:r>
                        <a:rPr lang="fr-FR" sz="1000" u="none" strike="noStrike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fr-FR" sz="1000" u="none" strike="noStrike" dirty="0">
                          <a:effectLst/>
                          <a:latin typeface="+mj-lt"/>
                        </a:rPr>
                        <a:t>posteriori activité culturelle</a:t>
                      </a:r>
                      <a:endParaRPr lang="fr-FR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  <a:latin typeface="+mj-lt"/>
                        </a:rPr>
                        <a:t>SCULTURE </a:t>
                      </a:r>
                      <a:endParaRPr lang="fr-FR" sz="1100" b="0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fr-FR" sz="1000" b="1" i="0" u="none" strike="noStrike" dirty="0">
                        <a:effectLst/>
                        <a:latin typeface="New York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 smtClean="0">
                          <a:effectLst/>
                          <a:latin typeface="+mj-lt"/>
                        </a:rPr>
                        <a:t>233,67 €</a:t>
                      </a:r>
                      <a:endParaRPr lang="fr-FR" sz="1100" b="1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 smtClean="0">
                          <a:effectLst/>
                          <a:latin typeface="+mj-lt"/>
                        </a:rPr>
                        <a:t>1,23 %</a:t>
                      </a:r>
                      <a:endParaRPr lang="fr-FR" sz="1100" b="1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79885792"/>
                  </a:ext>
                </a:extLst>
              </a:tr>
            </a:tbl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238944" y="5909210"/>
            <a:ext cx="67813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smtClean="0">
                <a:solidFill>
                  <a:srgbClr val="C00000"/>
                </a:solidFill>
                <a:latin typeface="+mj-lt"/>
              </a:rPr>
              <a:t>*Taux de subvention  coup de cœur : forfaitaire à 50% ou à la grille du QF de 35 à 85%</a:t>
            </a:r>
          </a:p>
          <a:p>
            <a:r>
              <a:rPr lang="fr-FR" sz="1000" b="1" dirty="0" smtClean="0">
                <a:solidFill>
                  <a:srgbClr val="C00000"/>
                </a:solidFill>
                <a:latin typeface="+mj-lt"/>
              </a:rPr>
              <a:t>**Activités réalisées sur plusieurs sessions. Taux à 50% sur une seule session dans l’année</a:t>
            </a:r>
            <a:endParaRPr lang="fr-FR" sz="1000" b="1" dirty="0">
              <a:solidFill>
                <a:srgbClr val="C00000"/>
              </a:solidFill>
              <a:latin typeface="+mj-lt"/>
            </a:endParaRPr>
          </a:p>
          <a:p>
            <a:r>
              <a:rPr lang="fr-FR" sz="1000" b="1" dirty="0" smtClean="0">
                <a:solidFill>
                  <a:srgbClr val="0066CC"/>
                </a:solidFill>
                <a:latin typeface="+mj-lt"/>
              </a:rPr>
              <a:t>***100% de subvention</a:t>
            </a:r>
            <a:endParaRPr lang="fr-FR" sz="1000" b="1" dirty="0">
              <a:solidFill>
                <a:srgbClr val="0066CC"/>
              </a:solidFill>
              <a:latin typeface="+mj-lt"/>
            </a:endParaRPr>
          </a:p>
        </p:txBody>
      </p:sp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398241"/>
              </p:ext>
            </p:extLst>
          </p:nvPr>
        </p:nvGraphicFramePr>
        <p:xfrm>
          <a:off x="4667447" y="5013176"/>
          <a:ext cx="4019354" cy="875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8761">
                  <a:extLst>
                    <a:ext uri="{9D8B030D-6E8A-4147-A177-3AD203B41FA5}">
                      <a16:colId xmlns:a16="http://schemas.microsoft.com/office/drawing/2014/main" val="3062901259"/>
                    </a:ext>
                  </a:extLst>
                </a:gridCol>
                <a:gridCol w="640972">
                  <a:extLst>
                    <a:ext uri="{9D8B030D-6E8A-4147-A177-3AD203B41FA5}">
                      <a16:colId xmlns:a16="http://schemas.microsoft.com/office/drawing/2014/main" val="142847638"/>
                    </a:ext>
                  </a:extLst>
                </a:gridCol>
                <a:gridCol w="569753">
                  <a:extLst>
                    <a:ext uri="{9D8B030D-6E8A-4147-A177-3AD203B41FA5}">
                      <a16:colId xmlns:a16="http://schemas.microsoft.com/office/drawing/2014/main" val="2783652615"/>
                    </a:ext>
                  </a:extLst>
                </a:gridCol>
                <a:gridCol w="712191">
                  <a:extLst>
                    <a:ext uri="{9D8B030D-6E8A-4147-A177-3AD203B41FA5}">
                      <a16:colId xmlns:a16="http://schemas.microsoft.com/office/drawing/2014/main" val="3596324272"/>
                    </a:ext>
                  </a:extLst>
                </a:gridCol>
                <a:gridCol w="837677">
                  <a:extLst>
                    <a:ext uri="{9D8B030D-6E8A-4147-A177-3AD203B41FA5}">
                      <a16:colId xmlns:a16="http://schemas.microsoft.com/office/drawing/2014/main" val="233876421"/>
                    </a:ext>
                  </a:extLst>
                </a:gridCol>
              </a:tblGrid>
              <a:tr h="34605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  <a:latin typeface="+mj-lt"/>
                        </a:rPr>
                        <a:t>SECTEURS</a:t>
                      </a:r>
                      <a:endParaRPr lang="fr-FR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  <a:latin typeface="+mj-lt"/>
                        </a:rPr>
                        <a:t>Codes analytiques</a:t>
                      </a:r>
                      <a:endParaRPr lang="fr-FR" sz="1000" b="1" i="0" u="none" strike="noStrike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  <a:latin typeface="+mj-lt"/>
                        </a:rPr>
                        <a:t>Budget voté</a:t>
                      </a:r>
                      <a:endParaRPr lang="fr-FR" sz="1000" b="1" i="0" u="none" strike="noStrike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  <a:latin typeface="+mj-lt"/>
                        </a:rPr>
                        <a:t>Budget dépensé</a:t>
                      </a:r>
                      <a:endParaRPr lang="fr-FR" sz="1000" b="1" i="0" u="none" strike="noStrike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  <a:latin typeface="+mj-lt"/>
                        </a:rPr>
                        <a:t>Répartition </a:t>
                      </a:r>
                      <a:r>
                        <a:rPr lang="fr-FR" sz="1000" u="none" strike="noStrike" dirty="0" smtClean="0">
                          <a:effectLst/>
                          <a:latin typeface="+mj-lt"/>
                        </a:rPr>
                        <a:t>dépenses </a:t>
                      </a:r>
                      <a:r>
                        <a:rPr lang="fr-FR" sz="1000" u="none" strike="noStrike" dirty="0">
                          <a:effectLst/>
                          <a:latin typeface="+mj-lt"/>
                        </a:rPr>
                        <a:t>%</a:t>
                      </a:r>
                      <a:endParaRPr lang="fr-FR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10376431"/>
                  </a:ext>
                </a:extLst>
              </a:tr>
              <a:tr h="23833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 dirty="0" smtClean="0">
                          <a:effectLst/>
                          <a:latin typeface="+mj-lt"/>
                        </a:rPr>
                        <a:t>WEEK END</a:t>
                      </a:r>
                      <a:endParaRPr lang="fr-FR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fr-FR" sz="1000" b="0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 smtClean="0">
                          <a:effectLst/>
                          <a:latin typeface="+mj-lt"/>
                        </a:rPr>
                        <a:t>3500 €</a:t>
                      </a:r>
                      <a:endParaRPr lang="fr-FR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 smtClean="0">
                          <a:effectLst/>
                          <a:latin typeface="+mj-lt"/>
                        </a:rPr>
                        <a:t>3035,32 €</a:t>
                      </a:r>
                      <a:endParaRPr lang="fr-FR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 smtClean="0">
                          <a:effectLst/>
                          <a:latin typeface="+mj-lt"/>
                        </a:rPr>
                        <a:t>15,97 %</a:t>
                      </a:r>
                      <a:endParaRPr lang="fr-FR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34246737"/>
                  </a:ext>
                </a:extLst>
              </a:tr>
              <a:tr h="291575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fr-FR" sz="10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Week-end</a:t>
                      </a:r>
                      <a:r>
                        <a:rPr kumimoji="0" lang="fr-FR" sz="1000" b="1" i="0" u="none" strike="noStrike" kern="1200" baseline="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au Ski*</a:t>
                      </a:r>
                      <a:endParaRPr kumimoji="0" lang="fr-FR" sz="1000" b="1" i="0" u="none" strike="noStrike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 smtClean="0">
                          <a:effectLst/>
                          <a:latin typeface="+mj-lt"/>
                        </a:rPr>
                        <a:t>WEEK</a:t>
                      </a:r>
                      <a:endParaRPr lang="fr-FR" sz="1000" b="0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 smtClean="0">
                          <a:effectLst/>
                          <a:latin typeface="+mj-lt"/>
                        </a:rPr>
                        <a:t>3500 €</a:t>
                      </a:r>
                      <a:endParaRPr lang="fr-FR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 smtClean="0">
                          <a:effectLst/>
                          <a:latin typeface="+mj-lt"/>
                        </a:rPr>
                        <a:t>3035,32 €</a:t>
                      </a:r>
                      <a:endParaRPr lang="fr-FR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 smtClean="0">
                          <a:effectLst/>
                          <a:latin typeface="+mj-lt"/>
                        </a:rPr>
                        <a:t>15,97 %</a:t>
                      </a:r>
                      <a:endParaRPr lang="fr-FR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1907815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1"/>
          <p:cNvSpPr>
            <a:spLocks noGrp="1"/>
          </p:cNvSpPr>
          <p:nvPr>
            <p:ph type="title"/>
          </p:nvPr>
        </p:nvSpPr>
        <p:spPr>
          <a:xfrm>
            <a:off x="222250" y="619125"/>
            <a:ext cx="7445375" cy="390525"/>
          </a:xfrm>
        </p:spPr>
        <p:txBody>
          <a:bodyPr/>
          <a:lstStyle/>
          <a:p>
            <a:pPr algn="ctr" eaLnBrk="1" hangingPunct="1"/>
            <a:r>
              <a:rPr lang="fr-FR" altLang="fr-FR" sz="1800" b="1" u="sng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Prévisions Activités </a:t>
            </a:r>
            <a:r>
              <a:rPr lang="fr-FR" altLang="fr-FR" sz="1800" b="1" u="sng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2023</a:t>
            </a:r>
            <a:endParaRPr lang="fr-FR" altLang="fr-FR" sz="180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9699" name="ZoneTexte 5"/>
          <p:cNvSpPr txBox="1">
            <a:spLocks noChangeArrowheads="1"/>
          </p:cNvSpPr>
          <p:nvPr/>
        </p:nvSpPr>
        <p:spPr bwMode="auto">
          <a:xfrm>
            <a:off x="107950" y="44450"/>
            <a:ext cx="2135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400" b="1" i="1">
                <a:solidFill>
                  <a:srgbClr val="000099"/>
                </a:solidFill>
                <a:latin typeface="Constantia" panose="02030602050306030303" pitchFamily="18" charset="0"/>
              </a:rPr>
              <a:t>CLAS Inserm Toulouse</a:t>
            </a:r>
          </a:p>
        </p:txBody>
      </p:sp>
      <p:sp>
        <p:nvSpPr>
          <p:cNvPr id="2" name="Rectangle 1"/>
          <p:cNvSpPr/>
          <p:nvPr/>
        </p:nvSpPr>
        <p:spPr>
          <a:xfrm>
            <a:off x="988179" y="1381993"/>
            <a:ext cx="3799845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fr-FR" altLang="fr-FR" sz="1400" b="1" u="sng" dirty="0">
                <a:latin typeface="+mj-lt"/>
              </a:rPr>
              <a:t>JANVIER</a:t>
            </a: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fr-FR" altLang="fr-FR" sz="1200" dirty="0">
                <a:cs typeface="Times New Roman" panose="02020603050405020304" pitchFamily="18" charset="0"/>
              </a:rPr>
              <a:t>Marche Nordique</a:t>
            </a: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fr-FR" altLang="fr-FR" sz="1200" dirty="0">
                <a:cs typeface="Times New Roman" panose="02020603050405020304" pitchFamily="18" charset="0"/>
              </a:rPr>
              <a:t>Atelier </a:t>
            </a:r>
            <a:r>
              <a:rPr lang="fr-FR" altLang="fr-FR" sz="1200" dirty="0" smtClean="0">
                <a:cs typeface="Times New Roman" panose="02020603050405020304" pitchFamily="18" charset="0"/>
              </a:rPr>
              <a:t>CHANT Chorale </a:t>
            </a:r>
            <a:r>
              <a:rPr lang="fr-FR" altLang="fr-FR" sz="1200" dirty="0" err="1" smtClean="0">
                <a:cs typeface="Times New Roman" panose="02020603050405020304" pitchFamily="18" charset="0"/>
              </a:rPr>
              <a:t>Purpan</a:t>
            </a:r>
            <a:r>
              <a:rPr lang="fr-FR" altLang="fr-FR" sz="1200" dirty="0" smtClean="0">
                <a:cs typeface="Times New Roman" panose="02020603050405020304" pitchFamily="18" charset="0"/>
              </a:rPr>
              <a:t> / </a:t>
            </a:r>
            <a:r>
              <a:rPr lang="fr-FR" altLang="fr-FR" sz="1200" dirty="0" err="1" smtClean="0">
                <a:cs typeface="Times New Roman" panose="02020603050405020304" pitchFamily="18" charset="0"/>
              </a:rPr>
              <a:t>Ocopole</a:t>
            </a:r>
            <a:endParaRPr lang="fr-FR" altLang="fr-FR" sz="1200" dirty="0">
              <a:cs typeface="Times New Roman" panose="02020603050405020304" pitchFamily="18" charset="0"/>
            </a:endParaRP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fr-FR" altLang="fr-FR" sz="1200" dirty="0">
                <a:cs typeface="Times New Roman" panose="02020603050405020304" pitchFamily="18" charset="0"/>
              </a:rPr>
              <a:t>Galette des retraités</a:t>
            </a: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fr-FR" altLang="fr-FR" sz="1200" b="1" u="sng" dirty="0" smtClean="0"/>
              <a:t>FEVRIER</a:t>
            </a: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fr-FR" altLang="fr-FR" sz="1200" dirty="0" smtClean="0"/>
              <a:t>Atelier Gym santé</a:t>
            </a: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fr-FR" altLang="fr-FR" sz="1200" dirty="0" smtClean="0"/>
              <a:t>Atelier Tai Chi</a:t>
            </a:r>
            <a:endParaRPr lang="fr-FR" altLang="fr-FR" sz="1200" dirty="0"/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fr-FR" altLang="fr-FR" sz="1200" dirty="0" smtClean="0"/>
              <a:t>Exposition Niki de St </a:t>
            </a:r>
            <a:r>
              <a:rPr lang="fr-FR" altLang="fr-FR" sz="1200" dirty="0" err="1" smtClean="0"/>
              <a:t>Phale</a:t>
            </a:r>
            <a:endParaRPr lang="fr-FR" altLang="fr-FR" sz="1200" dirty="0" smtClean="0"/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fr-FR" altLang="fr-FR" sz="1200" dirty="0" smtClean="0"/>
              <a:t>Journée </a:t>
            </a:r>
            <a:r>
              <a:rPr lang="fr-FR" altLang="fr-FR" sz="1200" dirty="0"/>
              <a:t>ski</a:t>
            </a: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fr-FR" altLang="fr-FR" sz="1400" b="1" u="sng" dirty="0">
                <a:latin typeface="Calibri" panose="020F0502020204030204" pitchFamily="34" charset="0"/>
                <a:cs typeface="Calibri" panose="020F0502020204030204" pitchFamily="34" charset="0"/>
              </a:rPr>
              <a:t>MARS</a:t>
            </a: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fr-FR" altLang="fr-FR" sz="1200" dirty="0"/>
              <a:t>Week-end </a:t>
            </a:r>
            <a:r>
              <a:rPr lang="fr-FR" altLang="fr-FR" sz="1200" dirty="0" smtClean="0"/>
              <a:t>ski</a:t>
            </a: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fr-FR" altLang="fr-FR" sz="1200" dirty="0" smtClean="0"/>
              <a:t>Matchs Rugby</a:t>
            </a: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fr-FR" altLang="fr-FR" sz="1200" dirty="0" smtClean="0"/>
              <a:t>Match Foot</a:t>
            </a: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fr-FR" altLang="fr-FR" sz="1400" b="1" u="sng" dirty="0" smtClean="0">
                <a:latin typeface="+mj-lt"/>
              </a:rPr>
              <a:t>AVRIL </a:t>
            </a:r>
          </a:p>
          <a:p>
            <a:pPr eaLnBrk="1" hangingPunct="1">
              <a:defRPr/>
            </a:pPr>
            <a:r>
              <a:rPr lang="fr-FR" altLang="fr-FR" sz="1400" dirty="0"/>
              <a:t>Exposition </a:t>
            </a:r>
            <a:r>
              <a:rPr lang="fr-FR" altLang="fr-FR" sz="1400" dirty="0" smtClean="0"/>
              <a:t>Momies</a:t>
            </a:r>
          </a:p>
          <a:p>
            <a:pPr eaLnBrk="1" hangingPunct="1">
              <a:defRPr/>
            </a:pPr>
            <a:r>
              <a:rPr lang="fr-FR" altLang="fr-FR" sz="1400" b="1" u="sng" dirty="0"/>
              <a:t>MAI</a:t>
            </a:r>
          </a:p>
          <a:p>
            <a:pPr eaLnBrk="1" hangingPunct="1">
              <a:defRPr/>
            </a:pPr>
            <a:r>
              <a:rPr lang="fr-FR" altLang="fr-FR" sz="1200" dirty="0"/>
              <a:t>Diner spectacle casino barrière</a:t>
            </a:r>
          </a:p>
          <a:p>
            <a:pPr eaLnBrk="1" hangingPunct="1">
              <a:defRPr/>
            </a:pPr>
            <a:r>
              <a:rPr lang="fr-FR" altLang="fr-FR" sz="1200" dirty="0"/>
              <a:t>Journée découverte Canyoning</a:t>
            </a: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fr-FR" altLang="fr-FR" sz="1200" dirty="0">
                <a:cs typeface="Times New Roman" panose="02020603050405020304" pitchFamily="18" charset="0"/>
              </a:rPr>
              <a:t>Assemblée générale </a:t>
            </a:r>
            <a:r>
              <a:rPr lang="fr-FR" altLang="fr-FR" sz="1200" dirty="0" smtClean="0">
                <a:cs typeface="Times New Roman" panose="02020603050405020304" pitchFamily="18" charset="0"/>
              </a:rPr>
              <a:t>CLAS</a:t>
            </a:r>
            <a:endParaRPr lang="fr-FR" altLang="fr-FR" sz="1200" dirty="0"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09549" y="1196166"/>
            <a:ext cx="3562851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endParaRPr lang="fr-FR" altLang="fr-FR" sz="1200" b="1" u="sng" dirty="0" smtClean="0"/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fr-FR" altLang="fr-FR" sz="1400" b="1" u="sng" dirty="0" smtClean="0"/>
              <a:t>JUIN</a:t>
            </a:r>
            <a:endParaRPr lang="fr-FR" altLang="fr-FR" sz="1400" b="1" u="sng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fr-FR" sz="1200" dirty="0" err="1" smtClean="0"/>
              <a:t>Cani</a:t>
            </a:r>
            <a:r>
              <a:rPr lang="fr-FR" sz="1200" dirty="0" smtClean="0"/>
              <a:t> marche</a:t>
            </a:r>
          </a:p>
          <a:p>
            <a:pPr>
              <a:defRPr/>
            </a:pPr>
            <a:r>
              <a:rPr lang="fr-FR" altLang="fr-FR" sz="1200" dirty="0" smtClean="0">
                <a:cs typeface="Times New Roman" panose="02020603050405020304" pitchFamily="18" charset="0"/>
              </a:rPr>
              <a:t>Billetterie Cinéma</a:t>
            </a:r>
          </a:p>
          <a:p>
            <a:pPr>
              <a:defRPr/>
            </a:pPr>
            <a:r>
              <a:rPr lang="fr-FR" altLang="fr-FR" sz="1200" dirty="0" err="1" smtClean="0">
                <a:cs typeface="Times New Roman" panose="02020603050405020304" pitchFamily="18" charset="0"/>
              </a:rPr>
              <a:t>Calicéo</a:t>
            </a:r>
            <a:endParaRPr lang="fr-FR" altLang="fr-FR" sz="1200" dirty="0"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fr-FR" altLang="fr-FR" sz="1400" b="1" u="sng" dirty="0" smtClean="0">
                <a:latin typeface="+mj-lt"/>
              </a:rPr>
              <a:t>SEPTEMBRE</a:t>
            </a:r>
          </a:p>
          <a:p>
            <a:pPr eaLnBrk="1" hangingPunct="1">
              <a:defRPr/>
            </a:pPr>
            <a:r>
              <a:rPr lang="fr-FR" altLang="fr-FR" sz="1400" dirty="0" err="1" smtClean="0">
                <a:latin typeface="+mj-lt"/>
              </a:rPr>
              <a:t>Odyssud</a:t>
            </a:r>
            <a:endParaRPr lang="fr-FR" altLang="fr-FR" sz="1400" dirty="0" smtClean="0">
              <a:latin typeface="+mj-lt"/>
            </a:endParaRPr>
          </a:p>
          <a:p>
            <a:pPr eaLnBrk="1" hangingPunct="1">
              <a:defRPr/>
            </a:pPr>
            <a:r>
              <a:rPr lang="fr-FR" altLang="fr-FR" sz="1400" dirty="0" smtClean="0">
                <a:latin typeface="+mj-lt"/>
              </a:rPr>
              <a:t>Exposition Giacometti</a:t>
            </a:r>
            <a:endParaRPr lang="fr-FR" altLang="fr-FR" sz="1400" dirty="0">
              <a:latin typeface="+mj-lt"/>
            </a:endParaRP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fr-FR" altLang="fr-FR" sz="1400" b="1" u="sng" dirty="0" smtClean="0">
                <a:latin typeface="+mj-lt"/>
              </a:rPr>
              <a:t>OCTOBRE</a:t>
            </a:r>
            <a:r>
              <a:rPr lang="fr-FR" altLang="fr-FR" sz="1400" b="1" u="sng" dirty="0">
                <a:latin typeface="+mj-lt"/>
              </a:rPr>
              <a:t> </a:t>
            </a:r>
            <a:endParaRPr lang="fr-FR" altLang="fr-FR" sz="1400" b="1" u="sng" dirty="0" smtClean="0">
              <a:latin typeface="+mj-lt"/>
            </a:endParaRP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fr-FR" altLang="fr-FR" sz="1400" dirty="0" smtClean="0">
                <a:latin typeface="+mj-lt"/>
              </a:rPr>
              <a:t>Exposition Feux </a:t>
            </a:r>
            <a:r>
              <a:rPr lang="fr-FR" altLang="fr-FR" sz="1400" dirty="0" err="1" smtClean="0">
                <a:latin typeface="+mj-lt"/>
              </a:rPr>
              <a:t>Mega</a:t>
            </a:r>
            <a:r>
              <a:rPr lang="fr-FR" altLang="fr-FR" sz="1400" dirty="0" smtClean="0">
                <a:latin typeface="+mj-lt"/>
              </a:rPr>
              <a:t> feux </a:t>
            </a: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fr-FR" altLang="fr-FR" sz="1400" dirty="0" smtClean="0">
                <a:latin typeface="+mj-lt"/>
              </a:rPr>
              <a:t>Exposition au quai des savoirs</a:t>
            </a: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fr-FR" altLang="fr-FR" sz="1400" dirty="0" smtClean="0">
                <a:latin typeface="+mj-lt"/>
              </a:rPr>
              <a:t>Divers match Rugby / foot</a:t>
            </a:r>
            <a:endParaRPr lang="fr-FR" altLang="fr-FR" sz="1400" dirty="0">
              <a:latin typeface="+mj-lt"/>
            </a:endParaRPr>
          </a:p>
          <a:p>
            <a:pPr eaLnBrk="1" hangingPunct="1">
              <a:defRPr/>
            </a:pPr>
            <a:r>
              <a:rPr lang="fr-FR" altLang="fr-FR" sz="1400" b="1" u="sng" dirty="0" smtClean="0">
                <a:latin typeface="+mj-lt"/>
              </a:rPr>
              <a:t>NOVEMBRE</a:t>
            </a:r>
          </a:p>
          <a:p>
            <a:pPr eaLnBrk="1" hangingPunct="1">
              <a:defRPr/>
            </a:pPr>
            <a:r>
              <a:rPr lang="fr-FR" altLang="fr-FR" sz="1400" dirty="0" smtClean="0">
                <a:latin typeface="+mj-lt"/>
              </a:rPr>
              <a:t>INPULSA centre de réalité virtuelle</a:t>
            </a:r>
          </a:p>
          <a:p>
            <a:pPr eaLnBrk="1" hangingPunct="1">
              <a:defRPr/>
            </a:pPr>
            <a:r>
              <a:rPr lang="fr-FR" altLang="fr-FR" sz="1400" dirty="0"/>
              <a:t>Ciné concert 100 ans Disney </a:t>
            </a:r>
          </a:p>
          <a:p>
            <a:pPr eaLnBrk="1" hangingPunct="1">
              <a:defRPr/>
            </a:pPr>
            <a:r>
              <a:rPr lang="fr-FR" altLang="fr-FR" sz="1400" b="1" u="sng" dirty="0" smtClean="0">
                <a:latin typeface="+mj-lt"/>
              </a:rPr>
              <a:t>DECEMBRE</a:t>
            </a:r>
            <a:endParaRPr lang="fr-FR" altLang="fr-FR" sz="1400" b="1" u="sng" dirty="0">
              <a:latin typeface="+mj-lt"/>
            </a:endParaRPr>
          </a:p>
          <a:p>
            <a:pPr eaLnBrk="1" hangingPunct="1">
              <a:defRPr/>
            </a:pPr>
            <a:r>
              <a:rPr lang="fr-FR" altLang="fr-FR" sz="1200" dirty="0">
                <a:cs typeface="Times New Roman" panose="02020603050405020304" pitchFamily="18" charset="0"/>
              </a:rPr>
              <a:t>Fête de </a:t>
            </a:r>
            <a:r>
              <a:rPr lang="fr-FR" altLang="fr-FR" sz="1200" dirty="0" smtClean="0">
                <a:cs typeface="Times New Roman" panose="02020603050405020304" pitchFamily="18" charset="0"/>
              </a:rPr>
              <a:t>Noël</a:t>
            </a:r>
            <a:endParaRPr lang="fr-FR" altLang="fr-FR" sz="1200" dirty="0">
              <a:cs typeface="Times New Roman" panose="02020603050405020304" pitchFamily="18" charset="0"/>
            </a:endParaRPr>
          </a:p>
        </p:txBody>
      </p:sp>
      <p:sp>
        <p:nvSpPr>
          <p:cNvPr id="29702" name="Rectangle 3"/>
          <p:cNvSpPr>
            <a:spLocks noChangeArrowheads="1"/>
          </p:cNvSpPr>
          <p:nvPr/>
        </p:nvSpPr>
        <p:spPr bwMode="auto">
          <a:xfrm>
            <a:off x="235162" y="5569495"/>
            <a:ext cx="898442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400" dirty="0" smtClean="0">
                <a:solidFill>
                  <a:srgbClr val="0000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 Tai </a:t>
            </a:r>
            <a:r>
              <a:rPr lang="fr-FR" altLang="fr-FR" sz="1400" dirty="0">
                <a:solidFill>
                  <a:srgbClr val="0000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Chi </a:t>
            </a:r>
            <a:r>
              <a:rPr lang="fr-FR" altLang="fr-FR" sz="1400" dirty="0" smtClean="0">
                <a:solidFill>
                  <a:srgbClr val="0000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fr-FR" altLang="fr-FR" sz="1400" dirty="0" err="1">
                <a:solidFill>
                  <a:srgbClr val="0000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Purpan</a:t>
            </a:r>
            <a:r>
              <a:rPr lang="fr-FR" altLang="fr-FR" sz="1400" dirty="0">
                <a:solidFill>
                  <a:srgbClr val="0000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); Atelier chant Chorale ( </a:t>
            </a:r>
            <a:r>
              <a:rPr lang="fr-FR" altLang="fr-FR" sz="1400" dirty="0" err="1" smtClean="0">
                <a:solidFill>
                  <a:srgbClr val="0000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Purpan</a:t>
            </a:r>
            <a:r>
              <a:rPr lang="fr-FR" altLang="fr-FR" sz="1400" dirty="0" smtClean="0">
                <a:solidFill>
                  <a:srgbClr val="0000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/ </a:t>
            </a:r>
            <a:r>
              <a:rPr lang="fr-FR" altLang="fr-FR" sz="1400" dirty="0" err="1" smtClean="0">
                <a:solidFill>
                  <a:srgbClr val="0000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Oncopole</a:t>
            </a:r>
            <a:r>
              <a:rPr lang="fr-FR" altLang="fr-FR" sz="1400" dirty="0" smtClean="0">
                <a:solidFill>
                  <a:srgbClr val="0000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); </a:t>
            </a:r>
            <a:r>
              <a:rPr lang="fr-FR" altLang="fr-FR" sz="1400" dirty="0">
                <a:solidFill>
                  <a:srgbClr val="0000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Marche nordique (</a:t>
            </a:r>
            <a:r>
              <a:rPr lang="fr-FR" altLang="fr-FR" sz="1400" dirty="0" err="1">
                <a:solidFill>
                  <a:srgbClr val="0000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Rangueil</a:t>
            </a:r>
            <a:r>
              <a:rPr lang="fr-FR" altLang="fr-FR" sz="1400" dirty="0">
                <a:solidFill>
                  <a:srgbClr val="0000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endParaRPr lang="fr-FR" altLang="fr-FR" sz="1400" b="1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55011" y="5281463"/>
            <a:ext cx="304365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400" b="1" dirty="0" smtClean="0">
                <a:solidFill>
                  <a:srgbClr val="0000FF"/>
                </a:solidFill>
                <a:latin typeface="+mj-lt"/>
              </a:rPr>
              <a:t>  - Activités </a:t>
            </a:r>
            <a:r>
              <a:rPr lang="fr-FR" sz="1400" b="1" dirty="0">
                <a:solidFill>
                  <a:srgbClr val="0000FF"/>
                </a:solidFill>
                <a:latin typeface="+mj-lt"/>
              </a:rPr>
              <a:t>hebdomadaires à l ’année :</a:t>
            </a:r>
          </a:p>
        </p:txBody>
      </p:sp>
      <p:sp>
        <p:nvSpPr>
          <p:cNvPr id="29706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200" dirty="0">
                <a:solidFill>
                  <a:srgbClr val="045C75"/>
                </a:solidFill>
              </a:rPr>
              <a:t>Assemblée Générale ordinaire du </a:t>
            </a:r>
            <a:r>
              <a:rPr lang="fr-FR" altLang="fr-FR" sz="1200" dirty="0" smtClean="0">
                <a:solidFill>
                  <a:srgbClr val="045C75"/>
                </a:solidFill>
              </a:rPr>
              <a:t>30/05/2023</a:t>
            </a:r>
            <a:endParaRPr lang="fr-FR" altLang="fr-FR" sz="1200" dirty="0">
              <a:solidFill>
                <a:srgbClr val="045C75"/>
              </a:solidFill>
            </a:endParaRPr>
          </a:p>
        </p:txBody>
      </p:sp>
      <p:sp>
        <p:nvSpPr>
          <p:cNvPr id="29707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3AF983D-01A5-4EFA-B909-494F07E9F8A5}" type="slidenum">
              <a:rPr lang="fr-FR" altLang="fr-FR" sz="1200" smtClean="0">
                <a:solidFill>
                  <a:srgbClr val="045C75"/>
                </a:solidFill>
              </a:rPr>
              <a:pPr/>
              <a:t>12</a:t>
            </a:fld>
            <a:endParaRPr lang="fr-FR" altLang="fr-FR" sz="1200">
              <a:solidFill>
                <a:srgbClr val="045C75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04883" y="6165304"/>
            <a:ext cx="2744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- billetterie </a:t>
            </a:r>
            <a:r>
              <a:rPr lang="fr-FR" sz="1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ligne à </a:t>
            </a:r>
            <a:r>
              <a:rPr lang="fr-FR" sz="14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l’année    </a:t>
            </a:r>
            <a:endParaRPr lang="fr-FR" sz="14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09169" y="5857527"/>
            <a:ext cx="78912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1400" b="1" dirty="0" smtClean="0">
                <a:solidFill>
                  <a:srgbClr val="0000FF"/>
                </a:solidFill>
                <a:latin typeface="+mj-lt"/>
              </a:rPr>
              <a:t>- Propositions </a:t>
            </a:r>
            <a:r>
              <a:rPr lang="fr-FR" sz="1400" b="1" dirty="0">
                <a:solidFill>
                  <a:srgbClr val="0000FF"/>
                </a:solidFill>
                <a:latin typeface="+mj-lt"/>
              </a:rPr>
              <a:t>de visites de musées et expositions ainsi que divers spectacles tout au long de l’année</a:t>
            </a:r>
          </a:p>
        </p:txBody>
      </p:sp>
    </p:spTree>
    <p:extLst>
      <p:ext uri="{BB962C8B-B14F-4D97-AF65-F5344CB8AC3E}">
        <p14:creationId xmlns:p14="http://schemas.microsoft.com/office/powerpoint/2010/main" val="1106679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6"/>
          <p:cNvSpPr>
            <a:spLocks noChangeArrowheads="1"/>
          </p:cNvSpPr>
          <p:nvPr/>
        </p:nvSpPr>
        <p:spPr bwMode="auto">
          <a:xfrm>
            <a:off x="94929" y="874249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1800" b="1" dirty="0">
                <a:solidFill>
                  <a:srgbClr val="000099"/>
                </a:solidFill>
                <a:latin typeface="Constantia" panose="02030602050306030303" pitchFamily="18" charset="0"/>
              </a:rPr>
              <a:t>Venez nombreux participer </a:t>
            </a:r>
            <a:r>
              <a:rPr lang="fr-FR" altLang="fr-FR" sz="1800" b="1" dirty="0" smtClean="0">
                <a:solidFill>
                  <a:srgbClr val="000099"/>
                </a:solidFill>
                <a:latin typeface="Constantia" panose="02030602050306030303" pitchFamily="18" charset="0"/>
              </a:rPr>
              <a:t>aux activités</a:t>
            </a:r>
            <a:r>
              <a:rPr lang="fr-FR" altLang="fr-FR" sz="1800" b="1" dirty="0">
                <a:solidFill>
                  <a:srgbClr val="000099"/>
                </a:solidFill>
                <a:latin typeface="Constantia" panose="02030602050306030303" pitchFamily="18" charset="0"/>
              </a:rPr>
              <a:t> </a:t>
            </a:r>
          </a:p>
          <a:p>
            <a:pPr algn="ctr" eaLnBrk="1" hangingPunct="1"/>
            <a:r>
              <a:rPr lang="fr-FR" altLang="fr-FR" sz="1800" b="1" dirty="0">
                <a:solidFill>
                  <a:srgbClr val="000099"/>
                </a:solidFill>
                <a:latin typeface="Constantia" panose="02030602050306030303" pitchFamily="18" charset="0"/>
              </a:rPr>
              <a:t>Toutes  propositions  d’activités  pour  adultes  et enfants sont les bienvenues !</a:t>
            </a:r>
          </a:p>
        </p:txBody>
      </p:sp>
      <p:sp>
        <p:nvSpPr>
          <p:cNvPr id="31747" name="ZoneTexte 5"/>
          <p:cNvSpPr txBox="1">
            <a:spLocks noChangeArrowheads="1"/>
          </p:cNvSpPr>
          <p:nvPr/>
        </p:nvSpPr>
        <p:spPr bwMode="auto">
          <a:xfrm>
            <a:off x="107950" y="44450"/>
            <a:ext cx="2135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400" b="1" i="1">
                <a:solidFill>
                  <a:srgbClr val="000099"/>
                </a:solidFill>
                <a:latin typeface="Constantia" panose="02030602050306030303" pitchFamily="18" charset="0"/>
              </a:rPr>
              <a:t>CLAS Inserm Toulouse</a:t>
            </a:r>
          </a:p>
        </p:txBody>
      </p:sp>
      <p:sp>
        <p:nvSpPr>
          <p:cNvPr id="31748" name="ZoneTexte 23"/>
          <p:cNvSpPr txBox="1">
            <a:spLocks noChangeArrowheads="1"/>
          </p:cNvSpPr>
          <p:nvPr/>
        </p:nvSpPr>
        <p:spPr bwMode="auto">
          <a:xfrm>
            <a:off x="595313" y="5848350"/>
            <a:ext cx="7893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Contactez-nous et venez nous rejoindre au sein du bureau….</a:t>
            </a:r>
          </a:p>
        </p:txBody>
      </p:sp>
      <p:sp>
        <p:nvSpPr>
          <p:cNvPr id="31749" name="AutoShape 30" descr="Résultat de recherche d'images pour &quot;pinder&quot;"/>
          <p:cNvSpPr>
            <a:spLocks noChangeAspect="1" noChangeArrowheads="1"/>
          </p:cNvSpPr>
          <p:nvPr/>
        </p:nvSpPr>
        <p:spPr bwMode="auto">
          <a:xfrm>
            <a:off x="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1751" name="AutoShape 26" descr="Résultat de recherche d'images pour &quot;angaka&quot;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fr-FR" altLang="fr-FR"/>
          </a:p>
        </p:txBody>
      </p:sp>
      <p:pic>
        <p:nvPicPr>
          <p:cNvPr id="31753" name="Imag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746" y="4815866"/>
            <a:ext cx="2348238" cy="91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8" name="Espace réservé du pied de page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200" dirty="0">
                <a:solidFill>
                  <a:srgbClr val="045C75"/>
                </a:solidFill>
              </a:rPr>
              <a:t>Assemblée Générale ordinaire du </a:t>
            </a:r>
            <a:r>
              <a:rPr lang="fr-FR" altLang="fr-FR" sz="1200" dirty="0" smtClean="0">
                <a:solidFill>
                  <a:srgbClr val="045C75"/>
                </a:solidFill>
              </a:rPr>
              <a:t>30/05/2023</a:t>
            </a:r>
            <a:endParaRPr lang="fr-FR" altLang="fr-FR" sz="1200" dirty="0">
              <a:solidFill>
                <a:srgbClr val="045C75"/>
              </a:solidFill>
            </a:endParaRPr>
          </a:p>
        </p:txBody>
      </p:sp>
      <p:sp>
        <p:nvSpPr>
          <p:cNvPr id="31759" name="Espace réservé du numéro de diapositive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E13ECB5-EA15-474F-A469-6E5DB04C2356}" type="slidenum">
              <a:rPr lang="fr-FR" altLang="fr-FR" sz="1200" smtClean="0">
                <a:solidFill>
                  <a:srgbClr val="045C75"/>
                </a:solidFill>
              </a:rPr>
              <a:pPr/>
              <a:t>13</a:t>
            </a:fld>
            <a:endParaRPr lang="fr-FR" altLang="fr-FR" sz="1200">
              <a:solidFill>
                <a:srgbClr val="045C75"/>
              </a:solidFill>
            </a:endParaRPr>
          </a:p>
        </p:txBody>
      </p:sp>
      <p:pic>
        <p:nvPicPr>
          <p:cNvPr id="26635" name="Picture 11" descr="Afficher l’image sour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14" y="1746540"/>
            <a:ext cx="1127323" cy="78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17" y="4500672"/>
            <a:ext cx="1272074" cy="947979"/>
          </a:xfrm>
          <a:prstGeom prst="rect">
            <a:avLst/>
          </a:prstGeom>
        </p:spPr>
      </p:pic>
      <p:pic>
        <p:nvPicPr>
          <p:cNvPr id="18" name="Image 17" descr="C:\Users\lydia.pasteur\Pictures\CLAS\index 2.jpe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971" y="4956581"/>
            <a:ext cx="1313111" cy="739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Image 1" descr="Garçon Heureux Et Souriant Dans Des Vêtements Chauds Ski Alpin, Activité De  Sport D&amp;#39;hiver, Illustration De Vecteur De Dessin Animé De Style Rétro Isolé  Sur Fond Blanc. Ski Garçon Heureux, Vacances D&amp;#39;hiver,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728" y="1937775"/>
            <a:ext cx="1296144" cy="125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5555">
            <a:off x="249900" y="2696338"/>
            <a:ext cx="1469577" cy="154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Image 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3977">
            <a:off x="6505318" y="3602981"/>
            <a:ext cx="2330540" cy="97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 20" descr="Cani trail Pyrénées - Husky Sibérien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447" y="3488281"/>
            <a:ext cx="2058447" cy="1092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061" y="2102978"/>
            <a:ext cx="1549478" cy="119786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158213">
            <a:off x="1750671" y="2005539"/>
            <a:ext cx="3153356" cy="134654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39346" y="3566954"/>
            <a:ext cx="981075" cy="94297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90664" y="4878868"/>
            <a:ext cx="1061656" cy="10174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8"/>
          <p:cNvSpPr>
            <a:spLocks noGrp="1"/>
          </p:cNvSpPr>
          <p:nvPr>
            <p:ph type="title"/>
          </p:nvPr>
        </p:nvSpPr>
        <p:spPr>
          <a:xfrm>
            <a:off x="428625" y="981075"/>
            <a:ext cx="8229600" cy="588963"/>
          </a:xfrm>
        </p:spPr>
        <p:txBody>
          <a:bodyPr/>
          <a:lstStyle/>
          <a:p>
            <a:pPr algn="ctr" eaLnBrk="1" hangingPunct="1"/>
            <a:r>
              <a:rPr lang="fr-FR" altLang="fr-FR" sz="3200">
                <a:solidFill>
                  <a:srgbClr val="FF0000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Le CLAS</a:t>
            </a:r>
          </a:p>
        </p:txBody>
      </p:sp>
      <p:sp>
        <p:nvSpPr>
          <p:cNvPr id="9219" name="Espace réservé du contenu 9"/>
          <p:cNvSpPr>
            <a:spLocks noGrp="1"/>
          </p:cNvSpPr>
          <p:nvPr>
            <p:ph idx="1"/>
          </p:nvPr>
        </p:nvSpPr>
        <p:spPr>
          <a:xfrm>
            <a:off x="304800" y="1916113"/>
            <a:ext cx="9144000" cy="3646487"/>
          </a:xfrm>
        </p:spPr>
        <p:txBody>
          <a:bodyPr/>
          <a:lstStyle/>
          <a:p>
            <a:pPr eaLnBrk="1" hangingPunct="1">
              <a:lnSpc>
                <a:spcPct val="60000"/>
              </a:lnSpc>
            </a:pPr>
            <a:endParaRPr lang="fr-FR" altLang="fr-FR" sz="500" dirty="0">
              <a:ea typeface="ＭＳ Ｐゴシック" panose="020B0600070205080204" pitchFamily="34" charset="-128"/>
            </a:endParaRPr>
          </a:p>
          <a:p>
            <a:pPr algn="just" eaLnBrk="1" hangingPunct="1">
              <a:lnSpc>
                <a:spcPct val="60000"/>
              </a:lnSpc>
            </a:pPr>
            <a:r>
              <a:rPr lang="fr-FR" altLang="fr-FR" sz="1800" b="1" dirty="0">
                <a:solidFill>
                  <a:srgbClr val="000099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Le </a:t>
            </a:r>
            <a:r>
              <a:rPr lang="fr-FR" altLang="fr-FR" sz="18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</a:t>
            </a:r>
            <a:r>
              <a:rPr lang="fr-FR" altLang="fr-FR" sz="1800" b="1" dirty="0">
                <a:solidFill>
                  <a:srgbClr val="000099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omité </a:t>
            </a:r>
            <a:r>
              <a:rPr lang="fr-FR" altLang="fr-FR" sz="18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L</a:t>
            </a:r>
            <a:r>
              <a:rPr lang="fr-FR" altLang="fr-FR" sz="1800" b="1" dirty="0">
                <a:solidFill>
                  <a:srgbClr val="000099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ocal d’</a:t>
            </a:r>
            <a:r>
              <a:rPr lang="fr-FR" altLang="fr-FR" sz="18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</a:t>
            </a:r>
            <a:r>
              <a:rPr lang="fr-FR" altLang="fr-FR" sz="1800" b="1" dirty="0">
                <a:solidFill>
                  <a:srgbClr val="000099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ction </a:t>
            </a:r>
            <a:r>
              <a:rPr lang="fr-FR" altLang="fr-FR" sz="18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</a:t>
            </a:r>
            <a:r>
              <a:rPr lang="fr-FR" altLang="fr-FR" sz="1800" b="1" dirty="0">
                <a:solidFill>
                  <a:srgbClr val="000099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ociale:</a:t>
            </a:r>
          </a:p>
          <a:p>
            <a:pPr algn="just" eaLnBrk="1" hangingPunct="1">
              <a:lnSpc>
                <a:spcPct val="60000"/>
              </a:lnSpc>
            </a:pPr>
            <a:endParaRPr lang="fr-FR" altLang="fr-FR" sz="1800" b="1" dirty="0">
              <a:solidFill>
                <a:srgbClr val="000099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60000"/>
              </a:lnSpc>
              <a:buFont typeface="Wingdings 2" panose="05020102010507070707" pitchFamily="18" charset="2"/>
              <a:buNone/>
            </a:pPr>
            <a:r>
              <a:rPr lang="fr-FR" altLang="fr-FR" sz="1800" b="1" dirty="0">
                <a:solidFill>
                  <a:srgbClr val="000099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  - Est le représentant  local du CAES (</a:t>
            </a:r>
            <a:r>
              <a:rPr lang="fr-FR" altLang="fr-FR" sz="1800" b="1" dirty="0">
                <a:solidFill>
                  <a:srgbClr val="FF3399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</a:t>
            </a:r>
            <a:r>
              <a:rPr lang="fr-FR" altLang="fr-FR" sz="1800" b="1" dirty="0">
                <a:solidFill>
                  <a:srgbClr val="000099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omité d</a:t>
            </a:r>
            <a:r>
              <a:rPr lang="fr-FR" altLang="fr-FR" sz="1800" b="1" dirty="0">
                <a:solidFill>
                  <a:srgbClr val="FF3399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’A</a:t>
            </a:r>
            <a:r>
              <a:rPr lang="fr-FR" altLang="fr-FR" sz="1800" b="1" dirty="0">
                <a:solidFill>
                  <a:srgbClr val="000099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ction et d’</a:t>
            </a:r>
            <a:r>
              <a:rPr lang="fr-FR" altLang="fr-FR" sz="1800" b="1" dirty="0">
                <a:solidFill>
                  <a:srgbClr val="FF3399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</a:t>
            </a:r>
            <a:r>
              <a:rPr lang="fr-FR" altLang="fr-FR" sz="1800" b="1" dirty="0">
                <a:solidFill>
                  <a:srgbClr val="000099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ntraide </a:t>
            </a:r>
            <a:r>
              <a:rPr lang="fr-FR" altLang="fr-FR" sz="1800" b="1" dirty="0">
                <a:solidFill>
                  <a:srgbClr val="FF3399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</a:t>
            </a:r>
            <a:r>
              <a:rPr lang="fr-FR" altLang="fr-FR" sz="1800" b="1" dirty="0">
                <a:solidFill>
                  <a:srgbClr val="000099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ociale)</a:t>
            </a:r>
          </a:p>
          <a:p>
            <a:pPr algn="just" eaLnBrk="1" hangingPunct="1">
              <a:lnSpc>
                <a:spcPct val="60000"/>
              </a:lnSpc>
              <a:buFont typeface="Wingdings 2" panose="05020102010507070707" pitchFamily="18" charset="2"/>
              <a:buNone/>
            </a:pPr>
            <a:endParaRPr lang="fr-FR" altLang="fr-FR" sz="1800" b="1" dirty="0">
              <a:solidFill>
                <a:srgbClr val="000099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60000"/>
              </a:lnSpc>
              <a:buFont typeface="Wingdings 2" panose="05020102010507070707" pitchFamily="18" charset="2"/>
              <a:buNone/>
            </a:pPr>
            <a:r>
              <a:rPr lang="fr-FR" altLang="fr-FR" sz="1800" b="1" dirty="0">
                <a:solidFill>
                  <a:srgbClr val="000099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  - Regroupe  les personnels  de  l’Institut  qui exercent leur activité </a:t>
            </a:r>
          </a:p>
          <a:p>
            <a:pPr algn="just" eaLnBrk="1" hangingPunct="1">
              <a:lnSpc>
                <a:spcPct val="60000"/>
              </a:lnSpc>
              <a:buFont typeface="Wingdings 2" panose="05020102010507070707" pitchFamily="18" charset="2"/>
              <a:buNone/>
            </a:pPr>
            <a:r>
              <a:rPr lang="fr-FR" altLang="fr-FR" sz="1800" b="1" dirty="0">
                <a:solidFill>
                  <a:srgbClr val="000099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     dans un même secteur  géographique. </a:t>
            </a:r>
          </a:p>
          <a:p>
            <a:pPr algn="just" eaLnBrk="1" hangingPunct="1">
              <a:lnSpc>
                <a:spcPct val="60000"/>
              </a:lnSpc>
            </a:pPr>
            <a:endParaRPr lang="fr-FR" altLang="fr-FR" sz="1800" b="1" dirty="0">
              <a:solidFill>
                <a:srgbClr val="000099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60000"/>
              </a:lnSpc>
            </a:pPr>
            <a:r>
              <a:rPr lang="fr-FR" altLang="fr-FR" sz="1800" b="1" dirty="0">
                <a:solidFill>
                  <a:srgbClr val="000099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Les Bureaux des Comités Locaux:</a:t>
            </a:r>
          </a:p>
          <a:p>
            <a:pPr algn="just" eaLnBrk="1" hangingPunct="1">
              <a:lnSpc>
                <a:spcPct val="60000"/>
              </a:lnSpc>
            </a:pPr>
            <a:endParaRPr lang="fr-FR" altLang="fr-FR" sz="1800" b="1" dirty="0">
              <a:solidFill>
                <a:srgbClr val="000099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60000"/>
              </a:lnSpc>
              <a:buFont typeface="Wingdings 2" panose="05020102010507070707" pitchFamily="18" charset="2"/>
              <a:buNone/>
            </a:pPr>
            <a:r>
              <a:rPr lang="fr-FR" altLang="fr-FR" sz="1800" b="1" dirty="0">
                <a:solidFill>
                  <a:srgbClr val="000099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  - Sont composés  de membres  élus par l’ensemble  du personnel</a:t>
            </a:r>
          </a:p>
          <a:p>
            <a:pPr algn="just" eaLnBrk="1" hangingPunct="1">
              <a:lnSpc>
                <a:spcPct val="60000"/>
              </a:lnSpc>
              <a:buFont typeface="Wingdings 2" panose="05020102010507070707" pitchFamily="18" charset="2"/>
              <a:buNone/>
            </a:pPr>
            <a:endParaRPr lang="fr-FR" altLang="fr-FR" sz="1800" b="1" dirty="0">
              <a:solidFill>
                <a:srgbClr val="000099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60000"/>
              </a:lnSpc>
              <a:buFont typeface="Wingdings 2" panose="05020102010507070707" pitchFamily="18" charset="2"/>
              <a:buNone/>
            </a:pPr>
            <a:r>
              <a:rPr lang="fr-FR" altLang="fr-FR" sz="1800" b="1" dirty="0">
                <a:solidFill>
                  <a:srgbClr val="000099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  - Sont chargés de:</a:t>
            </a:r>
          </a:p>
          <a:p>
            <a:pPr algn="just" eaLnBrk="1" hangingPunct="1">
              <a:lnSpc>
                <a:spcPct val="60000"/>
              </a:lnSpc>
              <a:buFont typeface="Wingdings 2" panose="05020102010507070707" pitchFamily="18" charset="2"/>
              <a:buNone/>
            </a:pPr>
            <a:endParaRPr lang="fr-FR" altLang="fr-FR" sz="1800" b="1" dirty="0">
              <a:solidFill>
                <a:srgbClr val="000099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60000"/>
              </a:lnSpc>
              <a:buFont typeface="Wingdings 2" panose="05020102010507070707" pitchFamily="18" charset="2"/>
              <a:buNone/>
            </a:pPr>
            <a:r>
              <a:rPr lang="fr-FR" altLang="fr-FR" sz="1800" b="1" dirty="0">
                <a:solidFill>
                  <a:srgbClr val="000099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     * l’organisation  d’activités  locales, </a:t>
            </a:r>
          </a:p>
          <a:p>
            <a:pPr algn="just" eaLnBrk="1" hangingPunct="1">
              <a:lnSpc>
                <a:spcPct val="60000"/>
              </a:lnSpc>
              <a:buFont typeface="Wingdings 2" panose="05020102010507070707" pitchFamily="18" charset="2"/>
              <a:buNone/>
            </a:pPr>
            <a:r>
              <a:rPr lang="fr-FR" altLang="fr-FR" sz="1800" b="1" dirty="0">
                <a:solidFill>
                  <a:srgbClr val="000099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     * la diffusion  des activités  organisées  au niveau national. </a:t>
            </a:r>
          </a:p>
          <a:p>
            <a:pPr algn="just" eaLnBrk="1" hangingPunct="1">
              <a:lnSpc>
                <a:spcPct val="60000"/>
              </a:lnSpc>
            </a:pPr>
            <a:endParaRPr lang="fr-FR" altLang="fr-FR" sz="1800" b="1" dirty="0">
              <a:solidFill>
                <a:srgbClr val="000099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60000"/>
              </a:lnSpc>
            </a:pPr>
            <a:r>
              <a:rPr lang="fr-FR" altLang="fr-FR" sz="1800" b="1" dirty="0">
                <a:solidFill>
                  <a:srgbClr val="000099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Leur budget est voté par le </a:t>
            </a:r>
            <a:r>
              <a:rPr lang="fr-FR" altLang="fr-FR" sz="1800" b="1" dirty="0" smtClean="0">
                <a:solidFill>
                  <a:srgbClr val="000099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CNAS</a:t>
            </a:r>
            <a:r>
              <a:rPr lang="fr-FR" altLang="fr-FR" sz="1800" b="1" dirty="0">
                <a:solidFill>
                  <a:srgbClr val="000099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9220" name="ZoneTexte 4"/>
          <p:cNvSpPr txBox="1">
            <a:spLocks noChangeArrowheads="1"/>
          </p:cNvSpPr>
          <p:nvPr/>
        </p:nvSpPr>
        <p:spPr bwMode="auto">
          <a:xfrm>
            <a:off x="107950" y="44450"/>
            <a:ext cx="2135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400" b="1" i="1">
                <a:solidFill>
                  <a:srgbClr val="000099"/>
                </a:solidFill>
                <a:latin typeface="Constantia" panose="02030602050306030303" pitchFamily="18" charset="0"/>
              </a:rPr>
              <a:t>CLAS Inserm Toulouse</a:t>
            </a:r>
          </a:p>
        </p:txBody>
      </p:sp>
      <p:sp>
        <p:nvSpPr>
          <p:cNvPr id="9221" name="Espace réservé du pied de page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200" dirty="0">
                <a:solidFill>
                  <a:srgbClr val="045C75"/>
                </a:solidFill>
              </a:rPr>
              <a:t>Assemblée Générale ordinaire du </a:t>
            </a:r>
            <a:r>
              <a:rPr lang="fr-FR" altLang="fr-FR" sz="1200" dirty="0" smtClean="0">
                <a:solidFill>
                  <a:srgbClr val="045C75"/>
                </a:solidFill>
              </a:rPr>
              <a:t>30/05/2023</a:t>
            </a:r>
            <a:endParaRPr lang="fr-FR" altLang="fr-FR" sz="1200" dirty="0">
              <a:solidFill>
                <a:srgbClr val="045C75"/>
              </a:solidFill>
            </a:endParaRPr>
          </a:p>
        </p:txBody>
      </p:sp>
      <p:sp>
        <p:nvSpPr>
          <p:cNvPr id="9222" name="Espace réservé du numéro de diapositive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F096FD4-8D5B-4A91-B247-21DA1B8588C4}" type="slidenum">
              <a:rPr lang="fr-FR" altLang="fr-FR" sz="1200" smtClean="0">
                <a:solidFill>
                  <a:srgbClr val="045C75"/>
                </a:solidFill>
              </a:rPr>
              <a:pPr/>
              <a:t>2</a:t>
            </a:fld>
            <a:endParaRPr lang="fr-FR" altLang="fr-FR" sz="1200">
              <a:solidFill>
                <a:srgbClr val="045C75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ZoneTexte 2"/>
          <p:cNvSpPr txBox="1">
            <a:spLocks noChangeArrowheads="1"/>
          </p:cNvSpPr>
          <p:nvPr/>
        </p:nvSpPr>
        <p:spPr bwMode="auto">
          <a:xfrm>
            <a:off x="2411760" y="849313"/>
            <a:ext cx="4119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fr-FR" altLang="fr-FR" b="1" dirty="0">
                <a:solidFill>
                  <a:srgbClr val="FF0000"/>
                </a:solidFill>
                <a:latin typeface="+mj-lt"/>
              </a:rPr>
              <a:t>Présentation du CLAS Toulouse</a:t>
            </a:r>
          </a:p>
        </p:txBody>
      </p:sp>
      <p:sp>
        <p:nvSpPr>
          <p:cNvPr id="2" name="ZoneTexte 5"/>
          <p:cNvSpPr txBox="1">
            <a:spLocks noChangeArrowheads="1"/>
          </p:cNvSpPr>
          <p:nvPr/>
        </p:nvSpPr>
        <p:spPr bwMode="auto">
          <a:xfrm>
            <a:off x="381000" y="1811338"/>
            <a:ext cx="8656638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800" dirty="0"/>
              <a:t> </a:t>
            </a:r>
            <a:r>
              <a:rPr lang="fr-FR" altLang="fr-FR" sz="1800" dirty="0" smtClean="0"/>
              <a:t>      </a:t>
            </a:r>
            <a:r>
              <a:rPr lang="fr-FR" altLang="fr-FR" sz="1800" b="1" dirty="0" smtClean="0">
                <a:solidFill>
                  <a:srgbClr val="FF3399"/>
                </a:solidFill>
              </a:rPr>
              <a:t> -</a:t>
            </a:r>
            <a:r>
              <a:rPr lang="fr-FR" altLang="fr-FR" sz="1800" b="1" dirty="0" smtClean="0">
                <a:solidFill>
                  <a:srgbClr val="FF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lang="fr-FR" altLang="fr-F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sz="1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Structures  Inserm  dépendant du CLAS sur  divers sites géographiques: </a:t>
            </a:r>
          </a:p>
          <a:p>
            <a:pPr eaLnBrk="1" hangingPunct="1"/>
            <a:r>
              <a:rPr lang="fr-FR" altLang="fr-FR" sz="18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eaLnBrk="1" hangingPunct="1"/>
            <a:r>
              <a:rPr lang="fr-FR" altLang="fr-FR" sz="1800" b="1" dirty="0">
                <a:solidFill>
                  <a:srgbClr val="FF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- </a:t>
            </a:r>
            <a:r>
              <a:rPr lang="fr-FR" altLang="fr-FR" sz="1800" b="1" dirty="0" smtClean="0">
                <a:solidFill>
                  <a:srgbClr val="FF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6 </a:t>
            </a:r>
            <a:r>
              <a:rPr lang="fr-FR" altLang="fr-FR" sz="1800" b="1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Toulouse </a:t>
            </a:r>
            <a:r>
              <a:rPr lang="fr-FR" altLang="fr-FR" sz="1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PURPAN</a:t>
            </a:r>
          </a:p>
          <a:p>
            <a:pPr eaLnBrk="1" hangingPunct="1"/>
            <a:r>
              <a:rPr lang="fr-FR" altLang="fr-FR" sz="1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fr-FR" altLang="fr-FR" sz="18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 </a:t>
            </a:r>
            <a:r>
              <a:rPr lang="fr-FR" altLang="fr-FR" sz="1800" b="1" dirty="0" smtClean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fr-FR" altLang="fr-FR" sz="1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Toulouse RANGUEIL</a:t>
            </a:r>
          </a:p>
          <a:p>
            <a:pPr lvl="1" eaLnBrk="1" hangingPunct="1"/>
            <a:r>
              <a:rPr lang="fr-FR" altLang="fr-FR" sz="1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</a:t>
            </a:r>
            <a:r>
              <a:rPr lang="fr-FR" altLang="fr-FR" sz="1800" b="1" dirty="0">
                <a:solidFill>
                  <a:srgbClr val="FF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 3</a:t>
            </a:r>
            <a:r>
              <a:rPr lang="fr-FR" altLang="fr-FR" sz="1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Toulouse ONCOPOLE</a:t>
            </a:r>
          </a:p>
          <a:p>
            <a:pPr lvl="1" eaLnBrk="1" hangingPunct="1"/>
            <a:r>
              <a:rPr lang="fr-FR" altLang="fr-FR" sz="1800" b="1" dirty="0">
                <a:solidFill>
                  <a:srgbClr val="FF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-  </a:t>
            </a:r>
            <a:r>
              <a:rPr lang="fr-FR" altLang="fr-FR" sz="1800" b="1" dirty="0" smtClean="0">
                <a:solidFill>
                  <a:srgbClr val="FF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fr-FR" altLang="fr-FR" sz="1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Toulouse Université Toulouse III </a:t>
            </a:r>
          </a:p>
          <a:p>
            <a:pPr lvl="1" eaLnBrk="1" hangingPunct="1"/>
            <a:r>
              <a:rPr lang="fr-FR" altLang="fr-FR" sz="1800" b="1" dirty="0">
                <a:solidFill>
                  <a:srgbClr val="FF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-  1</a:t>
            </a:r>
            <a:r>
              <a:rPr lang="fr-FR" altLang="fr-FR" sz="1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Toulouse Jules Guesde</a:t>
            </a:r>
            <a:r>
              <a:rPr lang="fr-FR" altLang="fr-FR" sz="1800" b="1" dirty="0">
                <a:solidFill>
                  <a:srgbClr val="000099"/>
                </a:solidFill>
                <a:latin typeface="Constantia" panose="02030602050306030303" pitchFamily="18" charset="0"/>
              </a:rPr>
              <a:t>	</a:t>
            </a:r>
            <a:endParaRPr lang="fr-FR" altLang="fr-FR" sz="1800" b="1" dirty="0" smtClean="0">
              <a:solidFill>
                <a:srgbClr val="000099"/>
              </a:solidFill>
              <a:latin typeface="Constantia" panose="02030602050306030303" pitchFamily="18" charset="0"/>
            </a:endParaRPr>
          </a:p>
          <a:p>
            <a:pPr lvl="1" eaLnBrk="1" hangingPunct="1"/>
            <a:r>
              <a:rPr lang="fr-FR" altLang="fr-FR" sz="1800" b="1" dirty="0">
                <a:solidFill>
                  <a:srgbClr val="000099"/>
                </a:solidFill>
                <a:latin typeface="Constantia" panose="02030602050306030303" pitchFamily="18" charset="0"/>
              </a:rPr>
              <a:t>	</a:t>
            </a:r>
            <a:r>
              <a:rPr lang="fr-FR" altLang="fr-FR" sz="1800" b="1" dirty="0" smtClean="0">
                <a:solidFill>
                  <a:srgbClr val="000099"/>
                </a:solidFill>
                <a:latin typeface="Constantia" panose="02030602050306030303" pitchFamily="18" charset="0"/>
              </a:rPr>
              <a:t>			                                                                                            </a:t>
            </a:r>
            <a:r>
              <a:rPr lang="fr-FR" altLang="fr-FR" sz="1800" b="1" dirty="0" smtClean="0">
                <a:solidFill>
                  <a:srgbClr val="FF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 27</a:t>
            </a:r>
            <a:r>
              <a:rPr lang="fr-FR" altLang="fr-FR" sz="1800" b="1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Agents Inserm sont affectés dans des structures non Inserm</a:t>
            </a:r>
            <a:endParaRPr lang="fr-FR" altLang="fr-FR" sz="1800" b="1" dirty="0">
              <a:solidFill>
                <a:srgbClr val="000099"/>
              </a:solidFill>
              <a:latin typeface="Constantia" panose="02030602050306030303" pitchFamily="18" charset="0"/>
            </a:endParaRPr>
          </a:p>
          <a:p>
            <a:pPr lvl="1" eaLnBrk="1" hangingPunct="1"/>
            <a:endParaRPr lang="fr-FR" altLang="fr-FR" sz="1800" b="1" dirty="0">
              <a:solidFill>
                <a:srgbClr val="000099"/>
              </a:solidFill>
              <a:latin typeface="Constantia" panose="02030602050306030303" pitchFamily="18" charset="0"/>
            </a:endParaRPr>
          </a:p>
        </p:txBody>
      </p:sp>
      <p:sp>
        <p:nvSpPr>
          <p:cNvPr id="11268" name="ZoneTexte 6"/>
          <p:cNvSpPr txBox="1">
            <a:spLocks noChangeArrowheads="1"/>
          </p:cNvSpPr>
          <p:nvPr/>
        </p:nvSpPr>
        <p:spPr bwMode="auto">
          <a:xfrm>
            <a:off x="554648" y="4673660"/>
            <a:ext cx="734377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102870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800" b="1" dirty="0">
                <a:solidFill>
                  <a:srgbClr val="FF3399"/>
                </a:solidFill>
                <a:latin typeface="Constantia" panose="02030602050306030303" pitchFamily="18" charset="0"/>
              </a:rPr>
              <a:t>- </a:t>
            </a:r>
            <a:r>
              <a:rPr lang="fr-FR" altLang="fr-FR" sz="1800" b="1" dirty="0" smtClean="0">
                <a:solidFill>
                  <a:srgbClr val="FF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730 </a:t>
            </a:r>
            <a:r>
              <a:rPr lang="fr-FR" altLang="fr-FR" sz="1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Agents Inserm  dépendant  administrativement  du  CLAS :</a:t>
            </a:r>
          </a:p>
          <a:p>
            <a:pPr lvl="1" eaLnBrk="1" hangingPunct="1">
              <a:buFont typeface="Wingdings 2" panose="05020102010507070707" pitchFamily="18" charset="2"/>
              <a:buChar char=""/>
            </a:pPr>
            <a:endParaRPr lang="fr-FR" altLang="fr-FR" sz="1600" b="1" dirty="0">
              <a:solidFill>
                <a:srgbClr val="FF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buFont typeface="Wingdings 2" panose="05020102010507070707" pitchFamily="18" charset="2"/>
              <a:buChar char=""/>
            </a:pPr>
            <a:r>
              <a:rPr lang="fr-FR" altLang="fr-FR" sz="1600" b="1" dirty="0" smtClean="0">
                <a:solidFill>
                  <a:srgbClr val="FF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316 </a:t>
            </a:r>
            <a:r>
              <a:rPr lang="fr-FR" altLang="fr-FR" sz="1600" b="1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Titulaires + </a:t>
            </a:r>
            <a:r>
              <a:rPr lang="fr-FR" altLang="fr-FR" sz="1600" b="1" dirty="0" smtClean="0">
                <a:solidFill>
                  <a:srgbClr val="FF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fr-FR" altLang="fr-FR" sz="1600" b="1" dirty="0" smtClean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CDI</a:t>
            </a:r>
            <a:endParaRPr lang="fr-FR" altLang="fr-FR" sz="1600" b="1" dirty="0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buFont typeface="Wingdings 2" panose="05020102010507070707" pitchFamily="18" charset="2"/>
              <a:buChar char=""/>
            </a:pPr>
            <a:r>
              <a:rPr lang="fr-FR" altLang="fr-FR" sz="1600" b="1" dirty="0" smtClean="0">
                <a:solidFill>
                  <a:srgbClr val="FF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353 </a:t>
            </a:r>
            <a:r>
              <a:rPr lang="fr-FR" altLang="fr-FR" sz="16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CDI-CDD-</a:t>
            </a:r>
            <a:r>
              <a:rPr lang="fr-FR" altLang="fr-FR" sz="1600" b="1" dirty="0">
                <a:solidFill>
                  <a:srgbClr val="FF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sz="16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Vacataires- Apprentis </a:t>
            </a:r>
          </a:p>
          <a:p>
            <a:pPr lvl="1" eaLnBrk="1" hangingPunct="1">
              <a:buFont typeface="Wingdings 2" panose="05020102010507070707" pitchFamily="18" charset="2"/>
              <a:buChar char=""/>
            </a:pPr>
            <a:r>
              <a:rPr lang="fr-FR" altLang="fr-FR" sz="1800" b="1" dirty="0" smtClean="0">
                <a:solidFill>
                  <a:srgbClr val="FF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58 </a:t>
            </a:r>
            <a:r>
              <a:rPr lang="fr-FR" altLang="fr-FR" sz="1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Retraités </a:t>
            </a:r>
            <a:r>
              <a:rPr lang="fr-FR" altLang="fr-FR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eaLnBrk="1" hangingPunct="1"/>
            <a:endParaRPr lang="fr-FR" altLang="fr-FR" sz="1600" dirty="0">
              <a:latin typeface="Constantia" panose="02030602050306030303" pitchFamily="18" charset="0"/>
            </a:endParaRPr>
          </a:p>
        </p:txBody>
      </p:sp>
      <p:sp>
        <p:nvSpPr>
          <p:cNvPr id="11269" name="ZoneTexte 4"/>
          <p:cNvSpPr txBox="1">
            <a:spLocks noChangeArrowheads="1"/>
          </p:cNvSpPr>
          <p:nvPr/>
        </p:nvSpPr>
        <p:spPr bwMode="auto">
          <a:xfrm>
            <a:off x="107950" y="44450"/>
            <a:ext cx="2135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400" b="1" i="1">
                <a:solidFill>
                  <a:srgbClr val="000099"/>
                </a:solidFill>
                <a:latin typeface="Constantia" panose="02030602050306030303" pitchFamily="18" charset="0"/>
              </a:rPr>
              <a:t>CLAS Inserm Toulouse</a:t>
            </a:r>
          </a:p>
        </p:txBody>
      </p:sp>
      <p:sp>
        <p:nvSpPr>
          <p:cNvPr id="11270" name="Espace réservé du pied de page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200" dirty="0">
                <a:solidFill>
                  <a:srgbClr val="045C75"/>
                </a:solidFill>
              </a:rPr>
              <a:t>Assemblée Générale ordinaire du </a:t>
            </a:r>
            <a:r>
              <a:rPr lang="fr-FR" altLang="fr-FR" sz="1200" dirty="0" smtClean="0">
                <a:solidFill>
                  <a:srgbClr val="045C75"/>
                </a:solidFill>
              </a:rPr>
              <a:t>30/05/2023</a:t>
            </a:r>
            <a:endParaRPr lang="fr-FR" altLang="fr-FR" sz="1200" dirty="0">
              <a:solidFill>
                <a:srgbClr val="045C75"/>
              </a:solidFill>
            </a:endParaRPr>
          </a:p>
        </p:txBody>
      </p:sp>
      <p:sp>
        <p:nvSpPr>
          <p:cNvPr id="11271" name="Espace réservé du numéro de diapositive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2D0D65C-FE6F-49CB-AD40-0E3FC19606B5}" type="slidenum">
              <a:rPr lang="fr-FR" altLang="fr-FR" sz="1200" smtClean="0">
                <a:solidFill>
                  <a:srgbClr val="045C75"/>
                </a:solidFill>
              </a:rPr>
              <a:pPr/>
              <a:t>3</a:t>
            </a:fld>
            <a:endParaRPr lang="fr-FR" altLang="fr-FR" sz="1200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oneTexte 5"/>
          <p:cNvSpPr txBox="1">
            <a:spLocks noChangeArrowheads="1"/>
          </p:cNvSpPr>
          <p:nvPr/>
        </p:nvSpPr>
        <p:spPr bwMode="auto">
          <a:xfrm>
            <a:off x="107950" y="44450"/>
            <a:ext cx="2135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400" b="1" i="1">
                <a:solidFill>
                  <a:srgbClr val="000099"/>
                </a:solidFill>
                <a:latin typeface="Constantia" panose="02030602050306030303" pitchFamily="18" charset="0"/>
              </a:rPr>
              <a:t>CLAS Inserm Toulouse</a:t>
            </a:r>
          </a:p>
        </p:txBody>
      </p:sp>
      <p:sp>
        <p:nvSpPr>
          <p:cNvPr id="13317" name="ZoneTexte 7"/>
          <p:cNvSpPr txBox="1">
            <a:spLocks noChangeArrowheads="1"/>
          </p:cNvSpPr>
          <p:nvPr/>
        </p:nvSpPr>
        <p:spPr bwMode="auto">
          <a:xfrm>
            <a:off x="3274863" y="751280"/>
            <a:ext cx="2593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fr-FR" altLang="fr-FR" sz="1800" b="1" dirty="0">
                <a:solidFill>
                  <a:srgbClr val="FF0000"/>
                </a:solidFill>
                <a:latin typeface="+mj-lt"/>
              </a:rPr>
              <a:t>Bureau du CLAS Toulouse</a:t>
            </a:r>
          </a:p>
        </p:txBody>
      </p:sp>
      <p:sp>
        <p:nvSpPr>
          <p:cNvPr id="2" name="Espace réservé du contenu 2"/>
          <p:cNvSpPr>
            <a:spLocks noGrp="1"/>
          </p:cNvSpPr>
          <p:nvPr>
            <p:ph sz="half" idx="4294967295"/>
          </p:nvPr>
        </p:nvSpPr>
        <p:spPr>
          <a:xfrm>
            <a:off x="467544" y="1567004"/>
            <a:ext cx="4608512" cy="4472586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r-FR" altLang="fr-FR" sz="1400" b="1" u="sng" dirty="0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PRESIDENTE</a:t>
            </a:r>
            <a:r>
              <a:rPr lang="fr-FR" altLang="fr-FR" sz="14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	</a:t>
            </a:r>
            <a:endParaRPr lang="fr-FR" altLang="fr-FR" sz="1400" b="1" dirty="0" smtClean="0">
              <a:solidFill>
                <a:srgbClr val="FF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fr-FR" altLang="fr-FR" sz="1400" b="1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Hélène </a:t>
            </a:r>
            <a:r>
              <a:rPr lang="fr-FR" altLang="fr-FR" sz="1400" b="1" dirty="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MARTIN  </a:t>
            </a:r>
            <a:r>
              <a:rPr lang="fr-FR" altLang="fr-FR" sz="1400" b="1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   Tel</a:t>
            </a:r>
            <a:r>
              <a:rPr lang="fr-FR" altLang="fr-FR" sz="1400" b="1" dirty="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 </a:t>
            </a:r>
            <a:r>
              <a:rPr lang="fr-FR" altLang="fr-FR" sz="1400" b="1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05.62.74.83.75</a:t>
            </a:r>
            <a:endParaRPr lang="fr-FR" altLang="fr-FR" sz="1400" b="1" dirty="0">
              <a:solidFill>
                <a:srgbClr val="00206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fr-FR" altLang="fr-FR" sz="1400" b="1" dirty="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	</a:t>
            </a:r>
            <a:r>
              <a:rPr lang="fr-FR" altLang="fr-FR" sz="1400" b="1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	                Mel </a:t>
            </a:r>
            <a:r>
              <a:rPr lang="fr-FR" altLang="fr-FR" sz="1400" b="1" dirty="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  </a:t>
            </a:r>
            <a:r>
              <a:rPr lang="fr-FR" altLang="fr-FR" sz="1400" b="1" i="1" dirty="0" smtClean="0">
                <a:solidFill>
                  <a:schemeClr val="accent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helene.martin@inserm.fr</a:t>
            </a:r>
            <a:endParaRPr lang="fr-FR" altLang="fr-FR" sz="1400" b="1" i="1" dirty="0">
              <a:solidFill>
                <a:schemeClr val="accent1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fr-FR" altLang="fr-FR" sz="1400" b="1" u="sng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VICE PRESIDENTE</a:t>
            </a:r>
            <a:r>
              <a:rPr lang="fr-FR" altLang="fr-FR" sz="14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	</a:t>
            </a:r>
            <a:endParaRPr lang="fr-FR" altLang="fr-FR" sz="1400" b="1" dirty="0" smtClean="0">
              <a:solidFill>
                <a:srgbClr val="FF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fr-FR" altLang="fr-FR" sz="1400" b="1" dirty="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Danielle PREVOT</a:t>
            </a:r>
            <a:r>
              <a:rPr lang="en-US" altLang="fr-FR" sz="1400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</a:t>
            </a:r>
            <a:r>
              <a:rPr lang="en-US" altLang="fr-FR" sz="1400" b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  </a:t>
            </a:r>
            <a:r>
              <a:rPr lang="en-US" altLang="fr-FR" sz="1400" b="1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Tel</a:t>
            </a:r>
            <a:r>
              <a:rPr lang="en-US" altLang="fr-FR" sz="1400" b="1" dirty="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 : 06.50.79.06.56</a:t>
            </a:r>
            <a:endParaRPr lang="fr-FR" altLang="fr-FR" sz="1400" b="1" dirty="0">
              <a:solidFill>
                <a:srgbClr val="00206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fr-FR" sz="1400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	</a:t>
            </a:r>
            <a:r>
              <a:rPr lang="en-US" altLang="fr-FR" sz="1400" b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	                </a:t>
            </a:r>
            <a:r>
              <a:rPr lang="en-US" altLang="fr-FR" sz="1400" b="1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Mel </a:t>
            </a:r>
            <a:r>
              <a:rPr lang="en-US" altLang="fr-FR" sz="1400" b="1" dirty="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</a:t>
            </a:r>
            <a:r>
              <a:rPr lang="en-US" altLang="fr-FR" sz="1400" b="1" i="1" dirty="0">
                <a:solidFill>
                  <a:schemeClr val="accent2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</a:t>
            </a:r>
            <a:r>
              <a:rPr lang="en-US" altLang="fr-FR" sz="1400" b="1" i="1" dirty="0">
                <a:solidFill>
                  <a:schemeClr val="accent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prevot.Danielle@inserm.fr</a:t>
            </a:r>
          </a:p>
          <a:p>
            <a:pPr eaLnBrk="1" hangingPunct="1">
              <a:buFontTx/>
              <a:buNone/>
            </a:pPr>
            <a:r>
              <a:rPr lang="de-DE" altLang="fr-FR" sz="1400" b="1" u="sng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TRESORIERE</a:t>
            </a:r>
            <a:r>
              <a:rPr lang="de-DE" altLang="fr-FR" sz="14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	</a:t>
            </a:r>
            <a:endParaRPr lang="de-DE" altLang="fr-FR" sz="1400" b="1" dirty="0" smtClean="0">
              <a:solidFill>
                <a:srgbClr val="FF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eaLnBrk="1" hangingPunct="1">
              <a:buNone/>
            </a:pPr>
            <a:r>
              <a:rPr lang="de-DE" altLang="fr-FR" sz="1400" b="1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Lydia </a:t>
            </a:r>
            <a:r>
              <a:rPr lang="fr-FR" altLang="fr-FR" sz="1400" b="1" dirty="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PASTEUR </a:t>
            </a:r>
            <a:r>
              <a:rPr lang="de-DE" altLang="fr-FR" sz="1400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de-DE" altLang="fr-FR" sz="1400" b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      </a:t>
            </a:r>
            <a:r>
              <a:rPr lang="de-DE" altLang="fr-FR" sz="1400" b="1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Tel</a:t>
            </a:r>
            <a:r>
              <a:rPr lang="de-DE" altLang="fr-FR" sz="1400" b="1" dirty="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 05-61-32-56-17</a:t>
            </a:r>
            <a:endParaRPr lang="fr-FR" altLang="fr-FR" sz="1400" b="1" dirty="0">
              <a:solidFill>
                <a:srgbClr val="00206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de-DE" altLang="fr-FR" sz="1400" b="1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		                Mel </a:t>
            </a:r>
            <a:r>
              <a:rPr lang="de-DE" altLang="fr-FR" sz="1400" b="1" dirty="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</a:t>
            </a:r>
            <a:r>
              <a:rPr lang="de-DE" altLang="fr-FR" sz="1400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</a:t>
            </a:r>
            <a:r>
              <a:rPr lang="de-DE" altLang="fr-FR" sz="1400" b="1" i="1" dirty="0">
                <a:solidFill>
                  <a:schemeClr val="accent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lydia.pasteur@inserm.fr</a:t>
            </a:r>
          </a:p>
          <a:p>
            <a:pPr eaLnBrk="1" hangingPunct="1">
              <a:buFontTx/>
              <a:buNone/>
            </a:pPr>
            <a:r>
              <a:rPr lang="en-GB" altLang="fr-FR" sz="1400" b="1" u="sng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SECRETAIRE</a:t>
            </a:r>
            <a:r>
              <a:rPr lang="en-GB" altLang="fr-FR" sz="14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	</a:t>
            </a:r>
            <a:endParaRPr lang="fr-FR" altLang="fr-FR" sz="1400" b="1" dirty="0">
              <a:solidFill>
                <a:srgbClr val="083763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fr-FR" altLang="fr-FR" sz="1400" b="1" dirty="0">
                <a:solidFill>
                  <a:srgbClr val="083763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Maryse BERAUD </a:t>
            </a:r>
            <a:r>
              <a:rPr lang="en-US" altLang="fr-FR" sz="1400" b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fr-FR" sz="1400" b="1" dirty="0" smtClea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     </a:t>
            </a:r>
            <a:r>
              <a:rPr lang="en-US" altLang="fr-FR" sz="1400" b="1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Tel</a:t>
            </a:r>
            <a:r>
              <a:rPr lang="en-US" altLang="fr-FR" sz="1400" b="1" dirty="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 06.80.87.96.80 </a:t>
            </a:r>
            <a:endParaRPr lang="en-US" altLang="fr-FR" sz="1400" b="1" dirty="0" smtClean="0">
              <a:solidFill>
                <a:srgbClr val="00206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fr-FR" sz="1400" b="1" dirty="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	</a:t>
            </a:r>
            <a:r>
              <a:rPr lang="en-US" altLang="fr-FR" sz="1400" b="1" dirty="0" smtClean="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	                 Mel </a:t>
            </a:r>
            <a:r>
              <a:rPr lang="en-US" altLang="fr-FR" sz="1400" b="1" dirty="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</a:t>
            </a:r>
            <a:r>
              <a:rPr lang="en-US" altLang="fr-FR" sz="1400" b="1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 </a:t>
            </a:r>
            <a:r>
              <a:rPr lang="en-US" altLang="fr-FR" sz="1400" b="1" i="1" dirty="0" smtClean="0">
                <a:solidFill>
                  <a:schemeClr val="accent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maryse.beraud@inserm.fr</a:t>
            </a:r>
          </a:p>
          <a:p>
            <a:pPr eaLnBrk="1" hangingPunct="1">
              <a:buFontTx/>
              <a:buNone/>
            </a:pPr>
            <a:r>
              <a:rPr lang="en-GB" altLang="fr-FR" sz="1400" b="1" u="sng" dirty="0" smtClean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COMMUNICATION</a:t>
            </a:r>
            <a:r>
              <a:rPr lang="fr-FR" altLang="fr-FR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sz="1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en-GB" altLang="fr-FR" sz="1400" b="1" u="sng" dirty="0" smtClean="0">
              <a:solidFill>
                <a:srgbClr val="FF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eaLnBrk="1" hangingPunct="1">
              <a:buNone/>
            </a:pPr>
            <a:r>
              <a:rPr lang="fr-FR" altLang="fr-FR" sz="1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Nathalie </a:t>
            </a:r>
            <a:r>
              <a:rPr lang="fr-FR" altLang="fr-FR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DELANNE </a:t>
            </a:r>
            <a:r>
              <a:rPr lang="fr-FR" altLang="fr-FR" sz="1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Tel </a:t>
            </a:r>
            <a:r>
              <a:rPr lang="fr-FR" altLang="fr-FR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05.82.74.16.74 </a:t>
            </a:r>
            <a:endParaRPr lang="fr-FR" altLang="fr-FR" sz="14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None/>
            </a:pPr>
            <a:r>
              <a:rPr lang="fr-FR" altLang="fr-FR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fr-FR" altLang="fr-FR" sz="1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                 Mel : </a:t>
            </a:r>
            <a:r>
              <a:rPr lang="fr-FR" altLang="fr-FR" sz="1400" b="1" i="1" dirty="0" smtClean="0">
                <a:solidFill>
                  <a:srgbClr val="00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nathalie.delanne@inserm.fr</a:t>
            </a:r>
            <a:endParaRPr lang="fr-FR" altLang="fr-FR" sz="1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None/>
            </a:pPr>
            <a:r>
              <a:rPr lang="fr-FR" altLang="fr-FR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fr-FR" altLang="fr-FR" sz="1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endParaRPr lang="fr-FR" altLang="fr-FR" sz="1400" b="1" i="1" dirty="0">
              <a:solidFill>
                <a:srgbClr val="0066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fr-FR" altLang="fr-FR" sz="1500" b="1" dirty="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	</a:t>
            </a:r>
            <a:r>
              <a:rPr lang="fr-FR" altLang="fr-FR" sz="1500" b="1" i="1" dirty="0">
                <a:solidFill>
                  <a:srgbClr val="00206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				</a:t>
            </a:r>
            <a:endParaRPr lang="fr-FR" altLang="fr-FR" sz="1500" b="1" i="1" dirty="0">
              <a:solidFill>
                <a:srgbClr val="0066CC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13318" name="Espace réservé du pied de page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200" dirty="0">
                <a:solidFill>
                  <a:srgbClr val="045C75"/>
                </a:solidFill>
              </a:rPr>
              <a:t>Assemblée Générale ordinaire du </a:t>
            </a:r>
            <a:r>
              <a:rPr lang="fr-FR" altLang="fr-FR" sz="1200" dirty="0" smtClean="0">
                <a:solidFill>
                  <a:srgbClr val="045C75"/>
                </a:solidFill>
              </a:rPr>
              <a:t>30/05/2023</a:t>
            </a:r>
            <a:endParaRPr lang="fr-FR" altLang="fr-FR" sz="1200" dirty="0">
              <a:solidFill>
                <a:srgbClr val="045C75"/>
              </a:solidFill>
            </a:endParaRPr>
          </a:p>
        </p:txBody>
      </p:sp>
      <p:sp>
        <p:nvSpPr>
          <p:cNvPr id="13319" name="Espace réservé du numéro de diapositive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9EBD1F3-C6BA-4091-A2DD-4F0883068007}" type="slidenum">
              <a:rPr lang="fr-FR" altLang="fr-FR" sz="1200" smtClean="0">
                <a:solidFill>
                  <a:srgbClr val="045C75"/>
                </a:solidFill>
              </a:rPr>
              <a:pPr/>
              <a:t>4</a:t>
            </a:fld>
            <a:endParaRPr lang="fr-FR" altLang="fr-FR" sz="1200">
              <a:solidFill>
                <a:srgbClr val="045C75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004048" y="1686867"/>
            <a:ext cx="399593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FontTx/>
              <a:buNone/>
            </a:pPr>
            <a:r>
              <a:rPr lang="en-US" altLang="fr-FR" sz="14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MEMBRES DU BUREAU</a:t>
            </a:r>
            <a:r>
              <a:rPr lang="en-US" altLang="fr-FR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fr-FR" altLang="fr-FR" sz="1400" b="1" i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fr-FR" altLang="fr-FR" sz="1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None/>
            </a:pPr>
            <a:r>
              <a:rPr lang="fr-FR" altLang="fr-FR" sz="1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Stéphane CAILMAIL</a:t>
            </a:r>
            <a:r>
              <a:rPr lang="fr-FR" altLang="fr-FR" sz="1400" b="1" i="1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fr-FR" altLang="fr-FR" sz="1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Tel</a:t>
            </a:r>
            <a:r>
              <a:rPr lang="fr-FR" altLang="fr-FR" sz="14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r-FR" sz="14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05.82.74.17.69</a:t>
            </a:r>
            <a:r>
              <a:rPr lang="fr-FR" altLang="fr-FR" sz="14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eaLnBrk="1" hangingPunct="1">
              <a:buNone/>
            </a:pPr>
            <a:r>
              <a:rPr lang="fr-FR" altLang="fr-FR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fr-FR" altLang="fr-FR" sz="1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 </a:t>
            </a:r>
            <a:r>
              <a:rPr lang="fr-FR" altLang="fr-FR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r-FR" altLang="fr-FR" sz="1400" b="1" i="1" dirty="0" smtClean="0">
                <a:solidFill>
                  <a:srgbClr val="00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stephane.cailmail@inserm.fr </a:t>
            </a:r>
          </a:p>
          <a:p>
            <a:pPr eaLnBrk="1" hangingPunct="1">
              <a:buNone/>
            </a:pPr>
            <a:endParaRPr lang="fr-FR" altLang="fr-FR" sz="1400" b="1" i="1" dirty="0" smtClean="0">
              <a:solidFill>
                <a:srgbClr val="0066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None/>
            </a:pPr>
            <a:r>
              <a:rPr lang="fr-FR" altLang="fr-FR" sz="1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Camille </a:t>
            </a:r>
            <a:r>
              <a:rPr lang="fr-FR" altLang="fr-FR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MALAVAL-SUTRA</a:t>
            </a:r>
            <a:r>
              <a:rPr lang="fr-FR" altLang="fr-FR" sz="1400" b="1" i="1" dirty="0">
                <a:solidFill>
                  <a:srgbClr val="00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sz="1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Tel</a:t>
            </a:r>
            <a:r>
              <a:rPr lang="fr-FR" altLang="fr-FR" sz="14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07.61.91.39.57</a:t>
            </a:r>
          </a:p>
          <a:p>
            <a:pPr eaLnBrk="1" hangingPunct="1">
              <a:buNone/>
            </a:pPr>
            <a:r>
              <a:rPr lang="fr-FR" altLang="fr-FR" sz="14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fr-FR" altLang="fr-FR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 : </a:t>
            </a:r>
            <a:r>
              <a:rPr lang="fr-FR" altLang="fr-FR" sz="1400" b="1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camille.malaval-sutra@inserm.fr</a:t>
            </a:r>
          </a:p>
          <a:p>
            <a:pPr eaLnBrk="1" hangingPunct="1">
              <a:buNone/>
            </a:pPr>
            <a:endParaRPr lang="fr-FR" altLang="fr-FR" sz="14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None/>
            </a:pPr>
            <a:r>
              <a:rPr lang="fr-FR" altLang="fr-FR" sz="1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Emilie MAURE                   Tel : 05.67.76.11.85</a:t>
            </a:r>
          </a:p>
          <a:p>
            <a:pPr eaLnBrk="1" hangingPunct="1">
              <a:buNone/>
            </a:pPr>
            <a:r>
              <a:rPr lang="fr-FR" altLang="fr-FR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fr-FR" altLang="fr-FR" sz="1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 : </a:t>
            </a:r>
            <a:r>
              <a:rPr lang="fr-FR" altLang="fr-FR" sz="1400" b="1" i="1" dirty="0" smtClean="0">
                <a:solidFill>
                  <a:srgbClr val="00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emilie.maure@inerm.fr</a:t>
            </a:r>
          </a:p>
          <a:p>
            <a:pPr eaLnBrk="1" hangingPunct="1">
              <a:buNone/>
            </a:pPr>
            <a:endParaRPr lang="fr-FR" altLang="fr-FR" sz="1400" b="1" i="1" dirty="0" smtClean="0">
              <a:solidFill>
                <a:srgbClr val="0066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None/>
            </a:pPr>
            <a:r>
              <a:rPr lang="fr-FR" altLang="fr-FR" sz="1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Caroline NEVOIT 	Tel : 05.82.74.16.76</a:t>
            </a:r>
          </a:p>
          <a:p>
            <a:pPr eaLnBrk="1" hangingPunct="1">
              <a:buNone/>
            </a:pPr>
            <a:r>
              <a:rPr lang="fr-FR" altLang="fr-FR" sz="1400" b="1" i="1" dirty="0" smtClean="0">
                <a:solidFill>
                  <a:srgbClr val="00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fr-FR" altLang="fr-FR" sz="1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 </a:t>
            </a:r>
            <a:r>
              <a:rPr lang="fr-FR" altLang="fr-FR" sz="1400" b="1" i="1" dirty="0" smtClean="0">
                <a:solidFill>
                  <a:srgbClr val="00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caroline.nevoit@inserm.fr</a:t>
            </a:r>
          </a:p>
          <a:p>
            <a:pPr eaLnBrk="1" hangingPunct="1">
              <a:buNone/>
            </a:pPr>
            <a:endParaRPr lang="fr-FR" altLang="fr-FR" sz="1400" b="1" i="1" dirty="0">
              <a:solidFill>
                <a:srgbClr val="0066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None/>
            </a:pPr>
            <a:r>
              <a:rPr lang="fr-FR" altLang="fr-FR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Claudine ORFILA </a:t>
            </a:r>
            <a:r>
              <a:rPr lang="fr-FR" altLang="fr-FR" sz="1400" b="1" i="1" dirty="0">
                <a:solidFill>
                  <a:srgbClr val="00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fr-FR" altLang="fr-FR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Tel</a:t>
            </a:r>
            <a:r>
              <a:rPr lang="fr-FR" altLang="fr-FR" sz="14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05.61.92.06.56 </a:t>
            </a:r>
          </a:p>
          <a:p>
            <a:pPr eaLnBrk="1" hangingPunct="1">
              <a:buNone/>
            </a:pPr>
            <a:r>
              <a:rPr lang="fr-FR" altLang="fr-FR" sz="14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fr-FR" altLang="fr-FR" sz="1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 </a:t>
            </a:r>
            <a:r>
              <a:rPr lang="fr-FR" altLang="fr-FR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r-FR" altLang="fr-FR" sz="1400" b="1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claudine.orfila@inserm.fr</a:t>
            </a:r>
            <a:endParaRPr lang="fr-FR" altLang="fr-FR" sz="1400" b="1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1979613" y="844550"/>
            <a:ext cx="5373687" cy="431800"/>
          </a:xfrm>
        </p:spPr>
        <p:txBody>
          <a:bodyPr/>
          <a:lstStyle/>
          <a:p>
            <a:pPr eaLnBrk="1" hangingPunct="1"/>
            <a:r>
              <a:rPr lang="fr-FR" altLang="fr-FR" sz="2400" b="1" u="sng">
                <a:solidFill>
                  <a:srgbClr val="FF0000"/>
                </a:solidFill>
                <a:ea typeface="ＭＳ Ｐゴシック" panose="020B0600070205080204" pitchFamily="34" charset="-128"/>
              </a:rPr>
              <a:t>Subventions appliquées par le CLAS</a:t>
            </a:r>
            <a:endParaRPr lang="fr-FR" altLang="fr-FR" sz="2800">
              <a:ea typeface="ＭＳ Ｐゴシック" panose="020B0600070205080204" pitchFamily="34" charset="-128"/>
            </a:endParaRPr>
          </a:p>
        </p:txBody>
      </p:sp>
      <p:sp>
        <p:nvSpPr>
          <p:cNvPr id="15363" name="Espace réservé du contenu 2"/>
          <p:cNvSpPr>
            <a:spLocks noGrp="1"/>
          </p:cNvSpPr>
          <p:nvPr>
            <p:ph sz="half" idx="1"/>
          </p:nvPr>
        </p:nvSpPr>
        <p:spPr>
          <a:xfrm>
            <a:off x="900113" y="2225675"/>
            <a:ext cx="7991475" cy="2663825"/>
          </a:xfrm>
        </p:spPr>
        <p:txBody>
          <a:bodyPr/>
          <a:lstStyle/>
          <a:p>
            <a:pPr eaLnBrk="1" hangingPunct="1">
              <a:buFontTx/>
              <a:buChar char="-"/>
              <a:defRPr/>
            </a:pPr>
            <a:r>
              <a:rPr lang="fr-FR" altLang="fr-FR" sz="2400" b="1" dirty="0">
                <a:solidFill>
                  <a:srgbClr val="000099"/>
                </a:solidFill>
                <a:latin typeface="+mj-lt"/>
                <a:ea typeface="ＭＳ Ｐゴシック" panose="020B0600070205080204" pitchFamily="34" charset="-128"/>
              </a:rPr>
              <a:t>Tarif forfaitaire (30-35%) </a:t>
            </a:r>
          </a:p>
          <a:p>
            <a:pPr eaLnBrk="1" hangingPunct="1">
              <a:buFontTx/>
              <a:buChar char="-"/>
              <a:defRPr/>
            </a:pPr>
            <a:endParaRPr lang="fr-FR" altLang="fr-FR" sz="1100" b="1" dirty="0">
              <a:solidFill>
                <a:srgbClr val="000099"/>
              </a:solidFill>
              <a:latin typeface="+mj-lt"/>
              <a:ea typeface="ＭＳ Ｐゴシック" panose="020B0600070205080204" pitchFamily="34" charset="-128"/>
            </a:endParaRPr>
          </a:p>
          <a:p>
            <a:pPr eaLnBrk="1" hangingPunct="1">
              <a:buFontTx/>
              <a:buChar char="-"/>
              <a:defRPr/>
            </a:pPr>
            <a:r>
              <a:rPr lang="fr-FR" altLang="fr-FR" sz="2400" b="1" dirty="0">
                <a:solidFill>
                  <a:srgbClr val="000099"/>
                </a:solidFill>
                <a:latin typeface="+mj-lt"/>
                <a:ea typeface="ＭＳ Ｐゴシック" panose="020B0600070205080204" pitchFamily="34" charset="-128"/>
                <a:cs typeface="Calibri" panose="020F0502020204030204" pitchFamily="34" charset="0"/>
              </a:rPr>
              <a:t>Grille SLC du CAES : Subvention de 10 à 60 % pour les Week-end et activités d’un montant supérieur à </a:t>
            </a:r>
            <a:r>
              <a:rPr lang="fr-FR" altLang="fr-FR" sz="2400" b="1" dirty="0" smtClean="0">
                <a:solidFill>
                  <a:srgbClr val="000099"/>
                </a:solidFill>
                <a:latin typeface="+mj-lt"/>
                <a:ea typeface="ＭＳ Ｐゴシック" panose="020B0600070205080204" pitchFamily="34" charset="-128"/>
                <a:cs typeface="Calibri" panose="020F0502020204030204" pitchFamily="34" charset="0"/>
              </a:rPr>
              <a:t>120€</a:t>
            </a:r>
            <a:endParaRPr lang="fr-FR" altLang="fr-FR" sz="2400" b="1" dirty="0">
              <a:solidFill>
                <a:srgbClr val="000099"/>
              </a:solidFill>
              <a:latin typeface="+mj-lt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eaLnBrk="1" hangingPunct="1">
              <a:buFontTx/>
              <a:buChar char="-"/>
              <a:defRPr/>
            </a:pPr>
            <a:endParaRPr lang="fr-FR" altLang="fr-FR" sz="1100" dirty="0">
              <a:solidFill>
                <a:srgbClr val="000099"/>
              </a:solidFill>
              <a:ea typeface="ＭＳ Ｐゴシック" panose="020B0600070205080204" pitchFamily="34" charset="-128"/>
            </a:endParaRPr>
          </a:p>
          <a:p>
            <a:pPr eaLnBrk="1" hangingPunct="1">
              <a:buFontTx/>
              <a:buChar char="-"/>
              <a:defRPr/>
            </a:pPr>
            <a:r>
              <a:rPr lang="fr-FR" altLang="fr-FR" sz="2400" b="1" dirty="0">
                <a:solidFill>
                  <a:srgbClr val="FF3399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Tarif coup de cœur sur 3 activités : forfaitaire à 50% ou grille PROMO 35% à 85%</a:t>
            </a:r>
            <a:br>
              <a:rPr lang="fr-FR" altLang="fr-FR" sz="2400" b="1" dirty="0">
                <a:solidFill>
                  <a:srgbClr val="FF3399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</a:br>
            <a:endParaRPr lang="fr-FR" altLang="fr-FR" sz="2400" dirty="0">
              <a:solidFill>
                <a:srgbClr val="FF3399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15364" name="ZoneTexte 4"/>
          <p:cNvSpPr txBox="1">
            <a:spLocks noChangeArrowheads="1"/>
          </p:cNvSpPr>
          <p:nvPr/>
        </p:nvSpPr>
        <p:spPr bwMode="auto">
          <a:xfrm>
            <a:off x="107950" y="44450"/>
            <a:ext cx="2135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400" b="1" i="1">
                <a:solidFill>
                  <a:srgbClr val="000099"/>
                </a:solidFill>
                <a:latin typeface="Constantia" panose="02030602050306030303" pitchFamily="18" charset="0"/>
              </a:rPr>
              <a:t>CLAS Inserm Toulouse</a:t>
            </a:r>
          </a:p>
        </p:txBody>
      </p:sp>
      <p:pic>
        <p:nvPicPr>
          <p:cNvPr id="15365" name="Picture 8" descr="C:\Users\pinard\AppData\Local\Microsoft\Windows\Temporary Internet Files\Content.IE5\XBL57MVN\280_coup-coeur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9452">
            <a:off x="400050" y="3867150"/>
            <a:ext cx="7191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73075" y="1598613"/>
            <a:ext cx="2170113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 dirty="0">
                <a:solidFill>
                  <a:srgbClr val="0000FF"/>
                </a:solidFill>
                <a:latin typeface="+mj-lt"/>
              </a:rPr>
              <a:t>Agents Inserm :</a:t>
            </a:r>
          </a:p>
        </p:txBody>
      </p:sp>
      <p:sp>
        <p:nvSpPr>
          <p:cNvPr id="3" name="Rectangle 2"/>
          <p:cNvSpPr/>
          <p:nvPr/>
        </p:nvSpPr>
        <p:spPr>
          <a:xfrm>
            <a:off x="922338" y="5557838"/>
            <a:ext cx="457200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FR" altLang="fr-FR" b="1" dirty="0">
                <a:solidFill>
                  <a:srgbClr val="000099"/>
                </a:solidFill>
                <a:latin typeface="+mj-lt"/>
              </a:rPr>
              <a:t>  10% de subvention</a:t>
            </a:r>
          </a:p>
        </p:txBody>
      </p:sp>
      <p:sp>
        <p:nvSpPr>
          <p:cNvPr id="15368" name="Rectangle 3"/>
          <p:cNvSpPr>
            <a:spLocks noChangeArrowheads="1"/>
          </p:cNvSpPr>
          <p:nvPr/>
        </p:nvSpPr>
        <p:spPr bwMode="auto">
          <a:xfrm>
            <a:off x="422275" y="4959350"/>
            <a:ext cx="8235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b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Agents autres EPST travaillant dans les structures Inserm :</a:t>
            </a:r>
          </a:p>
        </p:txBody>
      </p:sp>
      <p:sp>
        <p:nvSpPr>
          <p:cNvPr id="15369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200" dirty="0">
                <a:solidFill>
                  <a:srgbClr val="045C75"/>
                </a:solidFill>
              </a:rPr>
              <a:t>Assemblée Générale ordinaire du </a:t>
            </a:r>
            <a:r>
              <a:rPr lang="fr-FR" altLang="fr-FR" sz="1200" dirty="0" smtClean="0">
                <a:solidFill>
                  <a:srgbClr val="045C75"/>
                </a:solidFill>
              </a:rPr>
              <a:t>30/05/2023</a:t>
            </a:r>
            <a:endParaRPr lang="fr-FR" altLang="fr-FR" sz="1200" dirty="0">
              <a:solidFill>
                <a:srgbClr val="045C75"/>
              </a:solidFill>
            </a:endParaRPr>
          </a:p>
        </p:txBody>
      </p:sp>
      <p:sp>
        <p:nvSpPr>
          <p:cNvPr id="15370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49AE5F1-6CD1-4A3A-8A57-167E09B51E57}" type="slidenum">
              <a:rPr lang="fr-FR" altLang="fr-FR" sz="1200" smtClean="0">
                <a:solidFill>
                  <a:srgbClr val="045C75"/>
                </a:solidFill>
              </a:rPr>
              <a:pPr/>
              <a:t>5</a:t>
            </a:fld>
            <a:endParaRPr lang="fr-FR" altLang="fr-FR" sz="1200">
              <a:solidFill>
                <a:srgbClr val="045C75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allAtOnce"/>
      <p:bldP spid="2" grpId="0"/>
      <p:bldP spid="3" grpId="0"/>
      <p:bldP spid="153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ChangeArrowheads="1"/>
          </p:cNvSpPr>
          <p:nvPr/>
        </p:nvSpPr>
        <p:spPr bwMode="auto">
          <a:xfrm rot="10800000" flipV="1">
            <a:off x="377825" y="1713061"/>
            <a:ext cx="8569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fr-FR" altLang="fr-FR" b="1" dirty="0">
                <a:solidFill>
                  <a:srgbClr val="000099"/>
                </a:solidFill>
              </a:rPr>
              <a:t>- </a:t>
            </a:r>
            <a:r>
              <a:rPr lang="fr-FR" altLang="fr-FR" sz="1800" b="1" dirty="0">
                <a:solidFill>
                  <a:srgbClr val="000099"/>
                </a:solidFill>
                <a:latin typeface="+mj-lt"/>
              </a:rPr>
              <a:t>Site web :https://pro.inserm.fr/</a:t>
            </a:r>
            <a:r>
              <a:rPr lang="fr-FR" altLang="fr-FR" sz="1800" b="1" dirty="0" err="1">
                <a:solidFill>
                  <a:srgbClr val="000099"/>
                </a:solidFill>
                <a:latin typeface="+mj-lt"/>
              </a:rPr>
              <a:t>caes</a:t>
            </a:r>
            <a:r>
              <a:rPr lang="fr-FR" altLang="fr-FR" sz="1800" b="1" dirty="0">
                <a:solidFill>
                  <a:srgbClr val="FF00FF"/>
                </a:solidFill>
                <a:latin typeface="+mj-lt"/>
              </a:rPr>
              <a:t>	</a:t>
            </a:r>
          </a:p>
        </p:txBody>
      </p:sp>
      <p:sp>
        <p:nvSpPr>
          <p:cNvPr id="2" name="ZoneTexte 3"/>
          <p:cNvSpPr txBox="1">
            <a:spLocks noChangeArrowheads="1"/>
          </p:cNvSpPr>
          <p:nvPr/>
        </p:nvSpPr>
        <p:spPr bwMode="auto">
          <a:xfrm>
            <a:off x="2339975" y="981075"/>
            <a:ext cx="4600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Modes de communication du CLAS</a:t>
            </a:r>
          </a:p>
        </p:txBody>
      </p:sp>
      <p:sp>
        <p:nvSpPr>
          <p:cNvPr id="17412" name="ZoneTexte 4"/>
          <p:cNvSpPr txBox="1">
            <a:spLocks noChangeArrowheads="1"/>
          </p:cNvSpPr>
          <p:nvPr/>
        </p:nvSpPr>
        <p:spPr bwMode="auto">
          <a:xfrm>
            <a:off x="611560" y="2526792"/>
            <a:ext cx="8208963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Char char="-"/>
            </a:pPr>
            <a:r>
              <a:rPr lang="fr-FR" altLang="fr-FR" sz="1600" b="1" dirty="0">
                <a:solidFill>
                  <a:srgbClr val="000099"/>
                </a:solidFill>
                <a:latin typeface="Constantia" panose="02030602050306030303" pitchFamily="18" charset="0"/>
              </a:rPr>
              <a:t> </a:t>
            </a:r>
            <a:r>
              <a:rPr lang="fr-FR" altLang="fr-FR" sz="1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 lettre  hebdomadaire  Inserm. </a:t>
            </a:r>
          </a:p>
          <a:p>
            <a:pPr eaLnBrk="1" hangingPunct="1"/>
            <a:r>
              <a:rPr lang="fr-FR" altLang="fr-FR" sz="180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(Pôle  communication  Délégation  Régionale  Toulouse)</a:t>
            </a:r>
            <a:endParaRPr lang="fr-FR" altLang="fr-FR" sz="1800" b="1" dirty="0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fr-FR" altLang="fr-FR" sz="1800" b="1" dirty="0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Tx/>
              <a:buChar char="-"/>
            </a:pPr>
            <a:r>
              <a:rPr lang="fr-FR" altLang="fr-FR" sz="1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Annonces  des  activités  par  mail</a:t>
            </a:r>
          </a:p>
          <a:p>
            <a:pPr eaLnBrk="1" hangingPunct="1">
              <a:buFontTx/>
              <a:buChar char="-"/>
            </a:pPr>
            <a:endParaRPr lang="fr-FR" altLang="fr-FR" sz="1800" b="1" dirty="0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Tx/>
              <a:buChar char="-"/>
            </a:pPr>
            <a:r>
              <a:rPr lang="fr-FR" altLang="fr-FR" sz="1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Lors  de  la réunion  annuelle  des  Nouveaux  Entrants  de  l’Inserm.</a:t>
            </a:r>
          </a:p>
          <a:p>
            <a:pPr eaLnBrk="1" hangingPunct="1"/>
            <a:r>
              <a:rPr lang="fr-FR" altLang="fr-FR" sz="180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(Délégation Régionale)</a:t>
            </a:r>
            <a:endParaRPr lang="fr-FR" altLang="fr-FR" sz="1800" b="1" dirty="0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fr-FR" altLang="fr-FR" sz="1800" b="1" dirty="0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Tx/>
              <a:buChar char="-"/>
            </a:pPr>
            <a:r>
              <a:rPr lang="fr-FR" altLang="fr-FR" sz="1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Lors  de  la Cérémonie  des  Départs  à la Retraite  des agents  Inserm.</a:t>
            </a:r>
          </a:p>
          <a:p>
            <a:pPr eaLnBrk="1" hangingPunct="1"/>
            <a:r>
              <a:rPr lang="fr-FR" altLang="fr-FR" sz="180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(Délégation Régionale)</a:t>
            </a:r>
            <a:endParaRPr lang="fr-FR" altLang="fr-F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413" name="ZoneTexte 4"/>
          <p:cNvSpPr txBox="1">
            <a:spLocks noChangeArrowheads="1"/>
          </p:cNvSpPr>
          <p:nvPr/>
        </p:nvSpPr>
        <p:spPr bwMode="auto">
          <a:xfrm>
            <a:off x="107950" y="44450"/>
            <a:ext cx="218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400" b="1" i="1">
                <a:solidFill>
                  <a:srgbClr val="000099"/>
                </a:solidFill>
                <a:latin typeface="Constantia" panose="02030602050306030303" pitchFamily="18" charset="0"/>
              </a:rPr>
              <a:t>CLAS Inserm Toulouse </a:t>
            </a:r>
          </a:p>
        </p:txBody>
      </p:sp>
      <p:sp>
        <p:nvSpPr>
          <p:cNvPr id="17414" name="Espace réservé du pied de page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200" dirty="0">
                <a:solidFill>
                  <a:srgbClr val="045C75"/>
                </a:solidFill>
              </a:rPr>
              <a:t>Assemblée Générale ordinaire du </a:t>
            </a:r>
            <a:r>
              <a:rPr lang="fr-FR" altLang="fr-FR" sz="1200" dirty="0" smtClean="0">
                <a:solidFill>
                  <a:srgbClr val="045C75"/>
                </a:solidFill>
              </a:rPr>
              <a:t>30/05/2023</a:t>
            </a:r>
            <a:endParaRPr lang="fr-FR" altLang="fr-FR" sz="1200" dirty="0">
              <a:solidFill>
                <a:srgbClr val="045C75"/>
              </a:solidFill>
            </a:endParaRPr>
          </a:p>
        </p:txBody>
      </p:sp>
      <p:sp>
        <p:nvSpPr>
          <p:cNvPr id="17415" name="Espace réservé du numéro de diapositive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6D57BD4-542A-4437-BB46-7C0F01E70376}" type="slidenum">
              <a:rPr lang="fr-FR" altLang="fr-FR" sz="1200" smtClean="0">
                <a:solidFill>
                  <a:srgbClr val="045C75"/>
                </a:solidFill>
              </a:rPr>
              <a:pPr/>
              <a:t>6</a:t>
            </a:fld>
            <a:endParaRPr lang="fr-FR" altLang="fr-FR" sz="1200">
              <a:solidFill>
                <a:srgbClr val="045C75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1"/>
          <p:cNvSpPr>
            <a:spLocks noGrp="1"/>
          </p:cNvSpPr>
          <p:nvPr>
            <p:ph type="title"/>
          </p:nvPr>
        </p:nvSpPr>
        <p:spPr>
          <a:xfrm>
            <a:off x="1823243" y="1473507"/>
            <a:ext cx="5040313" cy="288925"/>
          </a:xfrm>
        </p:spPr>
        <p:txBody>
          <a:bodyPr/>
          <a:lstStyle/>
          <a:p>
            <a:pPr algn="ctr" eaLnBrk="1" hangingPunct="1"/>
            <a:r>
              <a:rPr lang="fr-FR" altLang="fr-FR" sz="2400" b="1" u="sng" dirty="0">
                <a:solidFill>
                  <a:srgbClr val="FF3399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Bilan moral de l’exercice 2022</a:t>
            </a:r>
          </a:p>
        </p:txBody>
      </p:sp>
      <p:sp>
        <p:nvSpPr>
          <p:cNvPr id="20483" name="ZoneTexte 6"/>
          <p:cNvSpPr txBox="1">
            <a:spLocks noChangeArrowheads="1"/>
          </p:cNvSpPr>
          <p:nvPr/>
        </p:nvSpPr>
        <p:spPr bwMode="auto">
          <a:xfrm>
            <a:off x="107950" y="44450"/>
            <a:ext cx="2135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400" b="1" i="1">
                <a:solidFill>
                  <a:srgbClr val="000099"/>
                </a:solidFill>
                <a:latin typeface="Constantia" panose="02030602050306030303" pitchFamily="18" charset="0"/>
              </a:rPr>
              <a:t>CLAS Inserm Toulouse</a:t>
            </a:r>
          </a:p>
        </p:txBody>
      </p:sp>
      <p:sp>
        <p:nvSpPr>
          <p:cNvPr id="19460" name="Rectangle 8"/>
          <p:cNvSpPr>
            <a:spLocks noChangeArrowheads="1"/>
          </p:cNvSpPr>
          <p:nvPr/>
        </p:nvSpPr>
        <p:spPr bwMode="auto">
          <a:xfrm>
            <a:off x="1547664" y="2420888"/>
            <a:ext cx="640793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0BD0D9"/>
              </a:buClr>
              <a:buFont typeface="Wingdings 2" panose="05020102010507070707" pitchFamily="18" charset="2"/>
              <a:buNone/>
              <a:defRPr/>
            </a:pPr>
            <a:r>
              <a:rPr lang="fr-FR" altLang="fr-FR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  <a:r>
              <a:rPr lang="fr-FR" altLang="fr-FR" sz="1800" b="1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sz="18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Activités </a:t>
            </a:r>
            <a:r>
              <a:rPr lang="fr-FR" altLang="fr-FR" sz="1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eaLnBrk="1" hangingPunct="1">
              <a:buClr>
                <a:srgbClr val="0BD0D9"/>
              </a:buClr>
              <a:buFont typeface="Wingdings 2" panose="05020102010507070707" pitchFamily="18" charset="2"/>
              <a:buNone/>
              <a:defRPr/>
            </a:pPr>
            <a:r>
              <a:rPr lang="fr-FR" altLang="fr-FR" sz="1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fr-FR" altLang="fr-FR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fr-FR" altLang="fr-FR" sz="1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sz="18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Collectives</a:t>
            </a:r>
            <a:endParaRPr lang="fr-FR" altLang="fr-FR" sz="1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Clr>
                <a:srgbClr val="0BD0D9"/>
              </a:buClr>
              <a:buFont typeface="Wingdings 2" panose="05020102010507070707" pitchFamily="18" charset="2"/>
              <a:buNone/>
              <a:defRPr/>
            </a:pPr>
            <a:r>
              <a:rPr lang="fr-FR" altLang="fr-FR" sz="1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fr-FR" altLang="fr-FR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fr-FR" altLang="fr-FR" sz="18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Individuelles</a:t>
            </a:r>
            <a:endParaRPr lang="fr-FR" altLang="fr-FR" sz="1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Clr>
                <a:srgbClr val="0BD0D9"/>
              </a:buClr>
              <a:buFont typeface="Wingdings 2" panose="05020102010507070707" pitchFamily="18" charset="2"/>
              <a:buNone/>
              <a:defRPr/>
            </a:pPr>
            <a:r>
              <a:rPr lang="fr-FR" altLang="fr-FR" sz="1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</a:p>
          <a:p>
            <a:pPr eaLnBrk="1" hangingPunct="1">
              <a:buClr>
                <a:srgbClr val="0BD0D9"/>
              </a:buClr>
              <a:buFont typeface="Wingdings 2" panose="05020102010507070707" pitchFamily="18" charset="2"/>
              <a:buNone/>
              <a:defRPr/>
            </a:pPr>
            <a:r>
              <a:rPr lang="fr-FR" altLang="fr-FR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242</a:t>
            </a:r>
            <a:r>
              <a:rPr lang="fr-FR" altLang="fr-FR" sz="1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sz="18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Participants </a:t>
            </a:r>
            <a:r>
              <a:rPr lang="fr-FR" altLang="fr-FR" sz="1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 total  dont : </a:t>
            </a:r>
          </a:p>
          <a:p>
            <a:pPr eaLnBrk="1" hangingPunct="1">
              <a:buClr>
                <a:srgbClr val="0BD0D9"/>
              </a:buClr>
              <a:buFont typeface="Wingdings 2" panose="05020102010507070707" pitchFamily="18" charset="2"/>
              <a:buNone/>
              <a:defRPr/>
            </a:pPr>
            <a:r>
              <a:rPr lang="fr-FR" altLang="fr-FR" sz="1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fr-FR" altLang="fr-FR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</a:t>
            </a:r>
            <a:r>
              <a:rPr lang="fr-FR" altLang="fr-FR" sz="1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sz="1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Participants Inserm statutaires, CDD, étudiants, </a:t>
            </a:r>
            <a:r>
              <a:rPr lang="fr-FR" altLang="fr-FR" sz="18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vacataires</a:t>
            </a:r>
            <a:endParaRPr lang="fr-FR" altLang="fr-FR" sz="18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Clr>
                <a:srgbClr val="0BD0D9"/>
              </a:buClr>
              <a:buFont typeface="Wingdings 2" panose="05020102010507070707" pitchFamily="18" charset="2"/>
              <a:buNone/>
              <a:defRPr/>
            </a:pPr>
            <a:r>
              <a:rPr lang="fr-FR" altLang="fr-FR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20</a:t>
            </a:r>
            <a:r>
              <a:rPr lang="fr-FR" altLang="fr-FR" sz="1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sz="1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Ouvrants droit retraités </a:t>
            </a:r>
          </a:p>
          <a:p>
            <a:pPr eaLnBrk="1" hangingPunct="1">
              <a:buClr>
                <a:srgbClr val="0BD0D9"/>
              </a:buClr>
              <a:buFont typeface="Wingdings 2" panose="05020102010507070707" pitchFamily="18" charset="2"/>
              <a:buNone/>
              <a:defRPr/>
            </a:pPr>
            <a:r>
              <a:rPr lang="fr-FR" altLang="fr-FR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22 </a:t>
            </a:r>
            <a:r>
              <a:rPr lang="fr-FR" altLang="fr-FR" sz="1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Autres participants autres EPST</a:t>
            </a:r>
          </a:p>
          <a:p>
            <a:pPr eaLnBrk="1" hangingPunct="1">
              <a:buClr>
                <a:srgbClr val="0BD0D9"/>
              </a:buClr>
              <a:buFont typeface="Wingdings 2" panose="05020102010507070707" pitchFamily="18" charset="2"/>
              <a:buNone/>
              <a:defRPr/>
            </a:pPr>
            <a:endParaRPr lang="fr-FR" altLang="fr-FR" sz="1800" b="1" dirty="0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Clr>
                <a:srgbClr val="0BD0D9"/>
              </a:buClr>
              <a:buFont typeface="Wingdings 2" panose="05020102010507070707" pitchFamily="18" charset="2"/>
              <a:buNone/>
              <a:defRPr/>
            </a:pPr>
            <a:r>
              <a:rPr lang="fr-FR" altLang="fr-FR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575</a:t>
            </a:r>
            <a:r>
              <a:rPr lang="fr-FR" altLang="fr-FR" sz="1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sz="1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Participations</a:t>
            </a:r>
            <a:r>
              <a:rPr lang="fr-FR" altLang="fr-FR" sz="1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sz="14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sp>
        <p:nvSpPr>
          <p:cNvPr id="20604" name="Espace réservé du pied de page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200" dirty="0">
                <a:solidFill>
                  <a:srgbClr val="045C75"/>
                </a:solidFill>
              </a:rPr>
              <a:t>Assemblée Générale ordinaire du </a:t>
            </a:r>
            <a:r>
              <a:rPr lang="fr-FR" altLang="fr-FR" sz="1200" dirty="0" smtClean="0">
                <a:solidFill>
                  <a:srgbClr val="045C75"/>
                </a:solidFill>
              </a:rPr>
              <a:t>30/05/2023</a:t>
            </a:r>
            <a:endParaRPr lang="fr-FR" altLang="fr-FR" sz="1200" dirty="0">
              <a:solidFill>
                <a:srgbClr val="045C75"/>
              </a:solidFill>
            </a:endParaRPr>
          </a:p>
        </p:txBody>
      </p:sp>
      <p:sp>
        <p:nvSpPr>
          <p:cNvPr id="20605" name="Espace réservé du numéro de diapositive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5E903C7-2F18-4144-850A-65E25CB34D9A}" type="slidenum">
              <a:rPr lang="fr-FR" altLang="fr-FR" sz="1200" smtClean="0">
                <a:solidFill>
                  <a:srgbClr val="045C75"/>
                </a:solidFill>
              </a:rPr>
              <a:pPr/>
              <a:t>7</a:t>
            </a:fld>
            <a:endParaRPr lang="fr-FR" altLang="fr-FR" sz="1200">
              <a:solidFill>
                <a:srgbClr val="045C75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613E22-DF7C-30B2-4A5B-920044C5B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Assemblée Générale ordinaire du </a:t>
            </a:r>
            <a:r>
              <a:rPr lang="fr-FR" dirty="0" smtClean="0"/>
              <a:t>30/05/2023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0B54B2-5DA3-9C74-EA1A-BFBEE44A4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BA259A-C252-40C5-AFED-DE3A06E0BDDC}" type="slidenum">
              <a:rPr lang="fr-FR" altLang="fr-FR" smtClean="0"/>
              <a:pPr>
                <a:defRPr/>
              </a:pPr>
              <a:t>8</a:t>
            </a:fld>
            <a:endParaRPr lang="fr-FR" altLang="fr-FR"/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AF7AD283-0279-5295-80FB-AB2947D4C9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526357"/>
              </p:ext>
            </p:extLst>
          </p:nvPr>
        </p:nvGraphicFramePr>
        <p:xfrm>
          <a:off x="251520" y="1052737"/>
          <a:ext cx="4392488" cy="5093334"/>
        </p:xfrm>
        <a:graphic>
          <a:graphicData uri="http://schemas.openxmlformats.org/drawingml/2006/table">
            <a:tbl>
              <a:tblPr firstRow="1" firstCol="1" bandRow="1"/>
              <a:tblGrid>
                <a:gridCol w="720080">
                  <a:extLst>
                    <a:ext uri="{9D8B030D-6E8A-4147-A177-3AD203B41FA5}">
                      <a16:colId xmlns:a16="http://schemas.microsoft.com/office/drawing/2014/main" val="4050513726"/>
                    </a:ext>
                  </a:extLst>
                </a:gridCol>
                <a:gridCol w="2103663">
                  <a:extLst>
                    <a:ext uri="{9D8B030D-6E8A-4147-A177-3AD203B41FA5}">
                      <a16:colId xmlns:a16="http://schemas.microsoft.com/office/drawing/2014/main" val="3154693779"/>
                    </a:ext>
                  </a:extLst>
                </a:gridCol>
                <a:gridCol w="1568745">
                  <a:extLst>
                    <a:ext uri="{9D8B030D-6E8A-4147-A177-3AD203B41FA5}">
                      <a16:colId xmlns:a16="http://schemas.microsoft.com/office/drawing/2014/main" val="61510393"/>
                    </a:ext>
                  </a:extLst>
                </a:gridCol>
              </a:tblGrid>
              <a:tr h="205924">
                <a:tc>
                  <a:txBody>
                    <a:bodyPr/>
                    <a:lstStyle/>
                    <a:p>
                      <a:r>
                        <a:rPr lang="fr-FR" sz="1050" b="1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Secteurs</a:t>
                      </a:r>
                      <a:endParaRPr lang="fr-FR" sz="105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15" marR="54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b="1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Activités collectives</a:t>
                      </a:r>
                      <a:endParaRPr lang="fr-FR" sz="105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15" marR="54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b="1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Mode de subvention</a:t>
                      </a:r>
                      <a:endParaRPr lang="fr-FR" sz="105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15" marR="54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3262990"/>
                  </a:ext>
                </a:extLst>
              </a:tr>
              <a:tr h="370139">
                <a:tc>
                  <a:txBody>
                    <a:bodyPr/>
                    <a:lstStyle/>
                    <a:p>
                      <a:r>
                        <a:rPr lang="fr-FR" sz="1050" b="1" i="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Noël</a:t>
                      </a:r>
                      <a:endParaRPr lang="fr-FR" sz="1050" b="1" i="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15" marR="54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b="1" i="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Fête de Noël des enfants </a:t>
                      </a:r>
                      <a:r>
                        <a:rPr lang="fr-FR" sz="1050" b="1" i="0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Inserm </a:t>
                      </a:r>
                      <a:r>
                        <a:rPr lang="fr-FR" sz="1050" b="1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101P</a:t>
                      </a:r>
                      <a:r>
                        <a:rPr lang="fr-FR" sz="1050" b="1" i="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et </a:t>
                      </a:r>
                      <a:r>
                        <a:rPr lang="fr-FR" sz="1050" b="1" i="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154 enfants ( jouets)</a:t>
                      </a:r>
                      <a:endParaRPr lang="fr-FR" sz="1050" b="1" i="0" dirty="0">
                        <a:solidFill>
                          <a:srgbClr val="7030A0"/>
                        </a:solidFill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15" marR="54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b="1" i="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fr-FR" sz="1050" b="1" i="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15" marR="54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6377725"/>
                  </a:ext>
                </a:extLst>
              </a:tr>
              <a:tr h="465591">
                <a:tc rowSpan="10">
                  <a:txBody>
                    <a:bodyPr/>
                    <a:lstStyle/>
                    <a:p>
                      <a:endParaRPr lang="fr-FR" sz="1050" b="1" i="0" dirty="0" smtClean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fr-FR" sz="1050" b="1" i="0" dirty="0" smtClean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fr-FR" sz="1050" b="1" i="0" dirty="0" smtClean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fr-FR" sz="1050" b="1" i="0" dirty="0" smtClean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fr-FR" sz="1050" b="1" i="0" dirty="0" smtClean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fr-FR" sz="1050" b="1" i="0" dirty="0" smtClean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fr-FR" sz="1050" b="1" i="0" dirty="0" smtClean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fr-FR" sz="1050" b="1" i="0" dirty="0" smtClean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fr-FR" sz="1050" b="1" i="0" dirty="0" smtClean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fr-FR" sz="1050" b="1" i="0" dirty="0" smtClean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fr-FR" sz="1050" b="1" i="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1050" b="1" i="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Loisirs culture</a:t>
                      </a:r>
                      <a:endParaRPr lang="fr-FR" sz="1050" b="1" i="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15" marR="54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b="1" i="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Ateliers Chant chorale </a:t>
                      </a:r>
                      <a:r>
                        <a:rPr lang="fr-FR" sz="1050" b="1" i="0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hebdomadaire </a:t>
                      </a:r>
                      <a:r>
                        <a:rPr lang="fr-FR" sz="1050" b="1" i="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 sessions) sur 2 sites géographiques </a:t>
                      </a:r>
                      <a:r>
                        <a:rPr lang="fr-FR" sz="1050" b="1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19P</a:t>
                      </a:r>
                      <a:r>
                        <a:rPr lang="fr-FR" sz="1050" b="1" i="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et </a:t>
                      </a:r>
                      <a:r>
                        <a:rPr lang="fr-FR" sz="1050" b="1" i="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33p</a:t>
                      </a:r>
                      <a:endParaRPr lang="fr-FR" sz="1050" b="1" i="0" dirty="0">
                        <a:solidFill>
                          <a:srgbClr val="7030A0"/>
                        </a:solidFill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15" marR="54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b="1" i="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session à 35% et 1 session à 50%</a:t>
                      </a:r>
                      <a:endParaRPr lang="fr-FR" sz="1050" b="1" i="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15" marR="54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9604097"/>
                  </a:ext>
                </a:extLst>
              </a:tr>
              <a:tr h="310394">
                <a:tc vMerge="1">
                  <a:txBody>
                    <a:bodyPr/>
                    <a:lstStyle/>
                    <a:p>
                      <a:endParaRPr lang="fr-FR" sz="1050" b="1" i="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15" marR="54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b="1" i="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Atelier stretching en </a:t>
                      </a:r>
                      <a:r>
                        <a:rPr lang="fr-FR" sz="1050" b="1" i="0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Visio </a:t>
                      </a:r>
                      <a:r>
                        <a:rPr lang="fr-FR" sz="1050" b="1" i="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 session) </a:t>
                      </a:r>
                      <a:r>
                        <a:rPr lang="fr-FR" sz="1050" b="1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8P</a:t>
                      </a:r>
                      <a:r>
                        <a:rPr lang="fr-FR" sz="1050" b="1" i="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fr-FR" sz="1050" b="1" i="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8p</a:t>
                      </a:r>
                      <a:endParaRPr lang="fr-FR" sz="1050" b="1" i="0" dirty="0">
                        <a:solidFill>
                          <a:srgbClr val="7030A0"/>
                        </a:solidFill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15" marR="54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b="1" i="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session à 35%</a:t>
                      </a:r>
                      <a:endParaRPr lang="fr-FR" sz="1050" b="1" i="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15" marR="54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7833291"/>
                  </a:ext>
                </a:extLst>
              </a:tr>
              <a:tr h="208012">
                <a:tc vMerge="1">
                  <a:txBody>
                    <a:bodyPr/>
                    <a:lstStyle/>
                    <a:p>
                      <a:endParaRPr lang="fr-FR" sz="1050" b="1" i="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15" marR="54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b="1" i="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Galette des retraités  </a:t>
                      </a:r>
                      <a:r>
                        <a:rPr lang="fr-FR" sz="1050" b="1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9P</a:t>
                      </a:r>
                      <a:r>
                        <a:rPr lang="fr-FR" sz="1050" b="1" i="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et </a:t>
                      </a:r>
                      <a:r>
                        <a:rPr lang="fr-FR" sz="1050" b="1" i="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12p</a:t>
                      </a:r>
                      <a:endParaRPr lang="fr-FR" sz="1050" b="1" i="0" dirty="0">
                        <a:solidFill>
                          <a:srgbClr val="7030A0"/>
                        </a:solidFill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15" marR="54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b="1" i="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35%</a:t>
                      </a:r>
                      <a:endParaRPr lang="fr-FR" sz="1050" b="1" i="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15" marR="54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8713225"/>
                  </a:ext>
                </a:extLst>
              </a:tr>
              <a:tr h="310394">
                <a:tc vMerge="1">
                  <a:txBody>
                    <a:bodyPr/>
                    <a:lstStyle/>
                    <a:p>
                      <a:endParaRPr lang="fr-FR" sz="1050" b="1" i="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15" marR="54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b="1" i="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Journée ski  </a:t>
                      </a:r>
                      <a:r>
                        <a:rPr lang="fr-FR" sz="1050" b="1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17P</a:t>
                      </a:r>
                      <a:r>
                        <a:rPr lang="fr-FR" sz="1050" b="1" i="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et </a:t>
                      </a:r>
                      <a:r>
                        <a:rPr lang="fr-FR" sz="1050" b="1" i="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30p</a:t>
                      </a:r>
                      <a:endParaRPr lang="fr-FR" sz="1050" b="1" i="0" dirty="0">
                        <a:solidFill>
                          <a:srgbClr val="7030A0"/>
                        </a:solidFill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15" marR="54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b="1" i="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35%</a:t>
                      </a:r>
                      <a:endParaRPr lang="fr-FR" sz="1050" b="1" i="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15" marR="54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5959286"/>
                  </a:ext>
                </a:extLst>
              </a:tr>
              <a:tr h="193662">
                <a:tc vMerge="1">
                  <a:txBody>
                    <a:bodyPr/>
                    <a:lstStyle/>
                    <a:p>
                      <a:endParaRPr lang="fr-FR" sz="1050" b="1" i="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15" marR="54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b="1" i="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Animaparc </a:t>
                      </a:r>
                      <a:r>
                        <a:rPr lang="fr-FR" sz="1050" b="1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13P</a:t>
                      </a:r>
                      <a:r>
                        <a:rPr lang="fr-FR" sz="1050" b="1" i="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et </a:t>
                      </a:r>
                      <a:r>
                        <a:rPr lang="fr-FR" sz="1050" b="1" i="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45p</a:t>
                      </a:r>
                      <a:endParaRPr lang="fr-FR" sz="1050" b="1" i="0" dirty="0">
                        <a:solidFill>
                          <a:srgbClr val="7030A0"/>
                        </a:solidFill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15" marR="54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b="1" i="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fr-FR" sz="1050" b="1" i="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15" marR="54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776379"/>
                  </a:ext>
                </a:extLst>
              </a:tr>
              <a:tr h="310394">
                <a:tc vMerge="1">
                  <a:txBody>
                    <a:bodyPr/>
                    <a:lstStyle/>
                    <a:p>
                      <a:endParaRPr lang="fr-FR" sz="1050" b="1" i="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15" marR="54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b="1" i="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Walloween </a:t>
                      </a:r>
                      <a:r>
                        <a:rPr lang="fr-FR" sz="1050" b="1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8P</a:t>
                      </a:r>
                      <a:r>
                        <a:rPr lang="fr-FR" sz="1050" b="1" i="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et </a:t>
                      </a:r>
                      <a:r>
                        <a:rPr lang="fr-FR" sz="1050" b="1" i="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25p</a:t>
                      </a:r>
                      <a:endParaRPr lang="fr-FR" sz="1050" b="1" i="0" dirty="0">
                        <a:solidFill>
                          <a:srgbClr val="7030A0"/>
                        </a:solidFill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15" marR="54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b="1" i="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fr-FR" sz="1050" b="1" i="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15" marR="54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079119"/>
                  </a:ext>
                </a:extLst>
              </a:tr>
              <a:tr h="642493">
                <a:tc vMerge="1">
                  <a:txBody>
                    <a:bodyPr/>
                    <a:lstStyle/>
                    <a:p>
                      <a:endParaRPr lang="fr-FR" sz="1050" b="1" i="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15" marR="54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b="1" i="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Repas croisière canal du midi 50 ans CAES</a:t>
                      </a:r>
                    </a:p>
                    <a:p>
                      <a:r>
                        <a:rPr lang="fr-FR" sz="1050" b="1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19P </a:t>
                      </a:r>
                      <a:r>
                        <a:rPr lang="fr-FR" sz="1050" b="1" i="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et</a:t>
                      </a:r>
                      <a:r>
                        <a:rPr lang="fr-FR" sz="1050" b="1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050" b="1" i="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46p</a:t>
                      </a:r>
                      <a:endParaRPr lang="fr-FR" sz="1050" b="1" i="0" dirty="0">
                        <a:solidFill>
                          <a:srgbClr val="7030A0"/>
                        </a:solidFill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15" marR="54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b="1" i="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50% sur la part repas + prise en charge de la privatisation et animation par le CLAS</a:t>
                      </a:r>
                      <a:endParaRPr lang="fr-FR" sz="1050" b="1" i="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15" marR="54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7119490"/>
                  </a:ext>
                </a:extLst>
              </a:tr>
              <a:tr h="199241">
                <a:tc vMerge="1">
                  <a:txBody>
                    <a:bodyPr/>
                    <a:lstStyle/>
                    <a:p>
                      <a:endParaRPr lang="fr-FR" sz="1050" b="1" i="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15" marR="54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b="1" i="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Disney sur glace </a:t>
                      </a:r>
                      <a:r>
                        <a:rPr lang="fr-FR" sz="1050" b="1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9P</a:t>
                      </a:r>
                      <a:r>
                        <a:rPr lang="fr-FR" sz="1050" b="1" i="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et </a:t>
                      </a:r>
                      <a:r>
                        <a:rPr lang="fr-FR" sz="1050" b="1" i="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26p</a:t>
                      </a:r>
                      <a:endParaRPr lang="fr-FR" sz="1050" b="1" i="0" dirty="0">
                        <a:solidFill>
                          <a:srgbClr val="7030A0"/>
                        </a:solidFill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15" marR="54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b="1" i="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35%</a:t>
                      </a:r>
                      <a:endParaRPr lang="fr-FR" sz="1050" b="1" i="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15" marR="54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1681665"/>
                  </a:ext>
                </a:extLst>
              </a:tr>
              <a:tr h="310394">
                <a:tc vMerge="1">
                  <a:txBody>
                    <a:bodyPr/>
                    <a:lstStyle/>
                    <a:p>
                      <a:endParaRPr lang="fr-FR" sz="1050" b="1" i="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15" marR="54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b="1" i="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Cirque </a:t>
                      </a:r>
                      <a:r>
                        <a:rPr lang="fr-FR" sz="1050" b="1" i="0" dirty="0" err="1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océania</a:t>
                      </a:r>
                      <a:r>
                        <a:rPr lang="fr-FR" sz="1050" b="1" i="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fr-FR" sz="1050" b="1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11P</a:t>
                      </a:r>
                      <a:r>
                        <a:rPr lang="fr-FR" sz="1050" b="1" i="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et </a:t>
                      </a:r>
                      <a:r>
                        <a:rPr lang="fr-FR" sz="1050" b="1" i="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38p</a:t>
                      </a:r>
                      <a:endParaRPr lang="fr-FR" sz="1050" b="1" i="0" dirty="0">
                        <a:solidFill>
                          <a:srgbClr val="7030A0"/>
                        </a:solidFill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15" marR="54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b="1" i="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35%</a:t>
                      </a:r>
                      <a:endParaRPr lang="fr-FR" sz="1050" b="1" i="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15" marR="54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9431921"/>
                  </a:ext>
                </a:extLst>
              </a:tr>
              <a:tr h="310394">
                <a:tc vMerge="1">
                  <a:txBody>
                    <a:bodyPr/>
                    <a:lstStyle/>
                    <a:p>
                      <a:endParaRPr lang="fr-FR" sz="1050" b="1" i="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15" marR="54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b="1" i="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divers spectacles salle </a:t>
                      </a:r>
                      <a:r>
                        <a:rPr lang="fr-FR" sz="1050" b="1" i="0" dirty="0" err="1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Odyssud</a:t>
                      </a:r>
                      <a:r>
                        <a:rPr lang="fr-FR" sz="1050" b="1" i="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fr-FR" sz="1050" b="1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16P</a:t>
                      </a:r>
                      <a:r>
                        <a:rPr lang="fr-FR" sz="1050" b="1" i="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et </a:t>
                      </a:r>
                      <a:r>
                        <a:rPr lang="fr-FR" sz="1050" b="1" i="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83p</a:t>
                      </a:r>
                      <a:endParaRPr lang="fr-FR" sz="1050" b="1" i="0" dirty="0">
                        <a:solidFill>
                          <a:srgbClr val="7030A0"/>
                        </a:solidFill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15" marR="54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b="1" i="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fr-FR" sz="1050" b="1" i="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15" marR="54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6178073"/>
                  </a:ext>
                </a:extLst>
              </a:tr>
              <a:tr h="312852">
                <a:tc rowSpan="3">
                  <a:txBody>
                    <a:bodyPr/>
                    <a:lstStyle/>
                    <a:p>
                      <a:r>
                        <a:rPr lang="fr-FR" sz="1050" b="1" dirty="0" smtClean="0">
                          <a:solidFill>
                            <a:srgbClr val="0000FF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                                                                                                         </a:t>
                      </a:r>
                    </a:p>
                    <a:p>
                      <a:endParaRPr lang="fr-FR" sz="1050" b="1" dirty="0" smtClean="0">
                        <a:solidFill>
                          <a:srgbClr val="0000FF"/>
                        </a:solidFill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1050" b="1" dirty="0" smtClean="0">
                          <a:solidFill>
                            <a:srgbClr val="0000FF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Sport</a:t>
                      </a:r>
                      <a:endParaRPr lang="fr-FR" sz="1050" b="1" dirty="0">
                        <a:solidFill>
                          <a:srgbClr val="0000FF"/>
                        </a:solidFill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15" marR="54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b="1" i="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Atelier Tai chi hebdomadaire (4 sessions) </a:t>
                      </a:r>
                      <a:r>
                        <a:rPr lang="fr-FR" sz="1050" b="1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7P</a:t>
                      </a:r>
                      <a:r>
                        <a:rPr lang="fr-FR" sz="1050" b="1" i="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et </a:t>
                      </a:r>
                      <a:r>
                        <a:rPr lang="fr-FR" sz="1050" b="1" i="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19p</a:t>
                      </a:r>
                      <a:endParaRPr lang="fr-FR" sz="1050" b="1" i="0" dirty="0">
                        <a:solidFill>
                          <a:srgbClr val="7030A0"/>
                        </a:solidFill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15" marR="54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b="1" i="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sessions à 35% et  2 sessions à 50%</a:t>
                      </a:r>
                      <a:endParaRPr lang="fr-FR" sz="1050" b="1" i="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15" marR="54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3041988"/>
                  </a:ext>
                </a:extLst>
              </a:tr>
              <a:tr h="310394">
                <a:tc vMerge="1">
                  <a:txBody>
                    <a:bodyPr/>
                    <a:lstStyle/>
                    <a:p>
                      <a:endParaRPr lang="fr-FR" sz="1050" b="1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15" marR="54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b="1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Marche nordique (3 sessions) hebdomadaire </a:t>
                      </a:r>
                      <a:r>
                        <a:rPr lang="fr-FR" sz="105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12P</a:t>
                      </a:r>
                      <a:r>
                        <a:rPr lang="fr-FR" sz="1050" b="1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et </a:t>
                      </a:r>
                      <a:r>
                        <a:rPr lang="fr-FR" sz="1050" b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25p</a:t>
                      </a:r>
                      <a:endParaRPr lang="fr-FR" sz="1050" b="1" dirty="0">
                        <a:solidFill>
                          <a:srgbClr val="7030A0"/>
                        </a:solidFill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15" marR="54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b="1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session à 35% et 2 sessions à 50%</a:t>
                      </a:r>
                      <a:endParaRPr lang="fr-FR" sz="1050" b="1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15" marR="54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3465784"/>
                  </a:ext>
                </a:extLst>
              </a:tr>
              <a:tr h="310394">
                <a:tc vMerge="1">
                  <a:txBody>
                    <a:bodyPr/>
                    <a:lstStyle/>
                    <a:p>
                      <a:endParaRPr lang="fr-FR" sz="1050" b="1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15" marR="54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b="1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Atelier gym santé hebdomadaire 1 session </a:t>
                      </a:r>
                      <a:r>
                        <a:rPr lang="fr-FR" sz="105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9P</a:t>
                      </a:r>
                      <a:r>
                        <a:rPr lang="fr-FR" sz="1050" b="1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et </a:t>
                      </a:r>
                      <a:r>
                        <a:rPr lang="fr-FR" sz="1050" b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9p</a:t>
                      </a:r>
                      <a:endParaRPr lang="fr-FR" sz="1050" b="1" dirty="0">
                        <a:solidFill>
                          <a:srgbClr val="7030A0"/>
                        </a:solidFill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15" marR="54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b="1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fr-FR" sz="1050" b="1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15" marR="54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6790399"/>
                  </a:ext>
                </a:extLst>
              </a:tr>
              <a:tr h="262421">
                <a:tc>
                  <a:txBody>
                    <a:bodyPr/>
                    <a:lstStyle/>
                    <a:p>
                      <a:r>
                        <a:rPr lang="fr-FR" sz="1050" b="1" dirty="0" err="1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Week</a:t>
                      </a:r>
                      <a:r>
                        <a:rPr lang="fr-FR" sz="1050" b="1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End</a:t>
                      </a:r>
                      <a:endParaRPr lang="fr-FR" sz="1050" b="1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15" marR="54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b="1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Week end ski </a:t>
                      </a:r>
                      <a:r>
                        <a:rPr lang="fr-FR" sz="105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14P</a:t>
                      </a:r>
                      <a:r>
                        <a:rPr lang="fr-FR" sz="1050" b="1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et </a:t>
                      </a:r>
                      <a:r>
                        <a:rPr lang="fr-FR" sz="1050" b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34p</a:t>
                      </a:r>
                      <a:endParaRPr lang="fr-FR" sz="1050" b="1" dirty="0">
                        <a:solidFill>
                          <a:srgbClr val="7030A0"/>
                        </a:solidFill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15" marR="54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b="1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Grille promo 35 – 85 %</a:t>
                      </a:r>
                      <a:endParaRPr lang="fr-FR" sz="1050" b="1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15" marR="54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1676062"/>
                  </a:ext>
                </a:extLst>
              </a:tr>
            </a:tbl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C22E470E-6DFF-3155-7FA8-623D63808C9B}"/>
              </a:ext>
            </a:extLst>
          </p:cNvPr>
          <p:cNvSpPr txBox="1"/>
          <p:nvPr/>
        </p:nvSpPr>
        <p:spPr>
          <a:xfrm>
            <a:off x="2280356" y="404664"/>
            <a:ext cx="45832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altLang="fr-FR" sz="2400" b="1" u="sng" dirty="0">
                <a:solidFill>
                  <a:srgbClr val="FF3399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Bilan moral de l’exercice 2022</a:t>
            </a:r>
            <a:endParaRPr lang="fr-FR" dirty="0"/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F398B85C-F9B4-C51E-7281-1626B0D861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418463"/>
              </p:ext>
            </p:extLst>
          </p:nvPr>
        </p:nvGraphicFramePr>
        <p:xfrm>
          <a:off x="4921696" y="1705352"/>
          <a:ext cx="3898776" cy="1920240"/>
        </p:xfrm>
        <a:graphic>
          <a:graphicData uri="http://schemas.openxmlformats.org/drawingml/2006/table">
            <a:tbl>
              <a:tblPr firstRow="1" firstCol="1" bandRow="1"/>
              <a:tblGrid>
                <a:gridCol w="824741">
                  <a:extLst>
                    <a:ext uri="{9D8B030D-6E8A-4147-A177-3AD203B41FA5}">
                      <a16:colId xmlns:a16="http://schemas.microsoft.com/office/drawing/2014/main" val="589374593"/>
                    </a:ext>
                  </a:extLst>
                </a:gridCol>
                <a:gridCol w="1839391">
                  <a:extLst>
                    <a:ext uri="{9D8B030D-6E8A-4147-A177-3AD203B41FA5}">
                      <a16:colId xmlns:a16="http://schemas.microsoft.com/office/drawing/2014/main" val="1704370467"/>
                    </a:ext>
                  </a:extLst>
                </a:gridCol>
                <a:gridCol w="1234644">
                  <a:extLst>
                    <a:ext uri="{9D8B030D-6E8A-4147-A177-3AD203B41FA5}">
                      <a16:colId xmlns:a16="http://schemas.microsoft.com/office/drawing/2014/main" val="360805226"/>
                    </a:ext>
                  </a:extLst>
                </a:gridCol>
              </a:tblGrid>
              <a:tr h="293746">
                <a:tc>
                  <a:txBody>
                    <a:bodyPr/>
                    <a:lstStyle/>
                    <a:p>
                      <a:r>
                        <a:rPr lang="fr-FR" sz="1050" b="1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Secteurs</a:t>
                      </a:r>
                      <a:endParaRPr lang="fr-FR" sz="1050" b="1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b="1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Activités individuelles</a:t>
                      </a:r>
                      <a:endParaRPr lang="fr-FR" sz="1050" b="1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b="1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Mode de subvention</a:t>
                      </a:r>
                      <a:endParaRPr lang="fr-FR" sz="1050" b="1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0466044"/>
                  </a:ext>
                </a:extLst>
              </a:tr>
              <a:tr h="310215">
                <a:tc>
                  <a:txBody>
                    <a:bodyPr/>
                    <a:lstStyle/>
                    <a:p>
                      <a:r>
                        <a:rPr lang="fr-FR" sz="1050" b="1" i="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Billetterie</a:t>
                      </a:r>
                      <a:endParaRPr lang="fr-FR" sz="1050" b="1" i="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b="1" i="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cinéma  </a:t>
                      </a:r>
                      <a:r>
                        <a:rPr lang="fr-FR" sz="1050" b="1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22P</a:t>
                      </a:r>
                      <a:r>
                        <a:rPr lang="fr-FR" sz="1050" b="1" i="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et </a:t>
                      </a:r>
                      <a:r>
                        <a:rPr lang="fr-FR" sz="1050" b="1" i="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22p</a:t>
                      </a:r>
                      <a:r>
                        <a:rPr lang="fr-FR" sz="1050" b="1" i="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pour 150 billets vendus</a:t>
                      </a:r>
                      <a:endParaRPr lang="fr-FR" sz="1050" b="1" i="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b="1" i="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35%</a:t>
                      </a:r>
                      <a:endParaRPr lang="fr-FR" sz="1050" b="1" i="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0747346"/>
                  </a:ext>
                </a:extLst>
              </a:tr>
              <a:tr h="310215">
                <a:tc>
                  <a:txBody>
                    <a:bodyPr/>
                    <a:lstStyle/>
                    <a:p>
                      <a:r>
                        <a:rPr lang="fr-FR" sz="1050" b="1" i="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Billetterie</a:t>
                      </a:r>
                      <a:endParaRPr lang="fr-FR" sz="1050" b="1" i="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b="1" i="0" dirty="0" err="1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Calicéo</a:t>
                      </a:r>
                      <a:r>
                        <a:rPr lang="fr-FR" sz="1050" b="1" i="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fr-FR" sz="1050" b="1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22P</a:t>
                      </a:r>
                      <a:r>
                        <a:rPr lang="fr-FR" sz="1050" b="1" i="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et </a:t>
                      </a:r>
                      <a:r>
                        <a:rPr lang="fr-FR" sz="1050" b="1" i="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22p</a:t>
                      </a:r>
                      <a:r>
                        <a:rPr lang="fr-FR" sz="1050" b="1" i="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pour 86 billets vendus</a:t>
                      </a:r>
                      <a:endParaRPr lang="fr-FR" sz="1050" b="1" i="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b="1" i="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0%, tarif CE</a:t>
                      </a:r>
                      <a:endParaRPr lang="fr-FR" sz="1050" b="1" i="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0984123"/>
                  </a:ext>
                </a:extLst>
              </a:tr>
              <a:tr h="440619">
                <a:tc>
                  <a:txBody>
                    <a:bodyPr/>
                    <a:lstStyle/>
                    <a:p>
                      <a:r>
                        <a:rPr lang="fr-FR" sz="1050" b="1" i="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Subvention à posteriori</a:t>
                      </a:r>
                      <a:endParaRPr lang="fr-FR" sz="1050" b="1" i="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b="1" i="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Subvention individuelle à posteriori activité culturelle régulière </a:t>
                      </a:r>
                      <a:r>
                        <a:rPr lang="fr-FR" sz="1050" b="1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5P</a:t>
                      </a:r>
                      <a:r>
                        <a:rPr lang="fr-FR" sz="1050" b="1" i="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et </a:t>
                      </a:r>
                      <a:r>
                        <a:rPr lang="fr-FR" sz="1050" b="1" i="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5p</a:t>
                      </a:r>
                      <a:endParaRPr lang="fr-FR" sz="1050" b="1" i="0" dirty="0">
                        <a:solidFill>
                          <a:srgbClr val="7030A0"/>
                        </a:solidFill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b="1" i="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Plafond 180€, grille taux moyen 26%</a:t>
                      </a:r>
                      <a:endParaRPr lang="fr-FR" sz="1050" b="1" i="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1119613"/>
                  </a:ext>
                </a:extLst>
              </a:tr>
              <a:tr h="440619">
                <a:tc>
                  <a:txBody>
                    <a:bodyPr/>
                    <a:lstStyle/>
                    <a:p>
                      <a:r>
                        <a:rPr lang="fr-FR" sz="1050" b="1" i="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Subvention à posteriori</a:t>
                      </a:r>
                      <a:endParaRPr lang="fr-FR" sz="1050" b="1" i="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b="1" i="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Subvention individuelle à posteriori, activité sportive régulière </a:t>
                      </a:r>
                      <a:r>
                        <a:rPr lang="fr-FR" sz="1050" b="1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41P</a:t>
                      </a:r>
                      <a:r>
                        <a:rPr lang="fr-FR" sz="1050" b="1" i="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et </a:t>
                      </a:r>
                      <a:r>
                        <a:rPr lang="fr-FR" sz="1050" b="1" i="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41p</a:t>
                      </a:r>
                      <a:endParaRPr lang="fr-FR" sz="1050" b="1" i="0" dirty="0">
                        <a:solidFill>
                          <a:srgbClr val="7030A0"/>
                        </a:solidFill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b="1" i="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Plafond 180€, grille taux moyen 32%</a:t>
                      </a:r>
                      <a:endParaRPr lang="fr-FR" sz="1050" b="1" i="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442802"/>
                  </a:ext>
                </a:extLst>
              </a:tr>
            </a:tbl>
          </a:graphicData>
        </a:graphic>
      </p:graphicFrame>
      <p:sp>
        <p:nvSpPr>
          <p:cNvPr id="11" name="ZoneTexte 10">
            <a:extLst>
              <a:ext uri="{FF2B5EF4-FFF2-40B4-BE49-F238E27FC236}">
                <a16:creationId xmlns:a16="http://schemas.microsoft.com/office/drawing/2014/main" id="{D0598AB3-A7C4-21A8-713F-E4A2987171FD}"/>
              </a:ext>
            </a:extLst>
          </p:cNvPr>
          <p:cNvSpPr txBox="1"/>
          <p:nvPr/>
        </p:nvSpPr>
        <p:spPr>
          <a:xfrm>
            <a:off x="4929685" y="5116502"/>
            <a:ext cx="1154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>
                <a:solidFill>
                  <a:srgbClr val="FF0000"/>
                </a:solidFill>
              </a:rPr>
              <a:t>P = Participants</a:t>
            </a:r>
          </a:p>
          <a:p>
            <a:r>
              <a:rPr lang="fr-FR" sz="1000" b="1" dirty="0">
                <a:solidFill>
                  <a:srgbClr val="7030A0"/>
                </a:solidFill>
              </a:rPr>
              <a:t>p = participations</a:t>
            </a: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287299"/>
              </p:ext>
            </p:extLst>
          </p:nvPr>
        </p:nvGraphicFramePr>
        <p:xfrm>
          <a:off x="4932039" y="3861048"/>
          <a:ext cx="3888433" cy="960120"/>
        </p:xfrm>
        <a:graphic>
          <a:graphicData uri="http://schemas.openxmlformats.org/drawingml/2006/table">
            <a:tbl>
              <a:tblPr firstRow="1" bandRow="1">
                <a:effectLst>
                  <a:outerShdw blurRad="57150" dist="38100" dir="5400000" algn="ctr" rotWithShape="0">
                    <a:schemeClr val="bg1">
                      <a:alpha val="48000"/>
                    </a:schemeClr>
                  </a:outerShdw>
                </a:effectLst>
                <a:tableStyleId>{3C2FFA5D-87B4-456A-9821-1D502468CF0F}</a:tableStyleId>
              </a:tblPr>
              <a:tblGrid>
                <a:gridCol w="822553">
                  <a:extLst>
                    <a:ext uri="{9D8B030D-6E8A-4147-A177-3AD203B41FA5}">
                      <a16:colId xmlns:a16="http://schemas.microsoft.com/office/drawing/2014/main" val="1946664217"/>
                    </a:ext>
                  </a:extLst>
                </a:gridCol>
                <a:gridCol w="1794661">
                  <a:extLst>
                    <a:ext uri="{9D8B030D-6E8A-4147-A177-3AD203B41FA5}">
                      <a16:colId xmlns:a16="http://schemas.microsoft.com/office/drawing/2014/main" val="1143867089"/>
                    </a:ext>
                  </a:extLst>
                </a:gridCol>
                <a:gridCol w="1271219">
                  <a:extLst>
                    <a:ext uri="{9D8B030D-6E8A-4147-A177-3AD203B41FA5}">
                      <a16:colId xmlns:a16="http://schemas.microsoft.com/office/drawing/2014/main" val="573962870"/>
                    </a:ext>
                  </a:extLst>
                </a:gridCol>
              </a:tblGrid>
              <a:tr h="59932">
                <a:tc>
                  <a:txBody>
                    <a:bodyPr/>
                    <a:lstStyle/>
                    <a:p>
                      <a:r>
                        <a:rPr lang="fr-FR" sz="105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Secteurs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15" marR="544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Activités collectives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15" marR="544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Mode de subvention</a:t>
                      </a:r>
                      <a:endParaRPr lang="fr-FR" sz="1050" dirty="0">
                        <a:solidFill>
                          <a:schemeClr val="tx1"/>
                        </a:solidFill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15" marR="544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967854"/>
                  </a:ext>
                </a:extLst>
              </a:tr>
              <a:tr h="105555">
                <a:tc rowSpan="3">
                  <a:txBody>
                    <a:bodyPr/>
                    <a:lstStyle/>
                    <a:p>
                      <a:endParaRPr lang="fr-FR" sz="1050" b="1" dirty="0" smtClean="0">
                        <a:solidFill>
                          <a:srgbClr val="990033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1050" b="1" dirty="0" smtClean="0">
                          <a:solidFill>
                            <a:srgbClr val="9900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Loisirs </a:t>
                      </a:r>
                      <a:r>
                        <a:rPr lang="fr-FR" sz="1050" b="1" dirty="0">
                          <a:solidFill>
                            <a:srgbClr val="9900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culture</a:t>
                      </a:r>
                      <a:endParaRPr lang="fr-FR" sz="1050" b="1" dirty="0">
                        <a:solidFill>
                          <a:srgbClr val="990033"/>
                        </a:solidFill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15" marR="544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b="1" dirty="0">
                          <a:solidFill>
                            <a:srgbClr val="9900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Quiz room</a:t>
                      </a:r>
                      <a:endParaRPr lang="fr-FR" sz="1050" b="1" dirty="0">
                        <a:solidFill>
                          <a:srgbClr val="990033"/>
                        </a:solidFill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15" marR="544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b="1" dirty="0">
                          <a:solidFill>
                            <a:srgbClr val="9900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Annulé manque de participant</a:t>
                      </a:r>
                      <a:endParaRPr lang="fr-FR" sz="1050" b="1" dirty="0">
                        <a:solidFill>
                          <a:srgbClr val="990033"/>
                        </a:solidFill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15" marR="544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870550"/>
                  </a:ext>
                </a:extLst>
              </a:tr>
              <a:tr h="105555">
                <a:tc vMerge="1">
                  <a:txBody>
                    <a:bodyPr/>
                    <a:lstStyle/>
                    <a:p>
                      <a:endParaRPr lang="fr-FR" sz="1050" b="1" dirty="0">
                        <a:solidFill>
                          <a:srgbClr val="990033"/>
                        </a:solidFill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15" marR="544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b="1" dirty="0">
                          <a:solidFill>
                            <a:srgbClr val="9900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Laser Game</a:t>
                      </a:r>
                      <a:endParaRPr lang="fr-FR" sz="1050" b="1" dirty="0">
                        <a:solidFill>
                          <a:srgbClr val="990033"/>
                        </a:solidFill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15" marR="544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b="1" dirty="0">
                          <a:solidFill>
                            <a:srgbClr val="9900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Annulé manque de participant</a:t>
                      </a:r>
                      <a:endParaRPr lang="fr-FR" sz="1050" b="1" dirty="0">
                        <a:solidFill>
                          <a:srgbClr val="990033"/>
                        </a:solidFill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15" marR="544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368806"/>
                  </a:ext>
                </a:extLst>
              </a:tr>
              <a:tr h="102883">
                <a:tc vMerge="1">
                  <a:txBody>
                    <a:bodyPr/>
                    <a:lstStyle/>
                    <a:p>
                      <a:endParaRPr lang="fr-FR" sz="1050" b="1" dirty="0">
                        <a:solidFill>
                          <a:srgbClr val="990033"/>
                        </a:solidFill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15" marR="544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b="1" dirty="0">
                          <a:solidFill>
                            <a:srgbClr val="9900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Cani-rando</a:t>
                      </a:r>
                      <a:endParaRPr lang="fr-FR" sz="1050" b="1" dirty="0">
                        <a:solidFill>
                          <a:srgbClr val="990033"/>
                        </a:solidFill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15" marR="544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b="1" dirty="0">
                          <a:solidFill>
                            <a:srgbClr val="99003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Reportée</a:t>
                      </a:r>
                      <a:endParaRPr lang="fr-FR" sz="1050" b="1" dirty="0">
                        <a:solidFill>
                          <a:srgbClr val="990033"/>
                        </a:solidFill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15" marR="544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4694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3896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29535"/>
            <a:ext cx="8229600" cy="504056"/>
          </a:xfrm>
        </p:spPr>
        <p:txBody>
          <a:bodyPr/>
          <a:lstStyle/>
          <a:p>
            <a:pPr algn="ctr"/>
            <a:r>
              <a:rPr lang="fr-FR" altLang="fr-FR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Bilan financier</a:t>
            </a:r>
            <a:endParaRPr lang="fr-FR" sz="2800" dirty="0"/>
          </a:p>
        </p:txBody>
      </p:sp>
      <p:graphicFrame>
        <p:nvGraphicFramePr>
          <p:cNvPr id="10" name="Espace réservé du contenu 9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251169942"/>
              </p:ext>
            </p:extLst>
          </p:nvPr>
        </p:nvGraphicFramePr>
        <p:xfrm>
          <a:off x="455975" y="1598869"/>
          <a:ext cx="3960438" cy="3865483"/>
        </p:xfrm>
        <a:graphic>
          <a:graphicData uri="http://schemas.openxmlformats.org/drawingml/2006/table">
            <a:tbl>
              <a:tblPr/>
              <a:tblGrid>
                <a:gridCol w="2190181">
                  <a:extLst>
                    <a:ext uri="{9D8B030D-6E8A-4147-A177-3AD203B41FA5}">
                      <a16:colId xmlns:a16="http://schemas.microsoft.com/office/drawing/2014/main" val="1005546714"/>
                    </a:ext>
                  </a:extLst>
                </a:gridCol>
                <a:gridCol w="917732">
                  <a:extLst>
                    <a:ext uri="{9D8B030D-6E8A-4147-A177-3AD203B41FA5}">
                      <a16:colId xmlns:a16="http://schemas.microsoft.com/office/drawing/2014/main" val="673845686"/>
                    </a:ext>
                  </a:extLst>
                </a:gridCol>
                <a:gridCol w="852525">
                  <a:extLst>
                    <a:ext uri="{9D8B030D-6E8A-4147-A177-3AD203B41FA5}">
                      <a16:colId xmlns:a16="http://schemas.microsoft.com/office/drawing/2014/main" val="616662035"/>
                    </a:ext>
                  </a:extLst>
                </a:gridCol>
              </a:tblGrid>
              <a:tr h="22206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3333CC"/>
                          </a:solidFill>
                          <a:effectLst/>
                          <a:latin typeface="Calibri" panose="020F0502020204030204" pitchFamily="34" charset="0"/>
                        </a:rPr>
                        <a:t>PRODUITS</a:t>
                      </a:r>
                    </a:p>
                  </a:txBody>
                  <a:tcPr marL="8707" marR="8707" marT="8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3333CC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8707" marR="8707" marT="870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rgbClr val="3333CC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  <a:endParaRPr lang="fr-FR" sz="1400" b="1" i="0" u="none" strike="noStrike" dirty="0">
                        <a:solidFill>
                          <a:srgbClr val="33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7" marR="8707" marT="870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275053"/>
                  </a:ext>
                </a:extLst>
              </a:tr>
              <a:tr h="194739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Reliquat (résultats</a:t>
                      </a:r>
                      <a:r>
                        <a:rPr lang="fr-FR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exercice 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N-1)</a:t>
                      </a:r>
                    </a:p>
                  </a:txBody>
                  <a:tcPr marL="8707" marR="8707" marT="8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6 522,32 €</a:t>
                      </a:r>
                    </a:p>
                  </a:txBody>
                  <a:tcPr marL="8707" marR="8707" marT="870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156,93€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7" marR="8707" marT="870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0049494"/>
                  </a:ext>
                </a:extLst>
              </a:tr>
              <a:tr h="194739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dotation CAES</a:t>
                      </a:r>
                    </a:p>
                  </a:txBody>
                  <a:tcPr marL="8707" marR="8707" marT="8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8 977,68 €</a:t>
                      </a:r>
                    </a:p>
                  </a:txBody>
                  <a:tcPr marL="8707" marR="8707" marT="870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16 443,07€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7" marR="8707" marT="870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6768959"/>
                  </a:ext>
                </a:extLst>
              </a:tr>
              <a:tr h="34723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Rallonge budget 50 ans CAES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7" marR="8707" marT="8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0,00€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7" marR="8707" marT="870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2 500,00€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7" marR="8707" marT="870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3836505"/>
                  </a:ext>
                </a:extLst>
              </a:tr>
              <a:tr h="194739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Remboursement frais bancaire année N-1</a:t>
                      </a:r>
                    </a:p>
                  </a:txBody>
                  <a:tcPr marL="8707" marR="8707" marT="8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153,90 €</a:t>
                      </a:r>
                    </a:p>
                  </a:txBody>
                  <a:tcPr marL="8707" marR="8707" marT="870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166,40€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7" marR="8707" marT="870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4369302"/>
                  </a:ext>
                </a:extLst>
              </a:tr>
              <a:tr h="194739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3333CC"/>
                          </a:solidFill>
                          <a:effectLst/>
                          <a:latin typeface="Calibri" panose="020F0502020204030204" pitchFamily="34" charset="0"/>
                        </a:rPr>
                        <a:t>sous total 1</a:t>
                      </a:r>
                    </a:p>
                  </a:txBody>
                  <a:tcPr marL="8707" marR="8707" marT="8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 dirty="0">
                          <a:solidFill>
                            <a:srgbClr val="3333CC"/>
                          </a:solidFill>
                          <a:effectLst/>
                          <a:latin typeface="Calibri" panose="020F0502020204030204" pitchFamily="34" charset="0"/>
                        </a:rPr>
                        <a:t>15 653,90 €</a:t>
                      </a:r>
                    </a:p>
                  </a:txBody>
                  <a:tcPr marL="8707" marR="8707" marT="870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 dirty="0" smtClean="0">
                          <a:solidFill>
                            <a:srgbClr val="3333CC"/>
                          </a:solidFill>
                          <a:effectLst/>
                          <a:latin typeface="Calibri" panose="020F0502020204030204" pitchFamily="34" charset="0"/>
                        </a:rPr>
                        <a:t>19 266,40€</a:t>
                      </a:r>
                      <a:endParaRPr lang="fr-FR" sz="1400" b="1" i="0" u="none" strike="noStrike" dirty="0">
                        <a:solidFill>
                          <a:srgbClr val="33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7" marR="8707" marT="870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465549"/>
                  </a:ext>
                </a:extLst>
              </a:tr>
              <a:tr h="194739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participation agent ENFANCE </a:t>
                      </a:r>
                    </a:p>
                  </a:txBody>
                  <a:tcPr marL="8707" marR="8707" marT="8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0,00 €</a:t>
                      </a:r>
                    </a:p>
                  </a:txBody>
                  <a:tcPr marL="8707" marR="8707" marT="870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0,00€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7" marR="8707" marT="870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7648296"/>
                  </a:ext>
                </a:extLst>
              </a:tr>
              <a:tr h="194739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participation agent LOISIR /CULTURE</a:t>
                      </a:r>
                    </a:p>
                  </a:txBody>
                  <a:tcPr marL="8707" marR="8707" marT="8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14 556,15 €</a:t>
                      </a:r>
                    </a:p>
                  </a:txBody>
                  <a:tcPr marL="8707" marR="8707" marT="870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8 655,67€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7" marR="8707" marT="870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5196306"/>
                  </a:ext>
                </a:extLst>
              </a:tr>
              <a:tr h="194739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participation agent SPORT</a:t>
                      </a:r>
                    </a:p>
                  </a:txBody>
                  <a:tcPr marL="8707" marR="8707" marT="8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1 942,53 €</a:t>
                      </a:r>
                    </a:p>
                  </a:txBody>
                  <a:tcPr marL="8707" marR="8707" marT="870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2 282,85€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7" marR="8707" marT="870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0886572"/>
                  </a:ext>
                </a:extLst>
              </a:tr>
              <a:tr h="194739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indiv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à posteriori non encaissées</a:t>
                      </a:r>
                    </a:p>
                  </a:txBody>
                  <a:tcPr marL="8707" marR="8707" marT="8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93,66 €</a:t>
                      </a:r>
                    </a:p>
                  </a:txBody>
                  <a:tcPr marL="8707" marR="8707" marT="870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0,00€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7" marR="8707" marT="870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7064055"/>
                  </a:ext>
                </a:extLst>
              </a:tr>
              <a:tr h="194739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</a:t>
                      </a:r>
                    </a:p>
                  </a:txBody>
                  <a:tcPr marL="8707" marR="8707" marT="8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1 434,00 €</a:t>
                      </a:r>
                    </a:p>
                  </a:txBody>
                  <a:tcPr marL="8707" marR="8707" marT="870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2 134,95€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7" marR="8707" marT="870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0943081"/>
                  </a:ext>
                </a:extLst>
              </a:tr>
              <a:tr h="194739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3333CC"/>
                          </a:solidFill>
                          <a:effectLst/>
                          <a:latin typeface="Calibri" panose="020F0502020204030204" pitchFamily="34" charset="0"/>
                        </a:rPr>
                        <a:t>sous total 2</a:t>
                      </a:r>
                    </a:p>
                  </a:txBody>
                  <a:tcPr marL="8707" marR="8707" marT="8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 dirty="0">
                          <a:solidFill>
                            <a:srgbClr val="3333CC"/>
                          </a:solidFill>
                          <a:effectLst/>
                          <a:latin typeface="Calibri" panose="020F0502020204030204" pitchFamily="34" charset="0"/>
                        </a:rPr>
                        <a:t>18 026,34 €</a:t>
                      </a:r>
                    </a:p>
                  </a:txBody>
                  <a:tcPr marL="8707" marR="8707" marT="870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 dirty="0" smtClean="0">
                          <a:solidFill>
                            <a:srgbClr val="3333CC"/>
                          </a:solidFill>
                          <a:effectLst/>
                          <a:latin typeface="Calibri" panose="020F0502020204030204" pitchFamily="34" charset="0"/>
                        </a:rPr>
                        <a:t>13 073,47€</a:t>
                      </a:r>
                      <a:endParaRPr lang="fr-FR" sz="1400" b="1" i="0" u="none" strike="noStrike" dirty="0">
                        <a:solidFill>
                          <a:srgbClr val="33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7" marR="8707" marT="870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7909106"/>
                  </a:ext>
                </a:extLst>
              </a:tr>
              <a:tr h="20447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3333CC"/>
                          </a:solidFill>
                          <a:effectLst/>
                          <a:latin typeface="Calibri" panose="020F0502020204030204" pitchFamily="34" charset="0"/>
                        </a:rPr>
                        <a:t>Total PRODUITS</a:t>
                      </a:r>
                    </a:p>
                  </a:txBody>
                  <a:tcPr marL="8707" marR="8707" marT="87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 dirty="0">
                          <a:solidFill>
                            <a:srgbClr val="3333CC"/>
                          </a:solidFill>
                          <a:effectLst/>
                          <a:latin typeface="Calibri" panose="020F0502020204030204" pitchFamily="34" charset="0"/>
                        </a:rPr>
                        <a:t>33 680,24 €</a:t>
                      </a:r>
                    </a:p>
                  </a:txBody>
                  <a:tcPr marL="8707" marR="8707" marT="870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 dirty="0" smtClean="0">
                          <a:solidFill>
                            <a:srgbClr val="3333CC"/>
                          </a:solidFill>
                          <a:effectLst/>
                          <a:latin typeface="Calibri" panose="020F0502020204030204" pitchFamily="34" charset="0"/>
                        </a:rPr>
                        <a:t>32 339,87€</a:t>
                      </a:r>
                      <a:endParaRPr lang="fr-FR" sz="1400" b="1" i="0" u="none" strike="noStrike" dirty="0">
                        <a:solidFill>
                          <a:srgbClr val="33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7" marR="8707" marT="8707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125365"/>
                  </a:ext>
                </a:extLst>
              </a:tr>
            </a:tbl>
          </a:graphicData>
        </a:graphic>
      </p:graphicFrame>
      <p:graphicFrame>
        <p:nvGraphicFramePr>
          <p:cNvPr id="11" name="Espace réservé du contenu 10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596421848"/>
              </p:ext>
            </p:extLst>
          </p:nvPr>
        </p:nvGraphicFramePr>
        <p:xfrm>
          <a:off x="4788024" y="1598869"/>
          <a:ext cx="3888433" cy="2334286"/>
        </p:xfrm>
        <a:graphic>
          <a:graphicData uri="http://schemas.openxmlformats.org/drawingml/2006/table">
            <a:tbl>
              <a:tblPr/>
              <a:tblGrid>
                <a:gridCol w="2088232">
                  <a:extLst>
                    <a:ext uri="{9D8B030D-6E8A-4147-A177-3AD203B41FA5}">
                      <a16:colId xmlns:a16="http://schemas.microsoft.com/office/drawing/2014/main" val="2758768160"/>
                    </a:ext>
                  </a:extLst>
                </a:gridCol>
                <a:gridCol w="884334">
                  <a:extLst>
                    <a:ext uri="{9D8B030D-6E8A-4147-A177-3AD203B41FA5}">
                      <a16:colId xmlns:a16="http://schemas.microsoft.com/office/drawing/2014/main" val="257425795"/>
                    </a:ext>
                  </a:extLst>
                </a:gridCol>
                <a:gridCol w="915867">
                  <a:extLst>
                    <a:ext uri="{9D8B030D-6E8A-4147-A177-3AD203B41FA5}">
                      <a16:colId xmlns:a16="http://schemas.microsoft.com/office/drawing/2014/main" val="997343330"/>
                    </a:ext>
                  </a:extLst>
                </a:gridCol>
              </a:tblGrid>
              <a:tr h="23511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99003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CHARGES</a:t>
                      </a:r>
                    </a:p>
                  </a:txBody>
                  <a:tcPr marL="8711" marR="8711" marT="8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99003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2021</a:t>
                      </a:r>
                    </a:p>
                  </a:txBody>
                  <a:tcPr marL="8711" marR="8711" marT="8711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rgbClr val="99003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  <a:endParaRPr lang="fr-FR" sz="1400" b="1" i="0" u="none" strike="noStrike" dirty="0">
                        <a:solidFill>
                          <a:srgbClr val="990033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11" marR="8711" marT="8711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449834"/>
                  </a:ext>
                </a:extLst>
              </a:tr>
              <a:tr h="178181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frais bancaires</a:t>
                      </a:r>
                    </a:p>
                  </a:txBody>
                  <a:tcPr marL="8711" marR="8711" marT="8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166,40 €</a:t>
                      </a:r>
                    </a:p>
                  </a:txBody>
                  <a:tcPr marL="8711" marR="8711" marT="8711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167,40€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11" marR="8711" marT="8711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0712147"/>
                  </a:ext>
                </a:extLst>
              </a:tr>
              <a:tr h="178181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frais administratifs</a:t>
                      </a:r>
                    </a:p>
                  </a:txBody>
                  <a:tcPr marL="8711" marR="8711" marT="8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72,90 €</a:t>
                      </a:r>
                    </a:p>
                  </a:txBody>
                  <a:tcPr marL="8711" marR="8711" marT="8711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138,74€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11" marR="8711" marT="8711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7792872"/>
                  </a:ext>
                </a:extLst>
              </a:tr>
              <a:tr h="178181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factures ENFANCE</a:t>
                      </a:r>
                    </a:p>
                  </a:txBody>
                  <a:tcPr marL="8711" marR="8711" marT="8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4 034,64 €</a:t>
                      </a:r>
                    </a:p>
                  </a:txBody>
                  <a:tcPr marL="8711" marR="8711" marT="8711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4 647,71€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11" marR="8711" marT="8711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8712257"/>
                  </a:ext>
                </a:extLst>
              </a:tr>
              <a:tr h="178181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factures LOISIR / CULTURE</a:t>
                      </a:r>
                    </a:p>
                  </a:txBody>
                  <a:tcPr marL="8711" marR="8711" marT="8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22 372,53 €</a:t>
                      </a:r>
                    </a:p>
                  </a:txBody>
                  <a:tcPr marL="8711" marR="8711" marT="8711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15 865,15€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11" marR="8711" marT="8711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3490750"/>
                  </a:ext>
                </a:extLst>
              </a:tr>
              <a:tr h="178181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Factures SPORT</a:t>
                      </a:r>
                    </a:p>
                  </a:txBody>
                  <a:tcPr marL="8711" marR="8711" marT="8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2 980,00 €</a:t>
                      </a:r>
                    </a:p>
                  </a:txBody>
                  <a:tcPr marL="8711" marR="8711" marT="8711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3 740,00€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11" marR="8711" marT="8711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8226110"/>
                  </a:ext>
                </a:extLst>
              </a:tr>
              <a:tr h="30195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Subventions individuelles à posteriori</a:t>
                      </a:r>
                    </a:p>
                  </a:txBody>
                  <a:tcPr marL="8711" marR="8711" marT="8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2 462,84 €</a:t>
                      </a:r>
                    </a:p>
                  </a:txBody>
                  <a:tcPr marL="8711" marR="8711" marT="8711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2 348,06€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11" marR="8711" marT="8711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3710311"/>
                  </a:ext>
                </a:extLst>
              </a:tr>
              <a:tr h="178181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11" marR="8711" marT="8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1 434,00 €</a:t>
                      </a:r>
                    </a:p>
                  </a:txBody>
                  <a:tcPr marL="8711" marR="8711" marT="8711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5 170,27€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11" marR="8711" marT="8711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4898078"/>
                  </a:ext>
                </a:extLst>
              </a:tr>
              <a:tr h="331314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>
                          <a:solidFill>
                            <a:srgbClr val="99003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CHARGES</a:t>
                      </a:r>
                    </a:p>
                  </a:txBody>
                  <a:tcPr marL="8711" marR="8711" marT="8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 dirty="0">
                          <a:solidFill>
                            <a:srgbClr val="99003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33 523,31 €</a:t>
                      </a:r>
                    </a:p>
                  </a:txBody>
                  <a:tcPr marL="8711" marR="8711" marT="8711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 dirty="0" smtClean="0">
                          <a:solidFill>
                            <a:srgbClr val="99003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32 077,33€</a:t>
                      </a:r>
                      <a:endParaRPr lang="fr-FR" sz="1400" b="1" i="0" u="none" strike="noStrike" dirty="0">
                        <a:solidFill>
                          <a:srgbClr val="990033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11" marR="8711" marT="8711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522226"/>
                  </a:ext>
                </a:extLst>
              </a:tr>
            </a:tbl>
          </a:graphicData>
        </a:graphic>
      </p:graphicFrame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Assemblée Générale ordinaire du </a:t>
            </a:r>
            <a:r>
              <a:rPr lang="fr-FR" dirty="0" smtClean="0"/>
              <a:t>30/05/2023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4FD6AF-432D-404C-AEF0-6EADA5288392}" type="slidenum">
              <a:rPr lang="fr-FR" altLang="fr-FR" smtClean="0"/>
              <a:pPr>
                <a:defRPr/>
              </a:pPr>
              <a:t>9</a:t>
            </a:fld>
            <a:endParaRPr lang="fr-FR" altLang="fr-FR"/>
          </a:p>
        </p:txBody>
      </p:sp>
      <p:graphicFrame>
        <p:nvGraphicFramePr>
          <p:cNvPr id="17" name="Tableau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4489581"/>
              </p:ext>
            </p:extLst>
          </p:nvPr>
        </p:nvGraphicFramePr>
        <p:xfrm>
          <a:off x="4788024" y="4276794"/>
          <a:ext cx="4114800" cy="1187558"/>
        </p:xfrm>
        <a:graphic>
          <a:graphicData uri="http://schemas.openxmlformats.org/drawingml/2006/table">
            <a:tbl>
              <a:tblPr/>
              <a:tblGrid>
                <a:gridCol w="2091127">
                  <a:extLst>
                    <a:ext uri="{9D8B030D-6E8A-4147-A177-3AD203B41FA5}">
                      <a16:colId xmlns:a16="http://schemas.microsoft.com/office/drawing/2014/main" val="2986458121"/>
                    </a:ext>
                  </a:extLst>
                </a:gridCol>
                <a:gridCol w="1079291">
                  <a:extLst>
                    <a:ext uri="{9D8B030D-6E8A-4147-A177-3AD203B41FA5}">
                      <a16:colId xmlns:a16="http://schemas.microsoft.com/office/drawing/2014/main" val="1052256825"/>
                    </a:ext>
                  </a:extLst>
                </a:gridCol>
                <a:gridCol w="944382">
                  <a:extLst>
                    <a:ext uri="{9D8B030D-6E8A-4147-A177-3AD203B41FA5}">
                      <a16:colId xmlns:a16="http://schemas.microsoft.com/office/drawing/2014/main" val="1382445436"/>
                    </a:ext>
                  </a:extLst>
                </a:gridCol>
              </a:tblGrid>
              <a:tr h="206927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9852550"/>
                  </a:ext>
                </a:extLst>
              </a:tr>
              <a:tr h="317572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3333CC"/>
                          </a:solidFill>
                          <a:effectLst/>
                          <a:latin typeface="Calibri" panose="020F0502020204030204" pitchFamily="34" charset="0"/>
                        </a:rPr>
                        <a:t>Total produits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rgbClr val="3333CC"/>
                          </a:solidFill>
                          <a:effectLst/>
                          <a:latin typeface="Calibri" panose="020F0502020204030204" pitchFamily="34" charset="0"/>
                        </a:rPr>
                        <a:t>33 680,24 €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 smtClean="0">
                          <a:solidFill>
                            <a:srgbClr val="3333CC"/>
                          </a:solidFill>
                          <a:effectLst/>
                          <a:latin typeface="Calibri" panose="020F0502020204030204" pitchFamily="34" charset="0"/>
                        </a:rPr>
                        <a:t>32 339,87€</a:t>
                      </a:r>
                      <a:endParaRPr lang="fr-FR" sz="1200" b="1" i="0" u="none" strike="noStrike" dirty="0">
                        <a:solidFill>
                          <a:srgbClr val="3333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295543"/>
                  </a:ext>
                </a:extLst>
              </a:tr>
              <a:tr h="224728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0" u="none" strike="noStrike" dirty="0">
                          <a:solidFill>
                            <a:srgbClr val="990033"/>
                          </a:solidFill>
                          <a:effectLst/>
                          <a:latin typeface="Calibri" panose="020F0502020204030204" pitchFamily="34" charset="0"/>
                        </a:rPr>
                        <a:t>Total charges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rgbClr val="990033"/>
                          </a:solidFill>
                          <a:effectLst/>
                          <a:latin typeface="Calibri" panose="020F0502020204030204" pitchFamily="34" charset="0"/>
                        </a:rPr>
                        <a:t>33 523,31 €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 smtClean="0">
                          <a:solidFill>
                            <a:srgbClr val="990033"/>
                          </a:solidFill>
                          <a:effectLst/>
                          <a:latin typeface="Calibri" panose="020F0502020204030204" pitchFamily="34" charset="0"/>
                        </a:rPr>
                        <a:t>32 077,33€</a:t>
                      </a:r>
                      <a:endParaRPr lang="fr-FR" sz="1200" b="1" i="0" u="none" strike="noStrike" dirty="0">
                        <a:solidFill>
                          <a:srgbClr val="9900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973894"/>
                  </a:ext>
                </a:extLst>
              </a:tr>
              <a:tr h="43833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Résultat exercice (Tot prod - Tot charge)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156,93 €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dirty="0" smtClean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262,54€</a:t>
                      </a:r>
                      <a:endParaRPr lang="fr-FR" sz="1200" b="1" i="0" u="none" strike="noStrike" dirty="0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9330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70089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ébit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Débit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Bureau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15945</TotalTime>
  <Words>1820</Words>
  <Application>Microsoft Office PowerPoint</Application>
  <PresentationFormat>Affichage à l'écran (4:3)</PresentationFormat>
  <Paragraphs>525</Paragraphs>
  <Slides>13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2" baseType="lpstr">
      <vt:lpstr>ＭＳ Ｐゴシック</vt:lpstr>
      <vt:lpstr>Geneva</vt:lpstr>
      <vt:lpstr>Times New Roman</vt:lpstr>
      <vt:lpstr>Wingdings 2</vt:lpstr>
      <vt:lpstr>Times</vt:lpstr>
      <vt:lpstr>Constantia</vt:lpstr>
      <vt:lpstr>Calibri</vt:lpstr>
      <vt:lpstr>Calibri Light</vt:lpstr>
      <vt:lpstr>Débit</vt:lpstr>
      <vt:lpstr>Présentation PowerPoint</vt:lpstr>
      <vt:lpstr>Le CLAS</vt:lpstr>
      <vt:lpstr>Présentation PowerPoint</vt:lpstr>
      <vt:lpstr>Présentation PowerPoint</vt:lpstr>
      <vt:lpstr>Subventions appliquées par le CLAS</vt:lpstr>
      <vt:lpstr>Présentation PowerPoint</vt:lpstr>
      <vt:lpstr>Bilan moral de l’exercice 2022</vt:lpstr>
      <vt:lpstr>Présentation PowerPoint</vt:lpstr>
      <vt:lpstr>Bilan financier</vt:lpstr>
      <vt:lpstr>Présentation PowerPoint</vt:lpstr>
      <vt:lpstr>Présentation PowerPoint</vt:lpstr>
      <vt:lpstr>Prévisions Activités 2023</vt:lpstr>
      <vt:lpstr>Présentation PowerPoint</vt:lpstr>
    </vt:vector>
  </TitlesOfParts>
  <Company>Carpene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Pasteur l</dc:creator>
  <cp:lastModifiedBy>Lydia Pasteur</cp:lastModifiedBy>
  <cp:revision>812</cp:revision>
  <cp:lastPrinted>2023-05-30T10:46:18Z</cp:lastPrinted>
  <dcterms:created xsi:type="dcterms:W3CDTF">2016-03-06T04:12:43Z</dcterms:created>
  <dcterms:modified xsi:type="dcterms:W3CDTF">2023-06-01T08:10:28Z</dcterms:modified>
</cp:coreProperties>
</file>